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7.jpeg" ContentType="image/jpeg"/>
  <Override PartName="/ppt/media/image2.jpeg" ContentType="image/jpeg"/>
  <Override PartName="/ppt/media/image8.jpeg" ContentType="image/jpeg"/>
  <Override PartName="/ppt/media/image6.jpeg" ContentType="image/jpeg"/>
  <Override PartName="/ppt/media/image1.jpeg" ContentType="image/jpeg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mover o slide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Nimbus Sans"/>
              </a:rPr>
              <a:t>Clique para editar o formato de notas</a:t>
            </a:r>
            <a:endParaRPr b="0" lang="pt-BR" sz="2000" spc="-1" strike="noStrike">
              <a:latin typeface="Nimbus Sans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imbus Roman"/>
              </a:rPr>
              <a:t> </a:t>
            </a:r>
            <a:endParaRPr b="0" lang="pt-BR" sz="1400" spc="-1" strike="noStrike">
              <a:latin typeface="Nimbus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Nimbus Roman"/>
              </a:rPr>
              <a:t> </a:t>
            </a:r>
            <a:endParaRPr b="0" lang="pt-BR" sz="1400" spc="-1" strike="noStrike">
              <a:latin typeface="Nimbus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Nimbus Roman"/>
              </a:rPr>
              <a:t> </a:t>
            </a:r>
            <a:endParaRPr b="0" lang="pt-BR" sz="1400" spc="-1" strike="noStrike">
              <a:latin typeface="Nimbus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E22A5D-6384-435D-981A-89408549544D}" type="slidenum">
              <a:rPr b="0" lang="pt-BR" sz="1400" spc="-1" strike="noStrike">
                <a:latin typeface="Nimbus Roman"/>
              </a:rPr>
              <a:t>1</a:t>
            </a:fld>
            <a:endParaRPr b="0" lang="pt-BR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6909F3-9C0B-462E-8CF4-9CEA6C74098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CB935F-DABF-458B-822C-1F8C3E4943C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0A59DB-46B5-4725-AA0B-E36BB2492A6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646C8F-90AA-4514-898E-E5E20B15380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EAFB9E-7BDF-4E5F-9014-BF3162BF838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024866-E90F-48CD-B582-BE37AB2CBAA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72905E-2DF5-4409-AAA6-C50E15DE755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9606C5-4D30-40CD-932B-BA473281D23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8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8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Nimbus Sans"/>
              </a:rPr>
              <a:t>Clique para editar o formato do texto do título</a:t>
            </a:r>
            <a:endParaRPr b="0" lang="pt-BR" sz="1800" spc="-1" strike="noStrike">
              <a:latin typeface="Nimbus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520" y="1999800"/>
            <a:ext cx="12187800" cy="111384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1562040"/>
            <a:ext cx="11268360" cy="2358000"/>
          </a:xfrm>
          <a:custGeom>
            <a:avLst/>
            <a:gdLst/>
            <a:ah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5294520" y="0"/>
            <a:ext cx="6895440" cy="6856200"/>
          </a:xfrm>
          <a:custGeom>
            <a:avLst/>
            <a:gdLst/>
            <a:ah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4"/>
          <p:cNvSpPr/>
          <p:nvPr/>
        </p:nvSpPr>
        <p:spPr>
          <a:xfrm>
            <a:off x="0" y="2430360"/>
            <a:ext cx="3624120" cy="3436560"/>
          </a:xfrm>
          <a:custGeom>
            <a:avLst/>
            <a:gdLst/>
            <a:ah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blipFill rotWithShape="0">
            <a:blip r:embed="rId1"/>
            <a:stretch>
              <a:fillRect l="-1183936" t="0" r="-1183936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440" y="0"/>
            <a:ext cx="12187800" cy="685620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1584000" y="1329840"/>
            <a:ext cx="9142200" cy="21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25000"/>
              </a:lnSpc>
            </a:pPr>
            <a:r>
              <a:rPr b="1" lang="pt-BR" sz="8800" spc="-1" strike="noStrike">
                <a:solidFill>
                  <a:srgbClr val="ffffff"/>
                </a:solidFill>
                <a:latin typeface="Roboto"/>
                <a:ea typeface="DejaVu Sans"/>
              </a:rPr>
              <a:t>Excellentes</a:t>
            </a:r>
            <a:br/>
            <a:endParaRPr b="0" lang="pt-BR" sz="8800" spc="-1" strike="noStrike">
              <a:latin typeface="Nimbus Sans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2305080" y="3178800"/>
            <a:ext cx="7589520" cy="52560"/>
          </a:xfrm>
          <a:custGeom>
            <a:avLst/>
            <a:gdLst/>
            <a:ahLst/>
            <a:rect l="l" t="t" r="r" b="b"/>
            <a:pathLst>
              <a:path w="3935729" h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"/>
          <p:cNvSpPr/>
          <p:nvPr/>
        </p:nvSpPr>
        <p:spPr>
          <a:xfrm>
            <a:off x="4186080" y="4434480"/>
            <a:ext cx="38264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"/>
                <a:ea typeface="Arial "/>
              </a:rPr>
              <a:t>João Victor Simão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 "/>
                <a:ea typeface="Arial "/>
              </a:rPr>
              <a:t>Elieser de França Costa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 "/>
                <a:ea typeface="Arial "/>
              </a:rPr>
              <a:t>Igor Sene Idalgo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 "/>
                <a:ea typeface="Arial "/>
              </a:rPr>
              <a:t>João Pedro Esteves da Silva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"/>
                <a:ea typeface="Arial "/>
              </a:rPr>
              <a:t>Tobias da Silva Lino</a:t>
            </a:r>
            <a:endParaRPr b="0" lang="pt-BR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Espaço Reservado para Conteúdo 7" descr=""/>
          <p:cNvPicPr/>
          <p:nvPr/>
        </p:nvPicPr>
        <p:blipFill>
          <a:blip r:embed="rId1"/>
          <a:stretch/>
        </p:blipFill>
        <p:spPr>
          <a:xfrm>
            <a:off x="2520" y="4680"/>
            <a:ext cx="6989400" cy="684684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8181360" y="1359000"/>
            <a:ext cx="4008960" cy="4192200"/>
          </a:xfrm>
          <a:custGeom>
            <a:avLst/>
            <a:gdLst/>
            <a:ah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5502960" y="1692000"/>
            <a:ext cx="6688080" cy="3526200"/>
          </a:xfrm>
          <a:custGeom>
            <a:avLst/>
            <a:gdLst/>
            <a:ah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6207840" y="2331000"/>
            <a:ext cx="5163840" cy="8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Gill Sans MT"/>
                <a:ea typeface="DejaVu Sans"/>
              </a:rPr>
              <a:t>Sistema de Controle de Estoque</a:t>
            </a:r>
            <a:endParaRPr b="0" lang="pt-BR" sz="3200" spc="-1" strike="noStrike">
              <a:latin typeface="Nimbus Sans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297120" y="3269880"/>
            <a:ext cx="4718880" cy="42120"/>
          </a:xfrm>
          <a:custGeom>
            <a:avLst/>
            <a:gdLst/>
            <a:ahLst/>
            <a:rect l="l" t="t" r="r" b="b"/>
            <a:pathLst>
              <a:path w="2642870" h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6188400" y="3217680"/>
            <a:ext cx="517968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6"/>
          <p:cNvSpPr txBox="1"/>
          <p:nvPr/>
        </p:nvSpPr>
        <p:spPr>
          <a:xfrm>
            <a:off x="6188400" y="3672000"/>
            <a:ext cx="5331600" cy="8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solidFill>
                  <a:srgbClr val="ffffff"/>
                </a:solidFill>
                <a:latin typeface="Roboto"/>
              </a:rPr>
              <a:t>Gerenciamento das informações de itens, clientes e empréstimos de uma obra social em São José dos Campos.</a:t>
            </a:r>
            <a:endParaRPr b="0" lang="pt-BR" sz="1800" spc="-1" strike="noStrike">
              <a:solidFill>
                <a:srgbClr val="ffffff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080" y="3115440"/>
            <a:ext cx="12187800" cy="37418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0" y="3115800"/>
            <a:ext cx="12187800" cy="374076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720000" y="979560"/>
            <a:ext cx="9986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Sistema de Gerenciamento de Estoque de uma Obra Social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1001880" y="2619360"/>
            <a:ext cx="5009400" cy="4392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"/>
          <p:cNvSpPr/>
          <p:nvPr/>
        </p:nvSpPr>
        <p:spPr>
          <a:xfrm>
            <a:off x="720000" y="3024000"/>
            <a:ext cx="9010080" cy="36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  <a:p>
            <a:pPr marL="285840" indent="-2844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Roboto"/>
                <a:ea typeface="DejaVu Sans"/>
              </a:rPr>
              <a:t>Gerenciar os empréstimos realizados.</a:t>
            </a: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buClr>
                <a:srgbClr val="f2f2f2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f2f2f2"/>
                </a:solidFill>
                <a:latin typeface="Roboto"/>
                <a:ea typeface="DejaVu Sans"/>
              </a:rPr>
              <a:t>Gerenciar os itens </a:t>
            </a:r>
            <a:r>
              <a:rPr b="0" lang="pt-BR" sz="3600" spc="-1" strike="noStrike">
                <a:solidFill>
                  <a:srgbClr val="f2f2f2"/>
                </a:solidFill>
                <a:latin typeface="Roboto"/>
                <a:ea typeface="DejaVu Sans"/>
              </a:rPr>
              <a:t>doados</a:t>
            </a:r>
            <a:r>
              <a:rPr b="0" lang="pt-BR" sz="3600" spc="-1" strike="noStrike">
                <a:solidFill>
                  <a:srgbClr val="f2f2f2"/>
                </a:solidFill>
                <a:latin typeface="Roboto"/>
                <a:ea typeface="DejaVu Sans"/>
              </a:rPr>
              <a:t> e recebidos pela instituição.</a:t>
            </a:r>
            <a:endParaRPr b="0" lang="pt-BR" sz="3600" spc="-1" strike="noStrike">
              <a:latin typeface="Nimbus Sans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buClr>
                <a:srgbClr val="f2f2f2"/>
              </a:buClr>
              <a:buFont typeface="Arial"/>
              <a:buChar char="•"/>
            </a:pPr>
            <a:endParaRPr b="0" lang="pt-BR" sz="3600" spc="-1" strike="noStrike">
              <a:latin typeface="Nimbus Sans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buClr>
                <a:srgbClr val="f2f2f2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f2f2f2"/>
                </a:solidFill>
                <a:latin typeface="Roboto"/>
                <a:ea typeface="DejaVu Sans"/>
              </a:rPr>
              <a:t>Cadastro dos clientes/emprestantes.</a:t>
            </a: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080" y="3115440"/>
            <a:ext cx="12187800" cy="37418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4320" y="2303640"/>
            <a:ext cx="12187800" cy="455328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745560" y="979920"/>
            <a:ext cx="9986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Sistema Sóciotécnico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822600" y="1872000"/>
            <a:ext cx="5009400" cy="4392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>
            <a:off x="936000" y="3024000"/>
            <a:ext cx="11727360" cy="34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00000"/>
              </a:lnSpc>
              <a:spcBef>
                <a:spcPts val="6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Usuários realizam diversas tarefas</a:t>
            </a:r>
            <a:endParaRPr b="0" lang="pt-BR" sz="2600" spc="-1" strike="noStrike">
              <a:solidFill>
                <a:srgbClr val="ffffff"/>
              </a:solidFill>
              <a:latin typeface="Roboto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2600" spc="-1" strike="noStrike">
              <a:solidFill>
                <a:srgbClr val="ffffff"/>
              </a:solidFill>
              <a:latin typeface="Roboto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Cadastro de Funcionários</a:t>
            </a:r>
            <a:endParaRPr b="0" lang="pt-BR" sz="2600" spc="-1" strike="noStrike">
              <a:solidFill>
                <a:srgbClr val="ffffff"/>
              </a:solidFill>
              <a:latin typeface="Roboto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Empréstimos</a:t>
            </a:r>
            <a:endParaRPr b="0" lang="pt-BR" sz="2600" spc="-1" strike="noStrike">
              <a:solidFill>
                <a:srgbClr val="ffffff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Espaço Reservado para Conteúdo 6" descr=""/>
          <p:cNvPicPr/>
          <p:nvPr/>
        </p:nvPicPr>
        <p:blipFill>
          <a:blip r:embed="rId1"/>
          <a:stretch/>
        </p:blipFill>
        <p:spPr>
          <a:xfrm>
            <a:off x="1080" y="0"/>
            <a:ext cx="12187800" cy="685476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1080" y="0"/>
            <a:ext cx="12187800" cy="685620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806040" y="33012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Gill Sans MT"/>
                <a:ea typeface="DejaVu Sans"/>
              </a:rPr>
              <a:t>Processamento</a:t>
            </a:r>
            <a:endParaRPr b="0" lang="pt-BR" sz="3200" spc="-1" strike="noStrike">
              <a:latin typeface="Nimbus Sans"/>
            </a:endParaRPr>
          </a:p>
        </p:txBody>
      </p:sp>
      <p:graphicFrame>
        <p:nvGraphicFramePr>
          <p:cNvPr id="310" name="Table 3"/>
          <p:cNvGraphicFramePr/>
          <p:nvPr/>
        </p:nvGraphicFramePr>
        <p:xfrm>
          <a:off x="859320" y="2544840"/>
          <a:ext cx="10311480" cy="3575160"/>
        </p:xfrm>
        <a:graphic>
          <a:graphicData uri="http://schemas.openxmlformats.org/drawingml/2006/table">
            <a:tbl>
              <a:tblPr/>
              <a:tblGrid>
                <a:gridCol w="2549880"/>
                <a:gridCol w="5025600"/>
                <a:gridCol w="2736360"/>
              </a:tblGrid>
              <a:tr h="747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Entrada</a:t>
                      </a:r>
                      <a:endParaRPr b="0" lang="pt-BR" sz="3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Processamento</a:t>
                      </a:r>
                      <a:endParaRPr b="0" lang="pt-BR" sz="3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Saída</a:t>
                      </a:r>
                      <a:endParaRPr b="0" lang="pt-BR" sz="3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2827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Dados de itens;</a:t>
                      </a:r>
                      <a:endParaRPr b="0" lang="pt-BR" sz="2400" spc="-1" strike="noStrike"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Dados dos clientes;</a:t>
                      </a:r>
                      <a:endParaRPr b="0" lang="pt-BR" sz="2400" spc="-1" strike="noStrike"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Dados dos Empréstimo.</a:t>
                      </a:r>
                      <a:endParaRPr b="0" lang="pt-BR" sz="2400" spc="-1" strike="noStrike">
                        <a:latin typeface="Roboto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Abre planilha com informações;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Salva os dados no Banco;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Adiciona ou atualiza os dados;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Registra as atividades;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Insere no Banco de Dados;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Salva o Banco.</a:t>
                      </a:r>
                      <a:endParaRPr b="0" lang="pt-BR" sz="2200" spc="-1" strike="noStrike">
                        <a:latin typeface="Roboto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Planilhas atualizadas;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Comprovante de Empréstimo;</a:t>
                      </a:r>
                      <a:endParaRPr b="0" lang="pt-BR" sz="2200" spc="-1" strike="noStrike"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Arquivo de Banco de Dados.</a:t>
                      </a:r>
                      <a:endParaRPr b="0" lang="pt-BR" sz="2200" spc="-1" strike="noStrike">
                        <a:latin typeface="Roboto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1" name="CustomShape 4"/>
          <p:cNvSpPr/>
          <p:nvPr/>
        </p:nvSpPr>
        <p:spPr>
          <a:xfrm>
            <a:off x="912600" y="1309320"/>
            <a:ext cx="6153120" cy="4392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76000" y="144000"/>
            <a:ext cx="11275920" cy="685620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485280" y="360000"/>
            <a:ext cx="4049640" cy="5911200"/>
          </a:xfrm>
          <a:custGeom>
            <a:avLst/>
            <a:gdLst/>
            <a:ah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11562120" y="6227280"/>
            <a:ext cx="264600" cy="2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792000" y="1008000"/>
            <a:ext cx="5182920" cy="5182920"/>
          </a:xfrm>
          <a:custGeom>
            <a:avLst/>
            <a:gdLst/>
            <a:ah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1379880" y="1519200"/>
            <a:ext cx="476892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Gill Sans MT"/>
                <a:ea typeface="DejaVu Sans"/>
              </a:rPr>
              <a:t>Motivação</a:t>
            </a:r>
            <a:endParaRPr b="0" lang="pt-BR" sz="3000" spc="-1" strike="noStrike">
              <a:latin typeface="Nimbus Sans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11458080" y="6175080"/>
            <a:ext cx="355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E7686B-6FCE-4B6B-9C53-48E315679A5E}" type="slidenum">
              <a:rPr b="0" i="1" lang="pt-BR" sz="1000" spc="-1" strike="noStrike">
                <a:solidFill>
                  <a:srgbClr val="00292e"/>
                </a:solidFill>
                <a:latin typeface="Arial "/>
                <a:ea typeface="DejaVu Sans"/>
              </a:rPr>
              <a:t>6</a:t>
            </a:fld>
            <a:endParaRPr b="0" lang="pt-BR" sz="1000" spc="-1" strike="noStrike">
              <a:latin typeface="Nimbus Sans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2072520" y="3638160"/>
            <a:ext cx="405612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2072520" y="4433760"/>
            <a:ext cx="405612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9"/>
          <p:cNvSpPr/>
          <p:nvPr/>
        </p:nvSpPr>
        <p:spPr>
          <a:xfrm flipV="1">
            <a:off x="1449360" y="2154960"/>
            <a:ext cx="4021560" cy="73800"/>
          </a:xfrm>
          <a:custGeom>
            <a:avLst/>
            <a:gdLst/>
            <a:ahLst/>
            <a:rect l="l" t="t" r="r" b="b"/>
            <a:pathLst>
              <a:path w="2501265" h="0">
                <a:moveTo>
                  <a:pt x="0" y="0"/>
                </a:moveTo>
                <a:lnTo>
                  <a:pt x="2500883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0"/>
          <p:cNvSpPr/>
          <p:nvPr/>
        </p:nvSpPr>
        <p:spPr>
          <a:xfrm>
            <a:off x="1224000" y="2520000"/>
            <a:ext cx="417492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 problema das perdas</a:t>
            </a:r>
            <a:endParaRPr b="0" lang="pt-BR" sz="2400" spc="-1" strike="noStrike">
              <a:solidFill>
                <a:srgbClr val="ffffff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Empréstimos em atraso</a:t>
            </a:r>
            <a:endParaRPr b="0" lang="pt-BR" sz="2400" spc="-1" strike="noStrike">
              <a:solidFill>
                <a:srgbClr val="ffffff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Muitos papéis</a:t>
            </a:r>
            <a:endParaRPr b="0" lang="pt-BR" sz="2400" spc="-1" strike="noStrike">
              <a:solidFill>
                <a:srgbClr val="ffffff"/>
              </a:solidFill>
              <a:latin typeface="Tw Cen MT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080" y="3115440"/>
            <a:ext cx="12187800" cy="37418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0" y="3115440"/>
            <a:ext cx="12187800" cy="374076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669600" y="936000"/>
            <a:ext cx="9986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Ética No Sistema de Informação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22600" y="1828080"/>
            <a:ext cx="5945400" cy="4392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504000" y="2952000"/>
            <a:ext cx="6048000" cy="32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Salvando os dados dos clientes</a:t>
            </a:r>
            <a:endParaRPr b="0" lang="pt-BR" sz="2600" spc="-1" strike="noStrike"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Quem tem acesso aos dados</a:t>
            </a:r>
            <a:endParaRPr b="0" lang="pt-BR" sz="2600" spc="-1" strike="noStrike"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Segurança no registro de senhas</a:t>
            </a:r>
            <a:endParaRPr b="0" lang="pt-BR" sz="2600" spc="-1" strike="noStrike">
              <a:latin typeface="Roboto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223920" y="3600000"/>
            <a:ext cx="1172736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Espaço Reservado para Conteúdo 6" descr=""/>
          <p:cNvPicPr/>
          <p:nvPr/>
        </p:nvPicPr>
        <p:blipFill>
          <a:blip r:embed="rId1"/>
          <a:stretch/>
        </p:blipFill>
        <p:spPr>
          <a:xfrm>
            <a:off x="1080" y="720"/>
            <a:ext cx="12187800" cy="6854760"/>
          </a:xfrm>
          <a:prstGeom prst="rect">
            <a:avLst/>
          </a:prstGeom>
          <a:ln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360000" y="1224000"/>
            <a:ext cx="7200000" cy="413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 flipV="1">
            <a:off x="900360" y="2981160"/>
            <a:ext cx="3851640" cy="43920"/>
          </a:xfrm>
          <a:custGeom>
            <a:avLst/>
            <a:gdLst/>
            <a:ahLst/>
            <a:rect l="l" t="t" r="r" b="b"/>
            <a:pathLst>
              <a:path w="4206240" h="0">
                <a:moveTo>
                  <a:pt x="0" y="0"/>
                </a:moveTo>
                <a:lnTo>
                  <a:pt x="420624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838080" y="1701720"/>
            <a:ext cx="48574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pt-BR" sz="5000" spc="-1" strike="noStrike">
                <a:solidFill>
                  <a:srgbClr val="ffffff"/>
                </a:solidFill>
                <a:latin typeface="Gill Sans MT"/>
                <a:ea typeface="DejaVu Sans"/>
              </a:rPr>
              <a:t>Repositório Oficial</a:t>
            </a:r>
            <a:endParaRPr b="0" lang="pt-BR" sz="5000" spc="-1" strike="noStrike">
              <a:latin typeface="Nimbus Sans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11458080" y="6175080"/>
            <a:ext cx="355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7193C3-66C8-4F7F-BD24-93197E743A2F}" type="slidenum">
              <a:rPr b="0" i="1" lang="pt-BR" sz="1000" spc="-1" strike="noStrike">
                <a:solidFill>
                  <a:srgbClr val="00292e"/>
                </a:solidFill>
                <a:latin typeface="Arial "/>
                <a:ea typeface="DejaVu Sans"/>
              </a:rPr>
              <a:t>8</a:t>
            </a:fld>
            <a:endParaRPr b="0" lang="pt-BR" sz="1000" spc="-1" strike="noStrike">
              <a:latin typeface="Nimbus Sans"/>
            </a:endParaRPr>
          </a:p>
        </p:txBody>
      </p:sp>
      <p:sp>
        <p:nvSpPr>
          <p:cNvPr id="333" name="TextShape 5"/>
          <p:cNvSpPr txBox="1"/>
          <p:nvPr/>
        </p:nvSpPr>
        <p:spPr>
          <a:xfrm>
            <a:off x="564840" y="3528000"/>
            <a:ext cx="7056000" cy="6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ffffff"/>
                </a:solidFill>
                <a:latin typeface="Roboto"/>
              </a:rPr>
              <a:t>https://github.com/TobiasLino/InventoryControlSystem.git</a:t>
            </a:r>
            <a:endParaRPr b="0" lang="pt-BR" sz="2000" spc="-1" strike="noStrike">
              <a:solidFill>
                <a:srgbClr val="ffffff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SMB Services Marketing Plan-MO - v10</Template>
  <TotalTime>89</TotalTime>
  <Application>LibreOffice/6.3.1.2$Linux_X86_64 LibreOffice_project/30$Build-2</Application>
  <Words>1067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2019-05-09T20:03:08Z</dcterms:created>
  <dc:creator/>
  <dc:description/>
  <dc:language>pt-BR</dc:language>
  <cp:lastModifiedBy/>
  <dcterms:modified xsi:type="dcterms:W3CDTF">2019-09-11T12:58:05Z</dcterms:modified>
  <cp:revision>198</cp:revision>
  <dc:subject/>
  <dc:title>SERVIÇOS GERAIS PLANO DE MARKETING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11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