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5125" y="743426"/>
            <a:ext cx="8361229" cy="2326346"/>
          </a:xfrm>
        </p:spPr>
        <p:txBody>
          <a:bodyPr/>
          <a:lstStyle/>
          <a:p>
            <a:r>
              <a:rPr lang="pt-BR" sz="8000" dirty="0" err="1" smtClean="0"/>
              <a:t>Excellentes</a:t>
            </a:r>
            <a:endParaRPr lang="pt-BR" sz="8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79904" y="3825651"/>
            <a:ext cx="6831673" cy="1543183"/>
          </a:xfrm>
        </p:spPr>
        <p:txBody>
          <a:bodyPr>
            <a:normAutofit fontScale="85000" lnSpcReduction="20000"/>
          </a:bodyPr>
          <a:lstStyle/>
          <a:p>
            <a:r>
              <a:rPr lang="pt-BR" b="1" spc="-1" dirty="0" err="1">
                <a:solidFill>
                  <a:srgbClr val="FEEBD4"/>
                </a:solidFill>
                <a:latin typeface="Arial "/>
                <a:ea typeface="Arial "/>
              </a:rPr>
              <a:t>Elieser</a:t>
            </a:r>
            <a:r>
              <a:rPr lang="pt-BR" b="1" spc="-1" dirty="0">
                <a:solidFill>
                  <a:srgbClr val="FEEBD4"/>
                </a:solidFill>
                <a:latin typeface="Arial "/>
                <a:ea typeface="Arial "/>
              </a:rPr>
              <a:t> de França Costa</a:t>
            </a:r>
            <a:endParaRPr lang="pt-BR" spc="-1" dirty="0">
              <a:latin typeface="Nimbus Sans"/>
            </a:endParaRPr>
          </a:p>
          <a:p>
            <a:r>
              <a:rPr lang="pt-BR" b="1" spc="-1" dirty="0">
                <a:solidFill>
                  <a:srgbClr val="FEEBD4"/>
                </a:solidFill>
                <a:latin typeface="Arial "/>
                <a:ea typeface="Arial "/>
              </a:rPr>
              <a:t>Igor Sene </a:t>
            </a:r>
            <a:r>
              <a:rPr lang="pt-BR" b="1" spc="-1" dirty="0" err="1">
                <a:solidFill>
                  <a:srgbClr val="FEEBD4"/>
                </a:solidFill>
                <a:latin typeface="Arial "/>
                <a:ea typeface="Arial "/>
              </a:rPr>
              <a:t>Idalgo</a:t>
            </a:r>
            <a:endParaRPr lang="pt-BR" b="1" spc="-1" dirty="0">
              <a:solidFill>
                <a:srgbClr val="FEEBD4"/>
              </a:solidFill>
              <a:latin typeface="Arial "/>
              <a:ea typeface="Arial "/>
            </a:endParaRPr>
          </a:p>
          <a:p>
            <a:r>
              <a:rPr lang="pt-BR" b="1" spc="-1" dirty="0">
                <a:solidFill>
                  <a:srgbClr val="FEEBD4"/>
                </a:solidFill>
                <a:latin typeface="Arial "/>
                <a:ea typeface="Arial "/>
              </a:rPr>
              <a:t>João Pedro Esteves da Silva</a:t>
            </a:r>
            <a:endParaRPr lang="pt-BR" b="1" spc="-1" dirty="0">
              <a:solidFill>
                <a:srgbClr val="FEEBD4"/>
              </a:solidFill>
              <a:latin typeface="Arial"/>
              <a:ea typeface="Arial "/>
            </a:endParaRPr>
          </a:p>
          <a:p>
            <a:r>
              <a:rPr lang="pt-BR" b="1" spc="-1" dirty="0">
                <a:solidFill>
                  <a:srgbClr val="FEEBD4"/>
                </a:solidFill>
                <a:latin typeface="Arial"/>
                <a:ea typeface="Arial "/>
              </a:rPr>
              <a:t>João Victor Simão</a:t>
            </a:r>
            <a:endParaRPr lang="pt-BR" spc="-1" dirty="0">
              <a:latin typeface="Nimbus Sans"/>
            </a:endParaRPr>
          </a:p>
          <a:p>
            <a:r>
              <a:rPr lang="pt-BR" b="1" spc="-1" dirty="0">
                <a:solidFill>
                  <a:srgbClr val="FEEBD4"/>
                </a:solidFill>
                <a:latin typeface="Arial"/>
                <a:ea typeface="Arial "/>
              </a:rPr>
              <a:t>Tobias da Silva Lino</a:t>
            </a:r>
            <a:endParaRPr lang="pt-BR" spc="-1" dirty="0">
              <a:latin typeface="Nimbus San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911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/>
          <p:cNvGraphicFramePr/>
          <p:nvPr>
            <p:extLst>
              <p:ext uri="{D42A27DB-BD31-4B8C-83A1-F6EECF244321}">
                <p14:modId xmlns:p14="http://schemas.microsoft.com/office/powerpoint/2010/main" val="3852066886"/>
              </p:ext>
            </p:extLst>
          </p:nvPr>
        </p:nvGraphicFramePr>
        <p:xfrm>
          <a:off x="1372276" y="2812469"/>
          <a:ext cx="10311840" cy="3575160"/>
        </p:xfrm>
        <a:graphic>
          <a:graphicData uri="http://schemas.openxmlformats.org/drawingml/2006/table">
            <a:tbl>
              <a:tblPr/>
              <a:tblGrid>
                <a:gridCol w="2549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7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3200" b="1" strike="noStrike" spc="-1" dirty="0">
                          <a:solidFill>
                            <a:schemeClr val="tx2"/>
                          </a:solidFill>
                          <a:latin typeface="Gill Sans MT"/>
                          <a:ea typeface="DejaVu Sans"/>
                        </a:rPr>
                        <a:t>Entrada</a:t>
                      </a:r>
                      <a:endParaRPr lang="pt-BR" sz="3200" b="0" strike="noStrike" spc="-1" dirty="0">
                        <a:solidFill>
                          <a:schemeClr val="tx2"/>
                        </a:solidFill>
                        <a:latin typeface="Nimbus Sans"/>
                      </a:endParaRPr>
                    </a:p>
                  </a:txBody>
                  <a:tcPr>
                    <a:lnL w="12240">
                      <a:solidFill>
                        <a:srgbClr val="64B2C1"/>
                      </a:solidFill>
                    </a:lnL>
                    <a:lnR w="12240">
                      <a:solidFill>
                        <a:srgbClr val="64B2C1"/>
                      </a:solidFill>
                    </a:lnR>
                    <a:lnT w="12240">
                      <a:noFill/>
                    </a:lnT>
                    <a:lnB w="3816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3200" b="1" strike="noStrike" spc="-1">
                          <a:solidFill>
                            <a:schemeClr val="tx2"/>
                          </a:solidFill>
                          <a:latin typeface="Gill Sans MT"/>
                          <a:ea typeface="DejaVu Sans"/>
                        </a:rPr>
                        <a:t>Processamento</a:t>
                      </a:r>
                      <a:endParaRPr lang="pt-BR" sz="3200" b="0" strike="noStrike" spc="-1">
                        <a:solidFill>
                          <a:schemeClr val="tx2"/>
                        </a:solidFill>
                        <a:latin typeface="Nimbus Sans"/>
                      </a:endParaRPr>
                    </a:p>
                  </a:txBody>
                  <a:tcPr>
                    <a:lnL w="12240">
                      <a:solidFill>
                        <a:srgbClr val="64B2C1"/>
                      </a:solidFill>
                    </a:lnL>
                    <a:lnR w="12240">
                      <a:solidFill>
                        <a:srgbClr val="64B2C1"/>
                      </a:solidFill>
                    </a:lnR>
                    <a:lnT w="12240">
                      <a:noFill/>
                    </a:lnT>
                    <a:lnB w="3816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3200" b="1" strike="noStrike" spc="-1">
                          <a:solidFill>
                            <a:schemeClr val="tx2"/>
                          </a:solidFill>
                          <a:latin typeface="Gill Sans MT"/>
                          <a:ea typeface="DejaVu Sans"/>
                        </a:rPr>
                        <a:t>Saída</a:t>
                      </a:r>
                      <a:endParaRPr lang="pt-BR" sz="3200" b="0" strike="noStrike" spc="-1">
                        <a:solidFill>
                          <a:schemeClr val="tx2"/>
                        </a:solidFill>
                        <a:latin typeface="Nimbus Sans"/>
                      </a:endParaRPr>
                    </a:p>
                  </a:txBody>
                  <a:tcPr>
                    <a:lnL w="12240">
                      <a:solidFill>
                        <a:srgbClr val="64B2C1"/>
                      </a:solidFill>
                    </a:lnL>
                    <a:lnR w="12240">
                      <a:solidFill>
                        <a:srgbClr val="64B2C1"/>
                      </a:solidFill>
                    </a:lnR>
                    <a:lnT w="12240">
                      <a:noFill/>
                    </a:lnT>
                    <a:lnB w="3816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7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 dirty="0">
                          <a:solidFill>
                            <a:schemeClr val="tx2"/>
                          </a:solidFill>
                          <a:latin typeface="Roboto"/>
                          <a:ea typeface="DejaVu Sans"/>
                        </a:rPr>
                        <a:t>Dados de itens;</a:t>
                      </a:r>
                      <a:endParaRPr lang="pt-BR" sz="2400" b="0" strike="noStrike" spc="-1" dirty="0">
                        <a:solidFill>
                          <a:schemeClr val="tx2"/>
                        </a:solidFill>
                        <a:latin typeface="Nimbus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 dirty="0">
                          <a:solidFill>
                            <a:schemeClr val="tx2"/>
                          </a:solidFill>
                          <a:latin typeface="Roboto"/>
                          <a:ea typeface="DejaVu Sans"/>
                        </a:rPr>
                        <a:t>Dados dos clientes;</a:t>
                      </a:r>
                      <a:endParaRPr lang="pt-BR" sz="2400" b="0" strike="noStrike" spc="-1" dirty="0">
                        <a:solidFill>
                          <a:schemeClr val="tx2"/>
                        </a:solidFill>
                        <a:latin typeface="Nimbus San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 dirty="0">
                          <a:solidFill>
                            <a:schemeClr val="tx2"/>
                          </a:solidFill>
                          <a:latin typeface="Roboto"/>
                          <a:ea typeface="DejaVu Sans"/>
                        </a:rPr>
                        <a:t>Dados dos Empréstimo.</a:t>
                      </a:r>
                      <a:endParaRPr lang="pt-BR" sz="2400" b="0" strike="noStrike" spc="-1" dirty="0">
                        <a:solidFill>
                          <a:schemeClr val="tx2"/>
                        </a:solidFill>
                        <a:latin typeface="Nimbus Sans"/>
                      </a:endParaRPr>
                    </a:p>
                  </a:txBody>
                  <a:tcPr>
                    <a:lnL w="12240">
                      <a:solidFill>
                        <a:srgbClr val="64B2C1"/>
                      </a:solidFill>
                    </a:lnL>
                    <a:lnR w="12240">
                      <a:solidFill>
                        <a:srgbClr val="64B2C1"/>
                      </a:solidFill>
                    </a:lnR>
                    <a:lnT w="38160">
                      <a:noFill/>
                    </a:lnT>
                    <a:lnB w="12240">
                      <a:solidFill>
                        <a:srgbClr val="64B2C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i="0" u="none" strike="noStrike" spc="-21" dirty="0">
                          <a:solidFill>
                            <a:schemeClr val="tx2"/>
                          </a:solidFill>
                          <a:latin typeface="Roboto"/>
                          <a:ea typeface="DejaVu Sans"/>
                        </a:rPr>
                        <a:t>Abre planilha com informações;</a:t>
                      </a:r>
                      <a:endParaRPr lang="pt-BR" sz="2400" b="0" i="0" u="none" strike="noStrike" spc="-1" dirty="0">
                        <a:solidFill>
                          <a:schemeClr val="tx2"/>
                        </a:solidFill>
                        <a:latin typeface="Roboto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i="0" u="none" strike="noStrike" spc="-21" dirty="0">
                          <a:solidFill>
                            <a:schemeClr val="tx2"/>
                          </a:solidFill>
                          <a:latin typeface="Roboto"/>
                          <a:ea typeface="DejaVu Sans"/>
                        </a:rPr>
                        <a:t>Salva os dados no Banco;</a:t>
                      </a:r>
                      <a:endParaRPr lang="pt-BR" sz="2400" b="0" i="0" u="none" strike="noStrike" spc="-1" dirty="0">
                        <a:solidFill>
                          <a:schemeClr val="tx2"/>
                        </a:solidFill>
                        <a:latin typeface="Roboto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i="0" u="none" strike="noStrike" spc="-21" dirty="0">
                          <a:solidFill>
                            <a:schemeClr val="tx2"/>
                          </a:solidFill>
                          <a:latin typeface="Roboto"/>
                          <a:ea typeface="DejaVu Sans"/>
                        </a:rPr>
                        <a:t>Adiciona ou atualiza os dados;</a:t>
                      </a:r>
                      <a:endParaRPr lang="pt-BR" sz="2400" b="0" i="0" u="none" strike="noStrike" spc="-1" dirty="0">
                        <a:solidFill>
                          <a:schemeClr val="tx2"/>
                        </a:solidFill>
                        <a:latin typeface="Roboto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i="0" u="none" strike="noStrike" spc="-21" dirty="0">
                          <a:solidFill>
                            <a:schemeClr val="tx2"/>
                          </a:solidFill>
                          <a:latin typeface="Roboto"/>
                          <a:ea typeface="DejaVu Sans"/>
                        </a:rPr>
                        <a:t>Registra as atividades;</a:t>
                      </a:r>
                      <a:endParaRPr lang="pt-BR" sz="2400" b="0" i="0" u="none" strike="noStrike" spc="-1" dirty="0">
                        <a:solidFill>
                          <a:schemeClr val="tx2"/>
                        </a:solidFill>
                        <a:latin typeface="Roboto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i="0" u="none" strike="noStrike" spc="-21" dirty="0">
                          <a:solidFill>
                            <a:schemeClr val="tx2"/>
                          </a:solidFill>
                          <a:latin typeface="Roboto"/>
                          <a:ea typeface="DejaVu Sans"/>
                        </a:rPr>
                        <a:t>Insere no Banco de Dados;</a:t>
                      </a:r>
                      <a:endParaRPr lang="pt-BR" sz="2400" b="0" i="0" u="none" strike="noStrike" spc="-1" dirty="0">
                        <a:solidFill>
                          <a:schemeClr val="tx2"/>
                        </a:solidFill>
                        <a:latin typeface="Roboto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i="0" u="none" strike="noStrike" spc="-21" dirty="0">
                          <a:solidFill>
                            <a:schemeClr val="tx2"/>
                          </a:solidFill>
                          <a:latin typeface="Roboto"/>
                          <a:ea typeface="DejaVu Sans"/>
                        </a:rPr>
                        <a:t>Salva o Banco.</a:t>
                      </a:r>
                      <a:endParaRPr lang="pt-BR" sz="2400" b="0" i="0" u="none" strike="noStrike" spc="-1" dirty="0">
                        <a:solidFill>
                          <a:schemeClr val="tx2"/>
                        </a:solidFill>
                        <a:latin typeface="Roboto"/>
                      </a:endParaRPr>
                    </a:p>
                  </a:txBody>
                  <a:tcPr>
                    <a:lnL w="12240">
                      <a:solidFill>
                        <a:srgbClr val="64B2C1"/>
                      </a:solidFill>
                    </a:lnL>
                    <a:lnR w="12240">
                      <a:solidFill>
                        <a:srgbClr val="64B2C1"/>
                      </a:solidFill>
                    </a:lnR>
                    <a:lnT w="38160">
                      <a:noFill/>
                    </a:lnT>
                    <a:lnB w="12240">
                      <a:solidFill>
                        <a:srgbClr val="64B2C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21" dirty="0" smtClean="0">
                          <a:solidFill>
                            <a:schemeClr val="tx2"/>
                          </a:solidFill>
                          <a:latin typeface="Roboto"/>
                          <a:ea typeface="DejaVu Sans"/>
                        </a:rPr>
                        <a:t>Planilhas atualizadas;</a:t>
                      </a:r>
                      <a:endParaRPr lang="pt-BR" sz="2400" b="0" strike="noStrike" spc="-1" dirty="0" smtClean="0">
                        <a:solidFill>
                          <a:schemeClr val="tx2"/>
                        </a:solidFill>
                        <a:latin typeface="Roboto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21" dirty="0" smtClean="0">
                          <a:solidFill>
                            <a:schemeClr val="tx2"/>
                          </a:solidFill>
                          <a:latin typeface="Roboto"/>
                          <a:ea typeface="DejaVu Sans"/>
                        </a:rPr>
                        <a:t>Comprovante de Empréstimo;</a:t>
                      </a:r>
                      <a:endParaRPr lang="pt-BR" sz="2400" b="0" strike="noStrike" spc="-1" dirty="0" smtClean="0">
                        <a:solidFill>
                          <a:schemeClr val="tx2"/>
                        </a:solidFill>
                        <a:latin typeface="Roboto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21" dirty="0" smtClean="0">
                          <a:solidFill>
                            <a:schemeClr val="tx2"/>
                          </a:solidFill>
                          <a:latin typeface="Roboto"/>
                          <a:ea typeface="DejaVu Sans"/>
                        </a:rPr>
                        <a:t>Arquivo de Banco de Dados.</a:t>
                      </a:r>
                      <a:endParaRPr lang="pt-BR" sz="2400" b="0" strike="noStrike" spc="-1" dirty="0">
                        <a:solidFill>
                          <a:schemeClr val="tx2"/>
                        </a:solidFill>
                        <a:latin typeface="Roboto"/>
                      </a:endParaRPr>
                    </a:p>
                  </a:txBody>
                  <a:tcPr>
                    <a:lnL w="12240">
                      <a:solidFill>
                        <a:srgbClr val="64B2C1"/>
                      </a:solidFill>
                    </a:lnL>
                    <a:lnR w="12240">
                      <a:solidFill>
                        <a:srgbClr val="64B2C1"/>
                      </a:solidFill>
                    </a:lnR>
                    <a:lnT w="38160">
                      <a:noFill/>
                    </a:lnT>
                    <a:lnB w="12240">
                      <a:solidFill>
                        <a:srgbClr val="64B2C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ítulo 1"/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Processamento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950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0723"/>
            <a:ext cx="12510576" cy="966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8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Questões Éticas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Segurança das Senhas</a:t>
            </a:r>
          </a:p>
          <a:p>
            <a:endParaRPr lang="pt-BR" dirty="0"/>
          </a:p>
          <a:p>
            <a:r>
              <a:rPr lang="pt-BR" dirty="0" smtClean="0"/>
              <a:t>Confidencialidade das Informações dos Clientes</a:t>
            </a:r>
          </a:p>
          <a:p>
            <a:endParaRPr lang="pt-BR" dirty="0"/>
          </a:p>
          <a:p>
            <a:r>
              <a:rPr lang="pt-BR" dirty="0" smtClean="0"/>
              <a:t>Responsabilidade na Criação de Empréstimos</a:t>
            </a:r>
          </a:p>
          <a:p>
            <a:endParaRPr lang="pt-BR" dirty="0"/>
          </a:p>
          <a:p>
            <a:r>
              <a:rPr lang="pt-BR" dirty="0" smtClean="0"/>
              <a:t>Inserção Inadequado de Dados</a:t>
            </a:r>
            <a:endParaRPr lang="pt-BR" dirty="0"/>
          </a:p>
        </p:txBody>
      </p:sp>
      <p:pic>
        <p:nvPicPr>
          <p:cNvPr id="5122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643" y="374786"/>
            <a:ext cx="4591050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62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78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 para Gerenciamento  de Empréstimos para uma Obra Social</a:t>
            </a:r>
          </a:p>
          <a:p>
            <a:endParaRPr lang="pt-BR" dirty="0"/>
          </a:p>
          <a:p>
            <a:r>
              <a:rPr lang="pt-BR" dirty="0" smtClean="0"/>
              <a:t>Objetivo de Ajudar na Organização</a:t>
            </a:r>
          </a:p>
          <a:p>
            <a:endParaRPr lang="pt-BR" dirty="0"/>
          </a:p>
          <a:p>
            <a:r>
              <a:rPr lang="pt-BR" dirty="0" smtClean="0"/>
              <a:t>Software feito em node.JS com interface em Angular</a:t>
            </a:r>
          </a:p>
          <a:p>
            <a:endParaRPr lang="pt-BR" dirty="0"/>
          </a:p>
          <a:p>
            <a:r>
              <a:rPr lang="pt-BR" dirty="0" smtClean="0"/>
              <a:t>Banco de Dados em SQL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523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Cliente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Obra Social</a:t>
            </a:r>
          </a:p>
          <a:p>
            <a:endParaRPr lang="pt-BR" dirty="0" smtClean="0"/>
          </a:p>
          <a:p>
            <a:r>
              <a:rPr lang="pt-BR" dirty="0" smtClean="0"/>
              <a:t>Empréstimos de Itens</a:t>
            </a:r>
          </a:p>
          <a:p>
            <a:pPr lvl="1"/>
            <a:r>
              <a:rPr lang="pt-BR" dirty="0" smtClean="0"/>
              <a:t>Cadeiras de Rodas</a:t>
            </a:r>
          </a:p>
          <a:p>
            <a:pPr lvl="1"/>
            <a:r>
              <a:rPr lang="pt-BR" dirty="0" smtClean="0"/>
              <a:t>Fraldas</a:t>
            </a:r>
            <a:endParaRPr lang="pt-BR" dirty="0"/>
          </a:p>
          <a:p>
            <a:pPr marL="530352" lvl="1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8749" t="22779" r="33301" b="22967"/>
          <a:stretch/>
        </p:blipFill>
        <p:spPr>
          <a:xfrm>
            <a:off x="6346423" y="2081174"/>
            <a:ext cx="5238254" cy="399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8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979896" y="3429000"/>
            <a:ext cx="11148688" cy="1783080"/>
          </a:xfrm>
        </p:spPr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Problema das </a:t>
            </a:r>
            <a:r>
              <a:rPr lang="pt-BR" b="1" dirty="0" smtClean="0"/>
              <a:t>Perdas</a:t>
            </a:r>
          </a:p>
          <a:p>
            <a:endParaRPr lang="pt-BR" dirty="0"/>
          </a:p>
          <a:p>
            <a:r>
              <a:rPr lang="pt-BR" dirty="0" smtClean="0"/>
              <a:t>Empréstimos em </a:t>
            </a:r>
            <a:r>
              <a:rPr lang="pt-BR" b="1" dirty="0" smtClean="0"/>
              <a:t>Atraso</a:t>
            </a:r>
          </a:p>
          <a:p>
            <a:endParaRPr lang="pt-BR" dirty="0"/>
          </a:p>
          <a:p>
            <a:r>
              <a:rPr lang="pt-BR" dirty="0" smtClean="0"/>
              <a:t>Muitos </a:t>
            </a:r>
            <a:r>
              <a:rPr lang="pt-BR" b="1" dirty="0" smtClean="0"/>
              <a:t>Papéis</a:t>
            </a:r>
            <a:endParaRPr lang="pt-BR" b="1" dirty="0"/>
          </a:p>
        </p:txBody>
      </p:sp>
      <p:pic>
        <p:nvPicPr>
          <p:cNvPr id="1026" name="Picture 2" descr="Resultado de imagem para montanhas motivaÃ§Ã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87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371600" y="576431"/>
            <a:ext cx="9480176" cy="7694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4400" dirty="0" smtClean="0">
                <a:solidFill>
                  <a:schemeClr val="tx2"/>
                </a:solidFill>
              </a:rPr>
              <a:t>Motivação</a:t>
            </a:r>
            <a:endParaRPr lang="pt-BR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19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Melhora da </a:t>
            </a:r>
            <a:r>
              <a:rPr lang="pt-BR" b="1" dirty="0" smtClean="0"/>
              <a:t>organização</a:t>
            </a:r>
            <a:r>
              <a:rPr lang="pt-BR" dirty="0" smtClean="0"/>
              <a:t> através de ferramentas digitais</a:t>
            </a:r>
          </a:p>
          <a:p>
            <a:endParaRPr lang="pt-BR" dirty="0"/>
          </a:p>
          <a:p>
            <a:r>
              <a:rPr lang="pt-BR" b="1" dirty="0" smtClean="0"/>
              <a:t>Visualização </a:t>
            </a:r>
            <a:r>
              <a:rPr lang="pt-BR" dirty="0" smtClean="0"/>
              <a:t>intuitiva de atrasos nos empréstimos</a:t>
            </a:r>
          </a:p>
          <a:p>
            <a:endParaRPr lang="pt-BR" b="1" dirty="0"/>
          </a:p>
          <a:p>
            <a:r>
              <a:rPr lang="pt-BR" b="1" dirty="0" smtClean="0"/>
              <a:t>Eliminação </a:t>
            </a:r>
            <a:r>
              <a:rPr lang="pt-BR" dirty="0" smtClean="0"/>
              <a:t>dos papéis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6620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Funcionais e Não Funcionais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473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Gerar PDF de empréstimo</a:t>
            </a:r>
            <a:endParaRPr lang="pt-BR" dirty="0"/>
          </a:p>
          <a:p>
            <a:r>
              <a:rPr lang="pt-BR" dirty="0" smtClean="0"/>
              <a:t>Cadastro do tipo de Usuário</a:t>
            </a:r>
          </a:p>
          <a:p>
            <a:r>
              <a:rPr lang="pt-BR" dirty="0" smtClean="0"/>
              <a:t>Arquivo de Log</a:t>
            </a:r>
          </a:p>
          <a:p>
            <a:r>
              <a:rPr lang="pt-BR" dirty="0" smtClean="0"/>
              <a:t>Níveis de Acesso</a:t>
            </a:r>
          </a:p>
          <a:p>
            <a:r>
              <a:rPr lang="pt-BR" dirty="0" smtClean="0"/>
              <a:t>Criação de Tabelas</a:t>
            </a:r>
          </a:p>
          <a:p>
            <a:r>
              <a:rPr lang="pt-BR" dirty="0" smtClean="0"/>
              <a:t>Funções do Banco de Dados</a:t>
            </a:r>
          </a:p>
          <a:p>
            <a:r>
              <a:rPr lang="pt-BR" dirty="0" smtClean="0"/>
              <a:t>Interface</a:t>
            </a:r>
          </a:p>
        </p:txBody>
      </p:sp>
      <p:pic>
        <p:nvPicPr>
          <p:cNvPr id="2050" name="Picture 2" descr="Resultado de imagem para trabalho manual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873" y="2286000"/>
            <a:ext cx="5905500" cy="38957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41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Não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Clareza</a:t>
            </a:r>
          </a:p>
          <a:p>
            <a:r>
              <a:rPr lang="pt-BR" dirty="0" err="1" smtClean="0"/>
              <a:t>Intuitividade</a:t>
            </a:r>
            <a:endParaRPr lang="pt-BR" dirty="0" smtClean="0"/>
          </a:p>
          <a:p>
            <a:r>
              <a:rPr lang="pt-BR" dirty="0" smtClean="0"/>
              <a:t>Segurança</a:t>
            </a:r>
          </a:p>
          <a:p>
            <a:r>
              <a:rPr lang="pt-BR" dirty="0" smtClean="0"/>
              <a:t>Rapidez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439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Usuários do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Assistente Social</a:t>
            </a:r>
          </a:p>
          <a:p>
            <a:endParaRPr lang="pt-BR" dirty="0" smtClean="0"/>
          </a:p>
          <a:p>
            <a:r>
              <a:rPr lang="pt-BR" dirty="0" smtClean="0"/>
              <a:t>Atendente</a:t>
            </a:r>
            <a:endParaRPr lang="pt-BR" dirty="0"/>
          </a:p>
        </p:txBody>
      </p:sp>
      <p:pic>
        <p:nvPicPr>
          <p:cNvPr id="4098" name="Picture 2" descr="Resultado de imagem para freira laptop stock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3982" y1="19629" x2="53982" y2="19629"/>
                        <a14:foregroundMark x1="46165" y1="17090" x2="46165" y2="170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148" y="1784195"/>
            <a:ext cx="3464652" cy="523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30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5532120" y="0"/>
            <a:ext cx="665988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68505" y="2350057"/>
            <a:ext cx="3855720" cy="2157884"/>
          </a:xfrm>
        </p:spPr>
        <p:txBody>
          <a:bodyPr/>
          <a:lstStyle/>
          <a:p>
            <a:r>
              <a:rPr lang="pt-BR" dirty="0" smtClean="0"/>
              <a:t>Diagrama</a:t>
            </a:r>
            <a:br>
              <a:rPr lang="pt-BR" dirty="0" smtClean="0"/>
            </a:br>
            <a:r>
              <a:rPr lang="pt-BR" dirty="0" smtClean="0"/>
              <a:t>de</a:t>
            </a:r>
            <a:br>
              <a:rPr lang="pt-BR" dirty="0" smtClean="0"/>
            </a:br>
            <a:r>
              <a:rPr lang="pt-BR" dirty="0" smtClean="0"/>
              <a:t>Casos de Uso</a:t>
            </a:r>
            <a:endParaRPr lang="pt-BR" dirty="0"/>
          </a:p>
        </p:txBody>
      </p:sp>
      <p:sp>
        <p:nvSpPr>
          <p:cNvPr id="7" name="Espaço Reservado para Imagem 6"/>
          <p:cNvSpPr>
            <a:spLocks noGrp="1"/>
          </p:cNvSpPr>
          <p:nvPr>
            <p:ph type="pic" idx="1"/>
          </p:nvPr>
        </p:nvSpPr>
        <p:spPr>
          <a:solidFill>
            <a:srgbClr val="FFFFFF"/>
          </a:solidFill>
        </p:spPr>
      </p:sp>
      <p:pic>
        <p:nvPicPr>
          <p:cNvPr id="3076" name="Picture 4" descr="diagram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462" y="0"/>
            <a:ext cx="5599411" cy="680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14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836C9F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TM10001105[[fn=Corte]]</Template>
  <TotalTime>120</TotalTime>
  <Words>211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Arial</vt:lpstr>
      <vt:lpstr>Arial </vt:lpstr>
      <vt:lpstr>DejaVu Sans</vt:lpstr>
      <vt:lpstr>Franklin Gothic Book</vt:lpstr>
      <vt:lpstr>Gill Sans MT</vt:lpstr>
      <vt:lpstr>Nimbus Sans</vt:lpstr>
      <vt:lpstr>Roboto</vt:lpstr>
      <vt:lpstr>Crop</vt:lpstr>
      <vt:lpstr>Excellentes</vt:lpstr>
      <vt:lpstr>Cliente </vt:lpstr>
      <vt:lpstr>Motivação</vt:lpstr>
      <vt:lpstr>Objetivo</vt:lpstr>
      <vt:lpstr>Requisitos</vt:lpstr>
      <vt:lpstr>Requisitos Funcionais</vt:lpstr>
      <vt:lpstr>Requisitos Não Funcionais</vt:lpstr>
      <vt:lpstr>Usuários do Sistema</vt:lpstr>
      <vt:lpstr>Diagrama de Casos de Uso</vt:lpstr>
      <vt:lpstr>Apresentação do PowerPoint</vt:lpstr>
      <vt:lpstr>Apresentação do PowerPoint</vt:lpstr>
      <vt:lpstr>Questões Éticas</vt:lpstr>
      <vt:lpstr>Conclusão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Excellentes</dc:title>
  <dc:creator>Eliabe</dc:creator>
  <cp:lastModifiedBy>Eliabe</cp:lastModifiedBy>
  <cp:revision>11</cp:revision>
  <dcterms:created xsi:type="dcterms:W3CDTF">2019-09-15T13:49:55Z</dcterms:created>
  <dcterms:modified xsi:type="dcterms:W3CDTF">2019-09-15T15:50:19Z</dcterms:modified>
</cp:coreProperties>
</file>