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jpeg" ContentType="image/jpeg"/>
  <Override PartName="/ppt/media/image10.jpeg" ContentType="image/jpeg"/>
  <Override PartName="/ppt/media/image4.jpeg" ContentType="image/jpeg"/>
  <Override PartName="/ppt/media/image11.jpeg" ContentType="image/jpeg"/>
  <Override PartName="/ppt/media/image5.jpeg" ContentType="image/jpeg"/>
  <Override PartName="/ppt/media/image12.jpeg" ContentType="image/jpeg"/>
  <Override PartName="/ppt/media/image6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mover o slide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Nimbus Sans"/>
              </a:rPr>
              <a:t>Clique para editar o formato de notas</a:t>
            </a:r>
            <a:endParaRPr b="0" lang="pt-BR" sz="2000" spc="-1" strike="noStrike">
              <a:latin typeface="Nimbus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imbus Roman"/>
              </a:rPr>
              <a:t>&lt;cabeçalho&gt;</a:t>
            </a:r>
            <a:endParaRPr b="0" lang="pt-BR" sz="1400" spc="-1" strike="noStrike">
              <a:latin typeface="Nimbus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Nimbus Roman"/>
              </a:rPr>
              <a:t>&lt;data/hora&gt;</a:t>
            </a:r>
            <a:endParaRPr b="0" lang="pt-BR" sz="1400" spc="-1" strike="noStrike">
              <a:latin typeface="Nimbus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Nimbus Roman"/>
              </a:rPr>
              <a:t>&lt;rodapé&gt;</a:t>
            </a:r>
            <a:endParaRPr b="0" lang="pt-BR" sz="1400" spc="-1" strike="noStrike">
              <a:latin typeface="Nimbus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68CDB1B-B79A-444E-BEF8-E7F0210865EC}" type="slidenum">
              <a:rPr b="0" lang="pt-BR" sz="1400" spc="-1" strike="noStrike">
                <a:latin typeface="Nimbus Roman"/>
              </a:rPr>
              <a:t>&lt;número&gt;</a:t>
            </a:fld>
            <a:endParaRPr b="0" lang="pt-BR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56ABCB-F9F5-40F1-A40C-FF986C3E890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E4EBD2E-875B-4E2F-8039-0119F679EB2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447ACC4-BF12-4F8C-AE8A-6D19841277B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E7AE99-F75B-4B30-8DC5-3BFDBBD3E56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DC3E41-37B2-43DB-AD99-ADFA4D8917D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1E3096B-F728-43B7-9CA6-5E5F6024024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F7422C3-1721-40FA-8D96-D3775E1355F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61F874-E09E-44EC-BB0C-ED95623235A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9BD3FF-34C5-4D40-A953-6B9EDFB38EA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B1D5E1-D17E-4902-A698-AB4FD2C2DE9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646484D-E230-4553-964C-395738D61DF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Nimbus Sans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AA7724-BA70-4785-89D4-E81E1850B5B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Nimbus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44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44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44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44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44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838080" y="454320"/>
            <a:ext cx="1051344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Nimbus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Nimbus Sans"/>
              </a:rPr>
              <a:t>Clique para editar o formato do texto do título</a:t>
            </a:r>
            <a:endParaRPr b="0" lang="pt-BR" sz="1800" spc="-1" strike="noStrike">
              <a:latin typeface="Nimbus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838080" y="454320"/>
            <a:ext cx="10513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Nimbus Sans"/>
              </a:rPr>
              <a:t>Clique para editar o formato do texto do título</a:t>
            </a:r>
            <a:endParaRPr b="0" lang="pt-BR" sz="1800" spc="-1" strike="noStrike">
              <a:latin typeface="Nimbus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imbus Sans"/>
              </a:rPr>
              <a:t>Clique para editar o formato do texto do título</a:t>
            </a:r>
            <a:endParaRPr b="0" lang="pt-BR" sz="4400" spc="-1" strike="noStrike">
              <a:latin typeface="Nimbus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imbus Sans"/>
              </a:rPr>
              <a:t>Clique para editar o formato do texto da estrutura de tópicos</a:t>
            </a:r>
            <a:endParaRPr b="0" lang="pt-BR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imbus Sans"/>
              </a:rPr>
              <a:t>2.º nível da estrutura de tópicos</a:t>
            </a:r>
            <a:endParaRPr b="0" lang="pt-BR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imbus Sans"/>
              </a:rPr>
              <a:t>3.º nível da estrutura de tópicos</a:t>
            </a:r>
            <a:endParaRPr b="0" lang="pt-BR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imbus Sans"/>
              </a:rPr>
              <a:t>4.º nível da estrutura de tópicos</a:t>
            </a:r>
            <a:endParaRPr b="0" lang="pt-BR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5.º nível da estrutura de tópicos</a:t>
            </a:r>
            <a:endParaRPr b="0" lang="pt-BR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6.º nível da estrutura de tópicos</a:t>
            </a:r>
            <a:endParaRPr b="0" lang="pt-BR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imbus Sans"/>
              </a:rPr>
              <a:t>7.º nível da estrutura de tópicos</a:t>
            </a:r>
            <a:endParaRPr b="0" lang="pt-BR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12186720" cy="6855840"/>
          </a:xfrm>
          <a:prstGeom prst="rect">
            <a:avLst/>
          </a:prstGeom>
          <a:blipFill rotWithShape="0">
            <a:blip r:embed="rId1"/>
            <a:stretch>
              <a:fillRect l="-1121636" t="0" r="-1121636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1440" y="0"/>
            <a:ext cx="12187440" cy="685584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1584000" y="1329840"/>
            <a:ext cx="9141840" cy="21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2000"/>
          </a:bodyPr>
          <a:p>
            <a:pPr algn="ctr">
              <a:lnSpc>
                <a:spcPct val="125000"/>
              </a:lnSpc>
            </a:pPr>
            <a:r>
              <a:rPr b="1" lang="pt-BR" sz="8800" spc="-1" strike="noStrike">
                <a:solidFill>
                  <a:srgbClr val="ffffff"/>
                </a:solidFill>
                <a:latin typeface="Roboto"/>
                <a:ea typeface="DejaVu Sans"/>
              </a:rPr>
              <a:t>Excellentes</a:t>
            </a:r>
            <a:br/>
            <a:endParaRPr b="0" lang="pt-BR" sz="8800" spc="-1" strike="noStrike">
              <a:latin typeface="Nimbus Sans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2305080" y="3178800"/>
            <a:ext cx="7589160" cy="52200"/>
          </a:xfrm>
          <a:custGeom>
            <a:avLst/>
            <a:gdLst/>
            <a:ahLst/>
            <a:rect l="l" t="t" r="r" b="b"/>
            <a:pathLst>
              <a:path w="3935729" h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4186080" y="4434480"/>
            <a:ext cx="3826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"/>
                <a:ea typeface="Arial "/>
              </a:rPr>
              <a:t>João Victor Simão</a:t>
            </a:r>
            <a:endParaRPr b="0" lang="pt-BR" sz="18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 "/>
                <a:ea typeface="Arial "/>
              </a:rPr>
              <a:t>Elieser de França Costa</a:t>
            </a:r>
            <a:endParaRPr b="0" lang="pt-BR" sz="18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 "/>
                <a:ea typeface="Arial "/>
              </a:rPr>
              <a:t>Igor Sene Idalgo</a:t>
            </a:r>
            <a:endParaRPr b="0" lang="pt-BR" sz="18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 "/>
                <a:ea typeface="Arial "/>
              </a:rPr>
              <a:t>João Pedro Esteves da Silva</a:t>
            </a:r>
            <a:endParaRPr b="0" lang="pt-BR" sz="1800" spc="-1" strike="noStrike">
              <a:latin typeface="Nimbus Sans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eebd4"/>
                </a:solidFill>
                <a:latin typeface="Arial"/>
                <a:ea typeface="Arial "/>
              </a:rPr>
              <a:t>Tobias da Silva Lino</a:t>
            </a:r>
            <a:endParaRPr b="0" lang="pt-BR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080" y="3115440"/>
            <a:ext cx="12187440" cy="37414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0" y="3115440"/>
            <a:ext cx="12187440" cy="374040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669600" y="936000"/>
            <a:ext cx="9986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07082"/>
                </a:solidFill>
                <a:latin typeface="Gill Sans MT"/>
                <a:ea typeface="DejaVu Sans"/>
              </a:rPr>
              <a:t>Ética No Sistema de Informação</a:t>
            </a:r>
            <a:endParaRPr b="0" lang="pt-BR" sz="3200" spc="-1" strike="noStrike">
              <a:latin typeface="Nimbus Sans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latin typeface="Nimbus Sans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822600" y="1828080"/>
            <a:ext cx="5945040" cy="4356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"/>
          <p:cNvSpPr/>
          <p:nvPr/>
        </p:nvSpPr>
        <p:spPr>
          <a:xfrm>
            <a:off x="504000" y="2952000"/>
            <a:ext cx="604764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Salvando os dados dos clientes</a:t>
            </a:r>
            <a:endParaRPr b="0" lang="pt-BR" sz="2600" spc="-1" strike="noStrike">
              <a:latin typeface="Nimbus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Nimbus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Quem tem acesso aos dados</a:t>
            </a:r>
            <a:endParaRPr b="0" lang="pt-BR" sz="2600" spc="-1" strike="noStrike">
              <a:latin typeface="Nimbus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Nimbus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Segurança no registro de senhas</a:t>
            </a:r>
            <a:endParaRPr b="0" lang="pt-BR" sz="2600" spc="-1" strike="noStrike">
              <a:latin typeface="Nimbus Sans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223920" y="3600000"/>
            <a:ext cx="11727000" cy="37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Nimbus Sans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Nimbus Sans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76000" y="144000"/>
            <a:ext cx="11275560" cy="68558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485280" y="360000"/>
            <a:ext cx="4049280" cy="5910840"/>
          </a:xfrm>
          <a:custGeom>
            <a:avLst/>
            <a:gdLst/>
            <a:ah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4"/>
          <p:cNvSpPr/>
          <p:nvPr/>
        </p:nvSpPr>
        <p:spPr>
          <a:xfrm>
            <a:off x="792000" y="1008000"/>
            <a:ext cx="5182560" cy="5182560"/>
          </a:xfrm>
          <a:custGeom>
            <a:avLst/>
            <a:gdLst/>
            <a:ah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"/>
          <p:cNvSpPr/>
          <p:nvPr/>
        </p:nvSpPr>
        <p:spPr>
          <a:xfrm>
            <a:off x="1379880" y="1519200"/>
            <a:ext cx="4768560" cy="8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pt-BR" sz="3000" spc="-1" strike="noStrike">
                <a:solidFill>
                  <a:srgbClr val="ffffff"/>
                </a:solidFill>
                <a:latin typeface="Gill Sans MT"/>
                <a:ea typeface="DejaVu Sans"/>
              </a:rPr>
              <a:t>Conclusão</a:t>
            </a:r>
            <a:endParaRPr b="0" lang="pt-BR" sz="3000" spc="-1" strike="noStrike">
              <a:latin typeface="Nimbus Sans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11458080" y="6175080"/>
            <a:ext cx="354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B5D0238-7902-4EB2-9977-C5220957D76E}" type="slidenum">
              <a:rPr b="0" i="1" lang="pt-BR" sz="1000" spc="-1" strike="noStrike">
                <a:solidFill>
                  <a:srgbClr val="00292e"/>
                </a:solidFill>
                <a:latin typeface="Arial "/>
                <a:ea typeface="DejaVu Sans"/>
              </a:rPr>
              <a:t>&lt;número&gt;</a:t>
            </a:fld>
            <a:endParaRPr b="0" lang="pt-BR" sz="1000" spc="-1" strike="noStrike">
              <a:latin typeface="Nimbus Sans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2072520" y="3638160"/>
            <a:ext cx="405576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8"/>
          <p:cNvSpPr/>
          <p:nvPr/>
        </p:nvSpPr>
        <p:spPr>
          <a:xfrm>
            <a:off x="2072520" y="4433760"/>
            <a:ext cx="40557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9"/>
          <p:cNvSpPr/>
          <p:nvPr/>
        </p:nvSpPr>
        <p:spPr>
          <a:xfrm flipV="1">
            <a:off x="1449360" y="2154600"/>
            <a:ext cx="4021200" cy="73440"/>
          </a:xfrm>
          <a:custGeom>
            <a:avLst/>
            <a:gdLst/>
            <a:ahLst/>
            <a:rect l="l" t="t" r="r" b="b"/>
            <a:pathLst>
              <a:path w="2501265" h="0">
                <a:moveTo>
                  <a:pt x="0" y="0"/>
                </a:moveTo>
                <a:lnTo>
                  <a:pt x="2500883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0"/>
          <p:cNvSpPr/>
          <p:nvPr/>
        </p:nvSpPr>
        <p:spPr>
          <a:xfrm>
            <a:off x="1224000" y="2520000"/>
            <a:ext cx="4174560" cy="36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 problema das perdas</a:t>
            </a:r>
            <a:endParaRPr b="0" lang="pt-BR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Empréstimos em atraso</a:t>
            </a:r>
            <a:endParaRPr b="0" lang="pt-BR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Muitos papéis</a:t>
            </a:r>
            <a:endParaRPr b="0" lang="pt-BR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Espaço Reservado para Conteúdo 6" descr=""/>
          <p:cNvPicPr/>
          <p:nvPr/>
        </p:nvPicPr>
        <p:blipFill>
          <a:blip r:embed="rId1"/>
          <a:stretch/>
        </p:blipFill>
        <p:spPr>
          <a:xfrm>
            <a:off x="1080" y="720"/>
            <a:ext cx="12187440" cy="6854400"/>
          </a:xfrm>
          <a:prstGeom prst="rect">
            <a:avLst/>
          </a:prstGeom>
          <a:ln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360000" y="1224000"/>
            <a:ext cx="7199640" cy="41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 flipV="1">
            <a:off x="900360" y="2980080"/>
            <a:ext cx="3851280" cy="43560"/>
          </a:xfrm>
          <a:custGeom>
            <a:avLst/>
            <a:gdLst/>
            <a:ahLst/>
            <a:rect l="l" t="t" r="r" b="b"/>
            <a:pathLst>
              <a:path w="4206240" h="0">
                <a:moveTo>
                  <a:pt x="0" y="0"/>
                </a:moveTo>
                <a:lnTo>
                  <a:pt x="420624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838080" y="1701720"/>
            <a:ext cx="48571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pt-BR" sz="5000" spc="-1" strike="noStrike">
                <a:solidFill>
                  <a:srgbClr val="ffffff"/>
                </a:solidFill>
                <a:latin typeface="Gill Sans MT"/>
                <a:ea typeface="DejaVu Sans"/>
              </a:rPr>
              <a:t>Repositório Oficial</a:t>
            </a:r>
            <a:endParaRPr b="0" lang="pt-BR" sz="5000" spc="-1" strike="noStrike">
              <a:latin typeface="Nimbus Sans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11458080" y="6175080"/>
            <a:ext cx="354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40B6FA3-BCA4-45A9-90EE-78CA5B4BDF58}" type="slidenum">
              <a:rPr b="0" i="1" lang="pt-BR" sz="1000" spc="-1" strike="noStrike">
                <a:solidFill>
                  <a:srgbClr val="00292e"/>
                </a:solidFill>
                <a:latin typeface="Arial "/>
                <a:ea typeface="DejaVu Sans"/>
              </a:rPr>
              <a:t>12</a:t>
            </a:fld>
            <a:endParaRPr b="0" lang="pt-BR" sz="1000" spc="-1" strike="noStrike">
              <a:latin typeface="Nimbus Sans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564840" y="3528000"/>
            <a:ext cx="7055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Roboto"/>
              </a:rPr>
              <a:t>https://github.com/TobiasLino/InventoryControlSystem.git</a:t>
            </a:r>
            <a:endParaRPr b="0" lang="pt-BR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Espaço Reservado para Conteúdo 7" descr=""/>
          <p:cNvPicPr/>
          <p:nvPr/>
        </p:nvPicPr>
        <p:blipFill>
          <a:blip r:embed="rId1"/>
          <a:stretch/>
        </p:blipFill>
        <p:spPr>
          <a:xfrm>
            <a:off x="2520" y="4680"/>
            <a:ext cx="6989040" cy="6846480"/>
          </a:xfrm>
          <a:prstGeom prst="rect">
            <a:avLst/>
          </a:prstGeom>
          <a:ln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8181360" y="1359000"/>
            <a:ext cx="4008600" cy="4191840"/>
          </a:xfrm>
          <a:custGeom>
            <a:avLst/>
            <a:gdLst/>
            <a:ah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5502960" y="1692000"/>
            <a:ext cx="6687720" cy="3525840"/>
          </a:xfrm>
          <a:custGeom>
            <a:avLst/>
            <a:gdLst/>
            <a:ah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6207840" y="2331000"/>
            <a:ext cx="5163480" cy="8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Gill Sans MT"/>
                <a:ea typeface="DejaVu Sans"/>
              </a:rPr>
              <a:t>Sistema de Controle de Estoque</a:t>
            </a:r>
            <a:endParaRPr b="0" lang="pt-BR" sz="3200" spc="-1" strike="noStrike">
              <a:latin typeface="Nimbus Sans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297120" y="3269880"/>
            <a:ext cx="4718520" cy="41760"/>
          </a:xfrm>
          <a:custGeom>
            <a:avLst/>
            <a:gdLst/>
            <a:ahLst/>
            <a:rect l="l" t="t" r="r" b="b"/>
            <a:pathLst>
              <a:path w="2642870" h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6188400" y="3217680"/>
            <a:ext cx="5179320" cy="15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"/>
          <p:cNvSpPr/>
          <p:nvPr/>
        </p:nvSpPr>
        <p:spPr>
          <a:xfrm>
            <a:off x="6188400" y="3672000"/>
            <a:ext cx="5331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</a:rPr>
              <a:t>Gerenciamento das informações de itens, clientes e empréstimos de uma obra social em São José dos Campos.</a:t>
            </a:r>
            <a:endParaRPr b="0" lang="pt-BR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76000" y="144000"/>
            <a:ext cx="11275560" cy="68558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85280" y="360000"/>
            <a:ext cx="4049280" cy="5910840"/>
          </a:xfrm>
          <a:custGeom>
            <a:avLst/>
            <a:gdLst/>
            <a:ah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11562120" y="6227280"/>
            <a:ext cx="264240" cy="2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792000" y="1008000"/>
            <a:ext cx="5182560" cy="5182560"/>
          </a:xfrm>
          <a:custGeom>
            <a:avLst/>
            <a:gdLst/>
            <a:ah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1379880" y="1519200"/>
            <a:ext cx="4768560" cy="8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pt-BR" sz="3000" spc="-1" strike="noStrike">
                <a:solidFill>
                  <a:srgbClr val="ffffff"/>
                </a:solidFill>
                <a:latin typeface="Gill Sans MT"/>
                <a:ea typeface="DejaVu Sans"/>
              </a:rPr>
              <a:t>Motivação</a:t>
            </a:r>
            <a:endParaRPr b="0" lang="pt-BR" sz="3000" spc="-1" strike="noStrike">
              <a:latin typeface="Nimbus Sans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11458080" y="6175080"/>
            <a:ext cx="354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FDF52D-02D2-4E7F-BF34-2D62814500F3}" type="slidenum">
              <a:rPr b="0" i="1" lang="pt-BR" sz="1000" spc="-1" strike="noStrike">
                <a:solidFill>
                  <a:srgbClr val="00292e"/>
                </a:solidFill>
                <a:latin typeface="Arial "/>
                <a:ea typeface="DejaVu Sans"/>
              </a:rPr>
              <a:t>&lt;número&gt;</a:t>
            </a:fld>
            <a:endParaRPr b="0" lang="pt-BR" sz="1000" spc="-1" strike="noStrike">
              <a:latin typeface="Nimbus Sans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2072520" y="3638160"/>
            <a:ext cx="405576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8"/>
          <p:cNvSpPr/>
          <p:nvPr/>
        </p:nvSpPr>
        <p:spPr>
          <a:xfrm>
            <a:off x="2072520" y="4433760"/>
            <a:ext cx="40557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9"/>
          <p:cNvSpPr/>
          <p:nvPr/>
        </p:nvSpPr>
        <p:spPr>
          <a:xfrm flipV="1">
            <a:off x="1449360" y="2154600"/>
            <a:ext cx="4021200" cy="73440"/>
          </a:xfrm>
          <a:custGeom>
            <a:avLst/>
            <a:gdLst/>
            <a:ahLst/>
            <a:rect l="l" t="t" r="r" b="b"/>
            <a:pathLst>
              <a:path w="2501265" h="0">
                <a:moveTo>
                  <a:pt x="0" y="0"/>
                </a:moveTo>
                <a:lnTo>
                  <a:pt x="2500883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0"/>
          <p:cNvSpPr/>
          <p:nvPr/>
        </p:nvSpPr>
        <p:spPr>
          <a:xfrm>
            <a:off x="1224000" y="2520000"/>
            <a:ext cx="4174560" cy="36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 problema das perdas</a:t>
            </a:r>
            <a:endParaRPr b="0" lang="pt-BR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Empréstimos em atraso</a:t>
            </a:r>
            <a:endParaRPr b="0" lang="pt-BR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Muitos papéis</a:t>
            </a:r>
            <a:endParaRPr b="0" lang="pt-BR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80" y="3115440"/>
            <a:ext cx="12187440" cy="37414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0" y="3115800"/>
            <a:ext cx="12187440" cy="374040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720000" y="979560"/>
            <a:ext cx="9986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07082"/>
                </a:solidFill>
                <a:latin typeface="Gill Sans MT"/>
                <a:ea typeface="DejaVu Sans"/>
              </a:rPr>
              <a:t>Sistema de Gerenciamento de Estoque de uma Obra Social</a:t>
            </a:r>
            <a:endParaRPr b="0" lang="pt-BR" sz="3200" spc="-1" strike="noStrike">
              <a:latin typeface="Nimbus Sans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latin typeface="Nimbus Sans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1001880" y="2619360"/>
            <a:ext cx="5009040" cy="4356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720000" y="3024000"/>
            <a:ext cx="900972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1800" spc="-1" strike="noStrike">
              <a:latin typeface="Nimbus Sans"/>
            </a:endParaRPr>
          </a:p>
          <a:p>
            <a:pPr marL="285840" indent="-2840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ffffff"/>
                </a:solidFill>
                <a:latin typeface="Roboto"/>
                <a:ea typeface="DejaVu Sans"/>
              </a:rPr>
              <a:t>Gerenciar os empréstimos realizados.</a:t>
            </a:r>
            <a:endParaRPr b="0" lang="pt-BR" sz="36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latin typeface="Nimbus Sans"/>
            </a:endParaRPr>
          </a:p>
          <a:p>
            <a:pPr marL="285840" indent="-284400">
              <a:lnSpc>
                <a:spcPct val="100000"/>
              </a:lnSpc>
              <a:spcBef>
                <a:spcPts val="601"/>
              </a:spcBef>
              <a:buClr>
                <a:srgbClr val="f2f2f2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f2f2f2"/>
                </a:solidFill>
                <a:latin typeface="Roboto"/>
                <a:ea typeface="DejaVu Sans"/>
              </a:rPr>
              <a:t>Gerenciar os itens doados e recebidos pela instituição.</a:t>
            </a:r>
            <a:endParaRPr b="0" lang="pt-BR" sz="36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latin typeface="Nimbus Sans"/>
            </a:endParaRPr>
          </a:p>
          <a:p>
            <a:pPr marL="285840" indent="-284400">
              <a:lnSpc>
                <a:spcPct val="100000"/>
              </a:lnSpc>
              <a:spcBef>
                <a:spcPts val="601"/>
              </a:spcBef>
              <a:buClr>
                <a:srgbClr val="f2f2f2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f2f2f2"/>
                </a:solidFill>
                <a:latin typeface="Roboto"/>
                <a:ea typeface="DejaVu Sans"/>
              </a:rPr>
              <a:t>Cadastro dos clientes/emprestantes.</a:t>
            </a:r>
            <a:endParaRPr b="0" lang="pt-BR" sz="36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BR" sz="3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80" y="3115440"/>
            <a:ext cx="12187440" cy="37414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"/>
          <p:cNvSpPr/>
          <p:nvPr/>
        </p:nvSpPr>
        <p:spPr>
          <a:xfrm>
            <a:off x="4320" y="2303640"/>
            <a:ext cx="12187440" cy="455292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"/>
          <p:cNvSpPr/>
          <p:nvPr/>
        </p:nvSpPr>
        <p:spPr>
          <a:xfrm>
            <a:off x="745560" y="979920"/>
            <a:ext cx="9986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07082"/>
                </a:solidFill>
                <a:latin typeface="Gill Sans MT"/>
                <a:ea typeface="DejaVu Sans"/>
              </a:rPr>
              <a:t>Sistema Sóciotécnico</a:t>
            </a:r>
            <a:endParaRPr b="0" lang="pt-BR" sz="3200" spc="-1" strike="noStrike">
              <a:latin typeface="Nimbus Sans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latin typeface="Nimbus Sans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822600" y="1872000"/>
            <a:ext cx="5009040" cy="4356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936000" y="3024000"/>
            <a:ext cx="11727000" cy="34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00000"/>
              </a:lnSpc>
              <a:spcBef>
                <a:spcPts val="6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Usuários realizam diversas tarefas</a:t>
            </a:r>
            <a:endParaRPr b="0" lang="pt-BR" sz="2600" spc="-1" strike="noStrike">
              <a:latin typeface="Nimbus Sans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endParaRPr b="0" lang="pt-BR" sz="2600" spc="-1" strike="noStrike">
              <a:latin typeface="Nimbus Sans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Cadastro de Funcionários</a:t>
            </a:r>
            <a:endParaRPr b="0" lang="pt-BR" sz="2600" spc="-1" strike="noStrike">
              <a:latin typeface="Nimbus Sans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Roboto"/>
                <a:ea typeface="DejaVu Sans"/>
              </a:rPr>
              <a:t>Empréstimos</a:t>
            </a:r>
            <a:endParaRPr b="0" lang="pt-BR" sz="2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Espaço Reservado para Conteúdo 6" descr=""/>
          <p:cNvPicPr/>
          <p:nvPr/>
        </p:nvPicPr>
        <p:blipFill>
          <a:blip r:embed="rId1"/>
          <a:stretch/>
        </p:blipFill>
        <p:spPr>
          <a:xfrm>
            <a:off x="1080" y="0"/>
            <a:ext cx="12187440" cy="6854400"/>
          </a:xfrm>
          <a:prstGeom prst="rect">
            <a:avLst/>
          </a:prstGeom>
          <a:ln>
            <a:noFill/>
          </a:ln>
        </p:spPr>
      </p:pic>
      <p:sp>
        <p:nvSpPr>
          <p:cNvPr id="275" name="CustomShape 1"/>
          <p:cNvSpPr/>
          <p:nvPr/>
        </p:nvSpPr>
        <p:spPr>
          <a:xfrm>
            <a:off x="1080" y="0"/>
            <a:ext cx="12187440" cy="685584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"/>
          <p:cNvSpPr/>
          <p:nvPr/>
        </p:nvSpPr>
        <p:spPr>
          <a:xfrm>
            <a:off x="806040" y="3301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Gill Sans MT"/>
                <a:ea typeface="DejaVu Sans"/>
              </a:rPr>
              <a:t>Processamento</a:t>
            </a:r>
            <a:endParaRPr b="0" lang="pt-BR" sz="3200" spc="-1" strike="noStrike">
              <a:latin typeface="Nimbus Sans"/>
            </a:endParaRPr>
          </a:p>
        </p:txBody>
      </p:sp>
      <p:graphicFrame>
        <p:nvGraphicFramePr>
          <p:cNvPr id="277" name="Table 3"/>
          <p:cNvGraphicFramePr/>
          <p:nvPr/>
        </p:nvGraphicFramePr>
        <p:xfrm>
          <a:off x="859320" y="2544840"/>
          <a:ext cx="10311480" cy="3574800"/>
        </p:xfrm>
        <a:graphic>
          <a:graphicData uri="http://schemas.openxmlformats.org/drawingml/2006/table">
            <a:tbl>
              <a:tblPr/>
              <a:tblGrid>
                <a:gridCol w="2549880"/>
                <a:gridCol w="5025600"/>
                <a:gridCol w="2736360"/>
              </a:tblGrid>
              <a:tr h="747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Entrada</a:t>
                      </a:r>
                      <a:endParaRPr b="0" lang="pt-BR" sz="32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Processamento</a:t>
                      </a:r>
                      <a:endParaRPr b="0" lang="pt-BR" sz="32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Saída</a:t>
                      </a:r>
                      <a:endParaRPr b="0" lang="pt-BR" sz="32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2827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Dados de itens;</a:t>
                      </a:r>
                      <a:endParaRPr b="0" lang="pt-BR" sz="2400" spc="-1" strike="noStrike">
                        <a:latin typeface="Nimbus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Dados dos clientes;</a:t>
                      </a:r>
                      <a:endParaRPr b="0" lang="pt-BR" sz="2400" spc="-1" strike="noStrike">
                        <a:latin typeface="Nimbus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Dados dos Empréstimo.</a:t>
                      </a:r>
                      <a:endParaRPr b="0" lang="pt-BR" sz="24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Abre planilha com informações;</a:t>
                      </a:r>
                      <a:endParaRPr b="0" lang="pt-BR" sz="2200" spc="-1" strike="noStrike"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Salva os dados no Banco;</a:t>
                      </a:r>
                      <a:endParaRPr b="0" lang="pt-BR" sz="2200" spc="-1" strike="noStrike"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Adiciona ou atualiza os dados;</a:t>
                      </a:r>
                      <a:endParaRPr b="0" lang="pt-BR" sz="2200" spc="-1" strike="noStrike"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Registra as atividades;</a:t>
                      </a:r>
                      <a:endParaRPr b="0" lang="pt-BR" sz="2200" spc="-1" strike="noStrike"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Insere no Banco de Dados;</a:t>
                      </a:r>
                      <a:endParaRPr b="0" lang="pt-BR" sz="2200" spc="-1" strike="noStrike"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Salva o Banco.</a:t>
                      </a:r>
                      <a:endParaRPr b="0" lang="pt-BR" sz="22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Planilhas atualizadas;</a:t>
                      </a:r>
                      <a:endParaRPr b="0" lang="pt-BR" sz="2200" spc="-1" strike="noStrike"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Comprovante de Empréstimo;</a:t>
                      </a:r>
                      <a:endParaRPr b="0" lang="pt-BR" sz="2200" spc="-1" strike="noStrike"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21" strike="noStrike">
                          <a:solidFill>
                            <a:srgbClr val="ffffff"/>
                          </a:solidFill>
                          <a:latin typeface="Roboto"/>
                          <a:ea typeface="DejaVu Sans"/>
                        </a:rPr>
                        <a:t>Arquivo de Banco de Dados.</a:t>
                      </a:r>
                      <a:endParaRPr b="0" lang="pt-BR" sz="2200" spc="-1" strike="noStrike">
                        <a:latin typeface="Nimbus Sans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8" name="CustomShape 4"/>
          <p:cNvSpPr/>
          <p:nvPr/>
        </p:nvSpPr>
        <p:spPr>
          <a:xfrm>
            <a:off x="912600" y="1309320"/>
            <a:ext cx="6152760" cy="4356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Espaço Reservado para Conteúdo 6" descr=""/>
          <p:cNvPicPr/>
          <p:nvPr/>
        </p:nvPicPr>
        <p:blipFill>
          <a:blip r:embed="rId1"/>
          <a:stretch/>
        </p:blipFill>
        <p:spPr>
          <a:xfrm>
            <a:off x="1080" y="0"/>
            <a:ext cx="12187440" cy="6854400"/>
          </a:xfrm>
          <a:prstGeom prst="rect">
            <a:avLst/>
          </a:prstGeom>
          <a:ln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1080" y="0"/>
            <a:ext cx="12187440" cy="685584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806040" y="3301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Gill Sans MT"/>
                <a:ea typeface="DejaVu Sans"/>
              </a:rPr>
              <a:t>Usuários</a:t>
            </a:r>
            <a:endParaRPr b="0" lang="pt-BR" sz="3200" spc="-1" strike="noStrike">
              <a:latin typeface="Nimbus Sans"/>
            </a:endParaRPr>
          </a:p>
        </p:txBody>
      </p:sp>
      <p:graphicFrame>
        <p:nvGraphicFramePr>
          <p:cNvPr id="282" name="Table 3"/>
          <p:cNvGraphicFramePr/>
          <p:nvPr/>
        </p:nvGraphicFramePr>
        <p:xfrm>
          <a:off x="859320" y="2544840"/>
          <a:ext cx="10311480" cy="3574800"/>
        </p:xfrm>
        <a:graphic>
          <a:graphicData uri="http://schemas.openxmlformats.org/drawingml/2006/table">
            <a:tbl>
              <a:tblPr/>
              <a:tblGrid>
                <a:gridCol w="2549880"/>
                <a:gridCol w="5025600"/>
                <a:gridCol w="2736360"/>
              </a:tblGrid>
              <a:tr h="747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Entrada</a:t>
                      </a:r>
                      <a:endParaRPr b="0" lang="pt-BR" sz="3200" spc="-1" strike="noStrike">
                        <a:latin typeface="Nimbus Roman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Processamento</a:t>
                      </a:r>
                      <a:endParaRPr b="0" lang="pt-BR" sz="3200" spc="-1" strike="noStrike">
                        <a:latin typeface="Nimbus Roman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Saída</a:t>
                      </a:r>
                      <a:endParaRPr b="0" lang="pt-BR" sz="3200" spc="-1" strike="noStrike">
                        <a:latin typeface="Nimbus Roman"/>
                      </a:endParaRPr>
                    </a:p>
                  </a:txBody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2827440">
                <a:tc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3" name="CustomShape 4"/>
          <p:cNvSpPr/>
          <p:nvPr/>
        </p:nvSpPr>
        <p:spPr>
          <a:xfrm>
            <a:off x="912600" y="1309320"/>
            <a:ext cx="6152760" cy="4356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80" y="3115440"/>
            <a:ext cx="12187440" cy="37414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4320" y="2303640"/>
            <a:ext cx="12187440" cy="4552920"/>
          </a:xfrm>
          <a:custGeom>
            <a:avLst/>
            <a:gdLst/>
            <a:ah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745560" y="979920"/>
            <a:ext cx="9986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07082"/>
                </a:solidFill>
                <a:latin typeface="Gill Sans MT"/>
                <a:ea typeface="DejaVu Sans"/>
              </a:rPr>
              <a:t>Requisitos</a:t>
            </a:r>
            <a:endParaRPr b="0" lang="pt-BR" sz="3200" spc="-1" strike="noStrike">
              <a:latin typeface="Nimbus Sans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latin typeface="Nimbus Sans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822600" y="1872000"/>
            <a:ext cx="5009040" cy="4356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"/>
          <p:cNvSpPr/>
          <p:nvPr/>
        </p:nvSpPr>
        <p:spPr>
          <a:xfrm>
            <a:off x="936000" y="3024000"/>
            <a:ext cx="11727000" cy="34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6000" y="3024000"/>
            <a:ext cx="11727000" cy="34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3539520" y="63360"/>
            <a:ext cx="8609400" cy="6834960"/>
          </a:xfrm>
          <a:prstGeom prst="rect">
            <a:avLst/>
          </a:prstGeom>
          <a:ln>
            <a:noFill/>
          </a:ln>
        </p:spPr>
      </p:pic>
      <p:sp>
        <p:nvSpPr>
          <p:cNvPr id="291" name="CustomShape 2"/>
          <p:cNvSpPr/>
          <p:nvPr/>
        </p:nvSpPr>
        <p:spPr>
          <a:xfrm>
            <a:off x="693360" y="1566360"/>
            <a:ext cx="5009040" cy="43560"/>
          </a:xfrm>
          <a:custGeom>
            <a:avLst/>
            <a:gdLst/>
            <a:ahLst/>
            <a:rect l="l" t="t" r="r" b="b"/>
            <a:pathLst>
              <a:path w="3931920" h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7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581040" y="697680"/>
            <a:ext cx="9986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07082"/>
                </a:solidFill>
                <a:latin typeface="Gill Sans MT"/>
                <a:ea typeface="DejaVu Sans"/>
              </a:rPr>
              <a:t>Diagrama de casos de uso</a:t>
            </a:r>
            <a:endParaRPr b="0" lang="pt-BR" sz="3200" spc="-1" strike="noStrike">
              <a:latin typeface="Nimbus Sans"/>
            </a:endParaRPr>
          </a:p>
          <a:p>
            <a:pPr>
              <a:lnSpc>
                <a:spcPct val="90000"/>
              </a:lnSpc>
            </a:pPr>
            <a:endParaRPr b="0" lang="pt-BR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SMB Services Marketing Plan-MO - v10</Template>
  <TotalTime>94</TotalTime>
  <Application>LibreOffice/6.3.1.2$Linux_X86_64 LibreOffice_project/30$Build-2</Application>
  <Words>1067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2019-05-09T20:03:08Z</dcterms:created>
  <dc:creator/>
  <dc:description/>
  <dc:language>pt-BR</dc:language>
  <cp:lastModifiedBy/>
  <dcterms:modified xsi:type="dcterms:W3CDTF">2019-09-12T12:11:49Z</dcterms:modified>
  <cp:revision>199</cp:revision>
  <dc:subject/>
  <dc:title>SERVIÇOS GERAIS PLANO DE MARKETING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11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