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38"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www.checkpoint.com/cyber-hub/cloud-security/devsecops/what-is-a-devsecops-pipeline/" TargetMode="External"/><Relationship Id="rId5" Type="http://schemas.openxmlformats.org/officeDocument/2006/relationships/hyperlink" Target="https://www.ftc.gov/business-guidance/resources/start-security-guide-business" TargetMode="External"/><Relationship Id="rId4" Type="http://schemas.openxmlformats.org/officeDocument/2006/relationships/hyperlink" Target="https://usa.kaspersky.com/resource-center/threats/a-brief-history-of-computer-viruses-and-what-the-future-holds"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t>Green Pace</a:t>
            </a:r>
            <a:endParaRPr dirty="0"/>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Jean Petit</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err="1"/>
              <a:t>DevSecOps</a:t>
            </a:r>
            <a:r>
              <a:rPr lang="en-US" dirty="0"/>
              <a:t> pipeline is a normal Continuous </a:t>
            </a:r>
            <a:r>
              <a:rPr lang="en-US" dirty="0" err="1"/>
              <a:t>Integrartion</a:t>
            </a:r>
            <a:r>
              <a:rPr lang="en-US" dirty="0"/>
              <a:t>/Continuous Development (CI/CD) pipeline that integrates security practices and tooling to the Software Development Life Cycle</a:t>
            </a:r>
            <a:endParaRPr lang="en-US" sz="1600" dirty="0"/>
          </a:p>
          <a:p>
            <a:pPr marL="685800" lvl="1" indent="-228600" algn="l" rtl="0">
              <a:lnSpc>
                <a:spcPct val="90000"/>
              </a:lnSpc>
              <a:spcBef>
                <a:spcPts val="500"/>
              </a:spcBef>
              <a:spcAft>
                <a:spcPts val="0"/>
              </a:spcAft>
              <a:buClr>
                <a:schemeClr val="lt1"/>
              </a:buClr>
              <a:buSzPts val="2000"/>
              <a:buChar char="•"/>
            </a:pPr>
            <a:r>
              <a:rPr lang="en-US" dirty="0"/>
              <a:t>When security is integrated into DevOps, a number of new tools are added to the process like Scanning, threat intelligence, policy enforcement and static analysis. Scanning, for example occurs at the very end of the pre-production phase, right before the Transition and Health Check that happens at the beginning of the Production phase</a:t>
            </a:r>
            <a:endParaRPr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Security vulnerabilities cannot be eliminated. But keeping security first will help keeping the vulnerability issues low, while also being proactive when it comes to responding to threat. Preventing issues from happening, or at the very least, catching them early in the process is always less expensive to handle than catching them later in the process. </a:t>
            </a:r>
          </a:p>
          <a:p>
            <a:pPr marL="228600" lvl="0" indent="-228600" algn="l" rtl="0">
              <a:lnSpc>
                <a:spcPct val="90000"/>
              </a:lnSpc>
              <a:spcBef>
                <a:spcPts val="0"/>
              </a:spcBef>
              <a:spcAft>
                <a:spcPts val="0"/>
              </a:spcAft>
              <a:buClr>
                <a:schemeClr val="lt1"/>
              </a:buClr>
              <a:buSzPts val="2000"/>
              <a:buChar char="•"/>
            </a:pPr>
            <a:r>
              <a:rPr lang="en-US" sz="2000" dirty="0"/>
              <a:t>Another important aspect is to design a security policy and enforce it, while also keeping it updated and making sure the latest threats are also handled.</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dirty="0"/>
              <a:t>Keeping up with the latest technology as well as the latest threat is highly recommended as it provides a way to keep the data secure and keeps the most seasoned hacker at bay.</a:t>
            </a: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1800" dirty="0"/>
              <a:t>In conclusion, one the most important things is to keep security in mind since the very early stages of the development process. Also, keeping up with the latest threat as well as new technologies to defend against them is crucial in the battle to protect our data. Once the security policies are designed, it is important to enforce them always. As a policy that is just on paper collecting dust in a drawer is of no help when it comes to protecting data. And last but not least, running tests and scanning for potential vulnerabilities often will help in discovering them early, or hopefully before they are discovered and exploited by bad actors.</a:t>
            </a: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2000" dirty="0"/>
              <a:t>A Brief History of Computer Viruses &amp; What the Future Holds. (2022, October 20). usa.kaspersky.com. Retrieved December 13, 2022, from </a:t>
            </a:r>
            <a:r>
              <a:rPr lang="en-US" sz="2000" dirty="0">
                <a:hlinkClick r:id="rId4"/>
              </a:rPr>
              <a:t>https://usa.kaspersky.com/resource-center/threats/a-brief-history-of-computer-viruses-and-what-the-future-holds</a:t>
            </a:r>
            <a:r>
              <a:rPr lang="en-US" sz="2000" dirty="0"/>
              <a:t> </a:t>
            </a:r>
          </a:p>
          <a:p>
            <a:pPr marL="228600" lvl="0" indent="-228600" algn="l" rtl="0">
              <a:lnSpc>
                <a:spcPct val="90000"/>
              </a:lnSpc>
              <a:spcBef>
                <a:spcPts val="0"/>
              </a:spcBef>
              <a:spcAft>
                <a:spcPts val="0"/>
              </a:spcAft>
              <a:buClr>
                <a:schemeClr val="lt1"/>
              </a:buClr>
              <a:buSzPts val="2200"/>
              <a:buChar char="•"/>
            </a:pPr>
            <a:r>
              <a:rPr lang="en-US" sz="2000" dirty="0"/>
              <a:t>Start with Security: A Guide for Business. (2015, June 29). Federal Trade Commission. Retrieved December 13, 2022, from </a:t>
            </a:r>
            <a:r>
              <a:rPr lang="en-US" sz="2000" dirty="0">
                <a:hlinkClick r:id="rId5"/>
              </a:rPr>
              <a:t>https://www.ftc.gov/business-guidance/resources/start-security-guide-business</a:t>
            </a:r>
            <a:r>
              <a:rPr lang="en-US" sz="2000" dirty="0"/>
              <a:t> </a:t>
            </a:r>
          </a:p>
          <a:p>
            <a:pPr marL="228600" indent="-228600">
              <a:spcBef>
                <a:spcPts val="0"/>
              </a:spcBef>
              <a:buSzPts val="2200"/>
            </a:pPr>
            <a:r>
              <a:rPr lang="en-US" sz="2000" dirty="0"/>
              <a:t>What is a </a:t>
            </a:r>
            <a:r>
              <a:rPr lang="en-US" sz="2000" dirty="0" err="1"/>
              <a:t>DevSecOps</a:t>
            </a:r>
            <a:r>
              <a:rPr lang="en-US" sz="2000" dirty="0"/>
              <a:t> Pipeline? (n.d.). Check Point Software. Retrieved December 13, 2022, from </a:t>
            </a:r>
            <a:r>
              <a:rPr lang="en-US" sz="2000" dirty="0">
                <a:hlinkClick r:id="rId6"/>
              </a:rPr>
              <a:t>https://www.checkpoint.com/cyber-hub/cloud-security/devsecops/what-is-a-devsecops-pipeline/</a:t>
            </a:r>
            <a:r>
              <a:rPr lang="en-US" sz="2000" dirty="0"/>
              <a:t> </a:t>
            </a:r>
          </a:p>
          <a:p>
            <a:pPr marL="228600" lvl="0" indent="-228600" algn="l" rtl="0">
              <a:lnSpc>
                <a:spcPct val="90000"/>
              </a:lnSpc>
              <a:spcBef>
                <a:spcPts val="0"/>
              </a:spcBef>
              <a:spcAft>
                <a:spcPts val="0"/>
              </a:spcAft>
              <a:buClr>
                <a:schemeClr val="lt1"/>
              </a:buClr>
              <a:buSzPts val="2200"/>
              <a:buChar char="•"/>
            </a:pPr>
            <a:endParaRPr sz="2000" dirty="0"/>
          </a:p>
        </p:txBody>
      </p:sp>
      <p:pic>
        <p:nvPicPr>
          <p:cNvPr id="239" name="Google Shape;239;p14"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468410"/>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706974" y="158892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As long data is being stored digitally, there will always be questions about how to make sure it’s only accessible to users with permission to access it, while keeping it away from be unauthorized users. </a:t>
            </a:r>
          </a:p>
          <a:p>
            <a:pPr marL="685800" lvl="0" indent="0" algn="l" rtl="0">
              <a:lnSpc>
                <a:spcPct val="90000"/>
              </a:lnSpc>
              <a:spcBef>
                <a:spcPts val="0"/>
              </a:spcBef>
              <a:spcAft>
                <a:spcPts val="0"/>
              </a:spcAft>
              <a:buSzPts val="1800"/>
              <a:buNone/>
            </a:pPr>
            <a:endParaRPr lang="en-US"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4487156" y="2792555"/>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
        <p:nvSpPr>
          <p:cNvPr id="3" name="Text Placeholder 22">
            <a:extLst>
              <a:ext uri="{FF2B5EF4-FFF2-40B4-BE49-F238E27FC236}">
                <a16:creationId xmlns:a16="http://schemas.microsoft.com/office/drawing/2014/main" id="{1F3F3576-82D7-437F-BC1E-FF7637B518E6}"/>
              </a:ext>
            </a:extLst>
          </p:cNvPr>
          <p:cNvSpPr txBox="1">
            <a:spLocks/>
          </p:cNvSpPr>
          <p:nvPr/>
        </p:nvSpPr>
        <p:spPr>
          <a:xfrm>
            <a:off x="568474" y="3249414"/>
            <a:ext cx="3331722" cy="33403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685800">
              <a:lnSpc>
                <a:spcPct val="90000"/>
              </a:lnSpc>
              <a:buClr>
                <a:schemeClr val="lt1"/>
              </a:buClr>
              <a:buSzPts val="1800"/>
            </a:pPr>
            <a:r>
              <a:rPr lang="en-US" altLang="ja-JP" sz="2200" dirty="0">
                <a:solidFill>
                  <a:schemeClr val="lt1"/>
                </a:solidFill>
                <a:latin typeface="Century Gothic"/>
                <a:sym typeface="Century Gothic"/>
              </a:rPr>
              <a:t>This diagram shows how the different security layers are laid out and what each layer consists of</a:t>
            </a:r>
            <a:endParaRPr lang="ja-JP" altLang="en-US" sz="2200" dirty="0">
              <a:solidFill>
                <a:schemeClr val="lt1"/>
              </a:solidFill>
              <a:latin typeface="Century Gothic"/>
              <a:sym typeface="Century Gothic"/>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The four different threat levels that dictate how serious a threat is</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3060814605"/>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800" b="0" i="1" u="none" strike="noStrike" cap="none" dirty="0">
                          <a:solidFill>
                            <a:srgbClr val="FFD966"/>
                          </a:solidFill>
                        </a:rPr>
                        <a:t>Threat that is more likely to happen than the majority of other threats</a:t>
                      </a:r>
                      <a:endParaRPr sz="1800" b="0" i="1"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800" i="1" u="none" strike="noStrike" cap="none" dirty="0">
                          <a:solidFill>
                            <a:srgbClr val="FFD966"/>
                          </a:solidFill>
                        </a:rPr>
                        <a:t>Serious thread that needs to be addressed immediately</a:t>
                      </a:r>
                      <a:endParaRPr sz="1800" i="1"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rgbClr val="FFD966"/>
                          </a:solidFill>
                        </a:rPr>
                        <a:t>Threat that has a very low potential of causing serious damage</a:t>
                      </a:r>
                      <a:endParaRPr sz="18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rgbClr val="FFD966"/>
                          </a:solidFill>
                        </a:rPr>
                        <a:t>Threat that ha a very low chance of actually happening</a:t>
                      </a:r>
                      <a:endParaRPr sz="18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200"/>
              <a:buFont typeface="+mj-lt"/>
              <a:buAutoNum type="arabicPeriod"/>
            </a:pPr>
            <a:r>
              <a:rPr lang="en-US" dirty="0"/>
              <a:t>Validate Input Data</a:t>
            </a:r>
          </a:p>
          <a:p>
            <a:pPr lvl="0" indent="-457200" algn="l" rtl="0">
              <a:lnSpc>
                <a:spcPct val="90000"/>
              </a:lnSpc>
              <a:spcBef>
                <a:spcPts val="0"/>
              </a:spcBef>
              <a:spcAft>
                <a:spcPts val="0"/>
              </a:spcAft>
              <a:buClr>
                <a:schemeClr val="lt1"/>
              </a:buClr>
              <a:buSzPts val="2200"/>
              <a:buFont typeface="+mj-lt"/>
              <a:buAutoNum type="arabicPeriod"/>
            </a:pPr>
            <a:r>
              <a:rPr lang="en-US" dirty="0"/>
              <a:t>Heed Compiler Warnings</a:t>
            </a:r>
          </a:p>
          <a:p>
            <a:pPr lvl="0" indent="-457200" algn="l" rtl="0">
              <a:lnSpc>
                <a:spcPct val="90000"/>
              </a:lnSpc>
              <a:spcBef>
                <a:spcPts val="0"/>
              </a:spcBef>
              <a:spcAft>
                <a:spcPts val="0"/>
              </a:spcAft>
              <a:buClr>
                <a:schemeClr val="lt1"/>
              </a:buClr>
              <a:buSzPts val="2200"/>
              <a:buFont typeface="+mj-lt"/>
              <a:buAutoNum type="arabicPeriod"/>
            </a:pPr>
            <a:r>
              <a:rPr lang="en-US" dirty="0"/>
              <a:t>Architect and Design for Security Policies</a:t>
            </a:r>
          </a:p>
          <a:p>
            <a:pPr lvl="0" indent="-457200" algn="l" rtl="0">
              <a:lnSpc>
                <a:spcPct val="90000"/>
              </a:lnSpc>
              <a:spcBef>
                <a:spcPts val="0"/>
              </a:spcBef>
              <a:spcAft>
                <a:spcPts val="0"/>
              </a:spcAft>
              <a:buClr>
                <a:schemeClr val="lt1"/>
              </a:buClr>
              <a:buSzPts val="2200"/>
              <a:buFont typeface="+mj-lt"/>
              <a:buAutoNum type="arabicPeriod"/>
            </a:pPr>
            <a:r>
              <a:rPr lang="en-US" dirty="0"/>
              <a:t>Keep It Simple</a:t>
            </a:r>
          </a:p>
          <a:p>
            <a:pPr lvl="0" indent="-457200" algn="l" rtl="0">
              <a:lnSpc>
                <a:spcPct val="90000"/>
              </a:lnSpc>
              <a:spcBef>
                <a:spcPts val="0"/>
              </a:spcBef>
              <a:spcAft>
                <a:spcPts val="0"/>
              </a:spcAft>
              <a:buClr>
                <a:schemeClr val="lt1"/>
              </a:buClr>
              <a:buSzPts val="2200"/>
              <a:buFont typeface="+mj-lt"/>
              <a:buAutoNum type="arabicPeriod"/>
            </a:pPr>
            <a:r>
              <a:rPr lang="en-US" dirty="0"/>
              <a:t>Default Deny</a:t>
            </a:r>
          </a:p>
          <a:p>
            <a:pPr lvl="0" indent="-457200" algn="l" rtl="0">
              <a:lnSpc>
                <a:spcPct val="90000"/>
              </a:lnSpc>
              <a:spcBef>
                <a:spcPts val="0"/>
              </a:spcBef>
              <a:spcAft>
                <a:spcPts val="0"/>
              </a:spcAft>
              <a:buClr>
                <a:schemeClr val="lt1"/>
              </a:buClr>
              <a:buSzPts val="2200"/>
              <a:buFont typeface="+mj-lt"/>
              <a:buAutoNum type="arabicPeriod"/>
            </a:pPr>
            <a:r>
              <a:rPr lang="en-US" dirty="0"/>
              <a:t>Adhere to the Principle of Least Privilege</a:t>
            </a:r>
          </a:p>
          <a:p>
            <a:pPr lvl="0" indent="-457200" algn="l" rtl="0">
              <a:lnSpc>
                <a:spcPct val="90000"/>
              </a:lnSpc>
              <a:spcBef>
                <a:spcPts val="0"/>
              </a:spcBef>
              <a:spcAft>
                <a:spcPts val="0"/>
              </a:spcAft>
              <a:buClr>
                <a:schemeClr val="lt1"/>
              </a:buClr>
              <a:buSzPts val="2200"/>
              <a:buFont typeface="+mj-lt"/>
              <a:buAutoNum type="arabicPeriod"/>
            </a:pPr>
            <a:r>
              <a:rPr lang="en-US" dirty="0"/>
              <a:t>Sanitize Data sent to Other Systems</a:t>
            </a:r>
          </a:p>
          <a:p>
            <a:pPr lvl="0" indent="-457200" algn="l" rtl="0">
              <a:lnSpc>
                <a:spcPct val="90000"/>
              </a:lnSpc>
              <a:spcBef>
                <a:spcPts val="0"/>
              </a:spcBef>
              <a:spcAft>
                <a:spcPts val="0"/>
              </a:spcAft>
              <a:buClr>
                <a:schemeClr val="lt1"/>
              </a:buClr>
              <a:buSzPts val="2200"/>
              <a:buFont typeface="+mj-lt"/>
              <a:buAutoNum type="arabicPeriod"/>
            </a:pPr>
            <a:r>
              <a:rPr lang="en-US" dirty="0"/>
              <a:t>Practice Defense In Depth</a:t>
            </a:r>
          </a:p>
          <a:p>
            <a:pPr lvl="0" indent="-457200" algn="l" rtl="0">
              <a:lnSpc>
                <a:spcPct val="90000"/>
              </a:lnSpc>
              <a:spcBef>
                <a:spcPts val="0"/>
              </a:spcBef>
              <a:spcAft>
                <a:spcPts val="0"/>
              </a:spcAft>
              <a:buClr>
                <a:schemeClr val="lt1"/>
              </a:buClr>
              <a:buSzPts val="2200"/>
              <a:buFont typeface="+mj-lt"/>
              <a:buAutoNum type="arabicPeriod"/>
            </a:pPr>
            <a:r>
              <a:rPr lang="en-US" dirty="0"/>
              <a:t>Use Effective Quality Assurance Techniques</a:t>
            </a:r>
          </a:p>
          <a:p>
            <a:pPr lvl="0" indent="-457200" algn="l" rtl="0">
              <a:lnSpc>
                <a:spcPct val="90000"/>
              </a:lnSpc>
              <a:spcBef>
                <a:spcPts val="0"/>
              </a:spcBef>
              <a:spcAft>
                <a:spcPts val="0"/>
              </a:spcAft>
              <a:buClr>
                <a:schemeClr val="lt1"/>
              </a:buClr>
              <a:buSzPts val="2200"/>
              <a:buFont typeface="+mj-lt"/>
              <a:buAutoNum type="arabicPeriod"/>
            </a:pPr>
            <a:r>
              <a:rPr lang="en-US" dirty="0"/>
              <a:t>Adopt a Secure Coding Practice</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000"/>
              <a:buFont typeface="+mj-lt"/>
              <a:buAutoNum type="arabicPeriod"/>
            </a:pPr>
            <a:r>
              <a:rPr lang="en-US" sz="2000" dirty="0"/>
              <a:t>Do not case to an out-of-range enumeration value</a:t>
            </a:r>
          </a:p>
          <a:p>
            <a:pPr lvl="0" indent="-457200" algn="l" rtl="0">
              <a:lnSpc>
                <a:spcPct val="90000"/>
              </a:lnSpc>
              <a:spcBef>
                <a:spcPts val="0"/>
              </a:spcBef>
              <a:spcAft>
                <a:spcPts val="0"/>
              </a:spcAft>
              <a:buClr>
                <a:schemeClr val="lt1"/>
              </a:buClr>
              <a:buSzPts val="2000"/>
              <a:buFont typeface="+mj-lt"/>
              <a:buAutoNum type="arabicPeriod"/>
            </a:pPr>
            <a:r>
              <a:rPr lang="en-US" sz="2000" dirty="0"/>
              <a:t>Use valid reference, pointers, and iterators to reference elements of a container</a:t>
            </a:r>
          </a:p>
          <a:p>
            <a:pPr lvl="0" indent="-457200" algn="l" rtl="0">
              <a:lnSpc>
                <a:spcPct val="90000"/>
              </a:lnSpc>
              <a:spcBef>
                <a:spcPts val="0"/>
              </a:spcBef>
              <a:spcAft>
                <a:spcPts val="0"/>
              </a:spcAft>
              <a:buClr>
                <a:schemeClr val="lt1"/>
              </a:buClr>
              <a:buSzPts val="2000"/>
              <a:buFont typeface="+mj-lt"/>
              <a:buAutoNum type="arabicPeriod"/>
            </a:pPr>
            <a:r>
              <a:rPr lang="en-US" sz="2000" dirty="0"/>
              <a:t>Do not attempt to create a std::string from a null pointer</a:t>
            </a:r>
          </a:p>
          <a:p>
            <a:pPr lvl="0" indent="-457200" algn="l" rtl="0">
              <a:lnSpc>
                <a:spcPct val="90000"/>
              </a:lnSpc>
              <a:spcBef>
                <a:spcPts val="0"/>
              </a:spcBef>
              <a:spcAft>
                <a:spcPts val="0"/>
              </a:spcAft>
              <a:buClr>
                <a:schemeClr val="lt1"/>
              </a:buClr>
              <a:buSzPts val="2000"/>
              <a:buFont typeface="+mj-lt"/>
              <a:buAutoNum type="arabicPeriod"/>
            </a:pPr>
            <a:r>
              <a:rPr lang="en-US" sz="2000" dirty="0"/>
              <a:t>Do not store an already owned pointer value in an unrelated smart pointer</a:t>
            </a:r>
          </a:p>
          <a:p>
            <a:pPr lvl="0" indent="-457200" algn="l" rtl="0">
              <a:lnSpc>
                <a:spcPct val="90000"/>
              </a:lnSpc>
              <a:spcBef>
                <a:spcPts val="0"/>
              </a:spcBef>
              <a:spcAft>
                <a:spcPts val="0"/>
              </a:spcAft>
              <a:buClr>
                <a:schemeClr val="lt1"/>
              </a:buClr>
              <a:buSzPts val="2000"/>
              <a:buFont typeface="+mj-lt"/>
              <a:buAutoNum type="arabicPeriod"/>
            </a:pPr>
            <a:r>
              <a:rPr lang="en-US" sz="2000" dirty="0"/>
              <a:t>Properly de-allocate dynamically allocated resources</a:t>
            </a:r>
          </a:p>
          <a:p>
            <a:pPr lvl="0" indent="-457200" algn="l" rtl="0">
              <a:lnSpc>
                <a:spcPct val="90000"/>
              </a:lnSpc>
              <a:spcBef>
                <a:spcPts val="0"/>
              </a:spcBef>
              <a:spcAft>
                <a:spcPts val="0"/>
              </a:spcAft>
              <a:buClr>
                <a:schemeClr val="lt1"/>
              </a:buClr>
              <a:buSzPts val="2000"/>
              <a:buFont typeface="+mj-lt"/>
              <a:buAutoNum type="arabicPeriod"/>
            </a:pPr>
            <a:r>
              <a:rPr lang="en-US" sz="2000" dirty="0"/>
              <a:t>Use a static assertion to test the value of a constant expression</a:t>
            </a:r>
          </a:p>
          <a:p>
            <a:pPr lvl="0" indent="-457200" algn="l" rtl="0">
              <a:lnSpc>
                <a:spcPct val="90000"/>
              </a:lnSpc>
              <a:spcBef>
                <a:spcPts val="0"/>
              </a:spcBef>
              <a:spcAft>
                <a:spcPts val="0"/>
              </a:spcAft>
              <a:buClr>
                <a:schemeClr val="lt1"/>
              </a:buClr>
              <a:buSzPts val="2000"/>
              <a:buFont typeface="+mj-lt"/>
              <a:buAutoNum type="arabicPeriod"/>
            </a:pPr>
            <a:r>
              <a:rPr lang="en-US" sz="2000" dirty="0"/>
              <a:t>Handle all exceptions thrown before main() begins executing</a:t>
            </a:r>
          </a:p>
          <a:p>
            <a:pPr lvl="0" indent="-457200" algn="l" rtl="0">
              <a:lnSpc>
                <a:spcPct val="90000"/>
              </a:lnSpc>
              <a:spcBef>
                <a:spcPts val="0"/>
              </a:spcBef>
              <a:spcAft>
                <a:spcPts val="0"/>
              </a:spcAft>
              <a:buClr>
                <a:schemeClr val="lt1"/>
              </a:buClr>
              <a:buSzPts val="2000"/>
              <a:buFont typeface="+mj-lt"/>
              <a:buAutoNum type="arabicPeriod"/>
            </a:pPr>
            <a:r>
              <a:rPr lang="en-US" sz="2000" dirty="0"/>
              <a:t>Do not alternately input and output from a file stream without an intervening position calling</a:t>
            </a:r>
          </a:p>
          <a:p>
            <a:pPr lvl="0" indent="-457200" algn="l" rtl="0">
              <a:lnSpc>
                <a:spcPct val="90000"/>
              </a:lnSpc>
              <a:spcBef>
                <a:spcPts val="0"/>
              </a:spcBef>
              <a:spcAft>
                <a:spcPts val="0"/>
              </a:spcAft>
              <a:buClr>
                <a:schemeClr val="lt1"/>
              </a:buClr>
              <a:buSzPts val="2000"/>
              <a:buFont typeface="+mj-lt"/>
              <a:buAutoNum type="arabicPeriod"/>
            </a:pPr>
            <a:r>
              <a:rPr lang="en-US" sz="2000" dirty="0"/>
              <a:t>Do not invoke virtual functions from constructors or destructors</a:t>
            </a:r>
          </a:p>
          <a:p>
            <a:pPr lvl="0" indent="-457200" algn="l" rtl="0">
              <a:lnSpc>
                <a:spcPct val="90000"/>
              </a:lnSpc>
              <a:spcBef>
                <a:spcPts val="0"/>
              </a:spcBef>
              <a:spcAft>
                <a:spcPts val="0"/>
              </a:spcAft>
              <a:buClr>
                <a:schemeClr val="lt1"/>
              </a:buClr>
              <a:buSzPts val="2000"/>
              <a:buFont typeface="+mj-lt"/>
              <a:buAutoNum type="arabicPeriod"/>
            </a:pPr>
            <a:r>
              <a:rPr lang="en-US" sz="2000" dirty="0"/>
              <a:t>Value returning functions must return a value from all exit paths</a:t>
            </a:r>
          </a:p>
          <a:p>
            <a:pPr marL="228600" lvl="0" indent="-228600" algn="l" rtl="0">
              <a:lnSpc>
                <a:spcPct val="90000"/>
              </a:lnSpc>
              <a:spcBef>
                <a:spcPts val="0"/>
              </a:spcBef>
              <a:spcAft>
                <a:spcPts val="0"/>
              </a:spcAft>
              <a:buClr>
                <a:schemeClr val="lt1"/>
              </a:buClr>
              <a:buSzPts val="2000"/>
              <a:buChar char="•"/>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b="1" dirty="0"/>
              <a:t>Encryption at Rest: </a:t>
            </a:r>
            <a:r>
              <a:rPr lang="en-US" sz="2000" dirty="0"/>
              <a:t>Encryption at rest is a method by which data is encrypted before being saved onto a hard drive. This ensures that an attacker who gains access to the hard drive encounters the data in its encrypted form, thus enable to read it unless the encryption key is also found.</a:t>
            </a:r>
          </a:p>
          <a:p>
            <a:pPr marL="228600" lvl="0" indent="-228600" algn="l" rtl="0">
              <a:lnSpc>
                <a:spcPct val="90000"/>
              </a:lnSpc>
              <a:spcBef>
                <a:spcPts val="0"/>
              </a:spcBef>
              <a:spcAft>
                <a:spcPts val="0"/>
              </a:spcAft>
              <a:buClr>
                <a:schemeClr val="lt1"/>
              </a:buClr>
              <a:buSzPts val="2000"/>
              <a:buChar char="•"/>
            </a:pPr>
            <a:r>
              <a:rPr lang="en-US" sz="2000" b="1" dirty="0"/>
              <a:t>Encryption at Flight: </a:t>
            </a:r>
            <a:r>
              <a:rPr lang="en-US" sz="2000" dirty="0"/>
              <a:t>This is a method by which data is encrypted while it’s travelling from point A to point B. This prevent a hacker from reading the data if it’s intercepted in its travel path. But it is good to keep in mind that the data may not necessarily be encrypted at its origin and/or destination. A good example of that is Https</a:t>
            </a:r>
          </a:p>
          <a:p>
            <a:pPr marL="228600" lvl="0" indent="-228600" algn="l" rtl="0">
              <a:lnSpc>
                <a:spcPct val="90000"/>
              </a:lnSpc>
              <a:spcBef>
                <a:spcPts val="0"/>
              </a:spcBef>
              <a:spcAft>
                <a:spcPts val="0"/>
              </a:spcAft>
              <a:buClr>
                <a:schemeClr val="lt1"/>
              </a:buClr>
              <a:buSzPts val="2000"/>
              <a:buChar char="•"/>
            </a:pPr>
            <a:r>
              <a:rPr lang="en-US" sz="2000" b="1" dirty="0"/>
              <a:t>Encryption in Use: </a:t>
            </a:r>
            <a:r>
              <a:rPr lang="en-US" sz="2000" dirty="0"/>
              <a:t>Data in use is data that is loaded into memory for use by a user or application. When the data is compromised at the memory level, the hacker may get access to both the encrypted data and the encryption key, making it easy for them to decrypt and read the data.</a:t>
            </a:r>
            <a:endParaRPr sz="16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indent="-228600">
              <a:spcBef>
                <a:spcPts val="0"/>
              </a:spcBef>
              <a:buSzPts val="2000"/>
            </a:pPr>
            <a:r>
              <a:rPr lang="en-US" sz="2000" b="1" dirty="0"/>
              <a:t>Authentication: </a:t>
            </a:r>
            <a:r>
              <a:rPr lang="en-US" sz="2000" dirty="0"/>
              <a:t>Authentication is the process of verifying the user is who they say they are. This is usually done by asking the user to supply a username and password, which is compared against credentials saved in a database. Once the user is confirmed the be who they say they are, access is granted.</a:t>
            </a:r>
          </a:p>
          <a:p>
            <a:pPr marL="228600" indent="-228600">
              <a:spcBef>
                <a:spcPts val="0"/>
              </a:spcBef>
              <a:buSzPts val="2000"/>
            </a:pPr>
            <a:r>
              <a:rPr lang="en-US" sz="2000" b="1" dirty="0"/>
              <a:t>Authorization: </a:t>
            </a:r>
            <a:r>
              <a:rPr lang="en-US" sz="2000" dirty="0"/>
              <a:t>Authorization happens right after the user has been authenticated. It is the process of determining what level of access the user has within the system. Depending on the level of access, a user may have unrestricted access to the system (example: an administrator) or has access to only certain part of the system. For instance, an accountant may have access to the financial part of the system while being unable to run reports, which is typically reserved for an Operations Manager.</a:t>
            </a:r>
          </a:p>
          <a:p>
            <a:pPr marL="228600" indent="-228600">
              <a:spcBef>
                <a:spcPts val="0"/>
              </a:spcBef>
              <a:buSzPts val="2000"/>
            </a:pPr>
            <a:r>
              <a:rPr lang="en-US" sz="2000" b="1" dirty="0"/>
              <a:t>Accounting:</a:t>
            </a:r>
            <a:r>
              <a:rPr lang="en-US" sz="2000" dirty="0"/>
              <a:t> Accounting is the process by which a user is being monitored while they navigate the system. Their actions are recorded and saved in a log. That way, it will be possible to determine what they were doing, which database were accessed, and what actions were taken among many other things.</a:t>
            </a:r>
            <a:endParaRPr sz="20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684983" y="659378"/>
            <a:ext cx="10822034" cy="819355"/>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4983" y="1339627"/>
            <a:ext cx="10820400" cy="70196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How to handle buffer overflow?</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8" name="Picture Placeholder 7" descr="Text&#10;&#10;Description automatically generated">
            <a:extLst>
              <a:ext uri="{FF2B5EF4-FFF2-40B4-BE49-F238E27FC236}">
                <a16:creationId xmlns:a16="http://schemas.microsoft.com/office/drawing/2014/main" id="{7B044CD9-546C-2784-7966-5C2D2F348BD1}"/>
              </a:ext>
            </a:extLst>
          </p:cNvPr>
          <p:cNvPicPr>
            <a:picLocks noGrp="1" noChangeAspect="1"/>
          </p:cNvPicPr>
          <p:nvPr>
            <p:ph type="pic" idx="2"/>
          </p:nvPr>
        </p:nvPicPr>
        <p:blipFill>
          <a:blip r:embed="rId5"/>
          <a:srcRect t="18168" b="18168"/>
          <a:stretch>
            <a:fillRect/>
          </a:stretch>
        </p:blipFill>
        <p:spPr>
          <a:xfrm>
            <a:off x="598488" y="2001838"/>
            <a:ext cx="10820400" cy="4197350"/>
          </a:xfr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169</TotalTime>
  <Words>1157</Words>
  <Application>Microsoft Office PowerPoint</Application>
  <PresentationFormat>Widescreen</PresentationFormat>
  <Paragraphs>63</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Petit, Jean</cp:lastModifiedBy>
  <cp:revision>5</cp:revision>
  <dcterms:created xsi:type="dcterms:W3CDTF">2020-08-19T17:59:24Z</dcterms:created>
  <dcterms:modified xsi:type="dcterms:W3CDTF">2022-12-13T02:59:58Z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