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9" r:id="rId5"/>
    <p:sldId id="268" r:id="rId6"/>
    <p:sldId id="271" r:id="rId7"/>
    <p:sldId id="274" r:id="rId8"/>
    <p:sldId id="272" r:id="rId9"/>
    <p:sldId id="273" r:id="rId10"/>
    <p:sldId id="266" r:id="rId11"/>
    <p:sldId id="275" r:id="rId12"/>
    <p:sldId id="262" r:id="rId13"/>
    <p:sldId id="263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73"/>
    <p:restoredTop sz="94694"/>
  </p:normalViewPr>
  <p:slideViewPr>
    <p:cSldViewPr snapToGrid="0" snapToObjects="1">
      <p:cViewPr varScale="1">
        <p:scale>
          <a:sx n="78" d="100"/>
          <a:sy n="78" d="100"/>
        </p:scale>
        <p:origin x="192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2F168-8872-45A1-8AAF-3158ED713FBC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2E54ED8-19BB-4C55-A3F5-0D6820A02B0C}">
      <dgm:prSet/>
      <dgm:spPr/>
      <dgm:t>
        <a:bodyPr/>
        <a:lstStyle/>
        <a:p>
          <a:r>
            <a:rPr lang="en-US"/>
            <a:t>Business Problem</a:t>
          </a:r>
        </a:p>
      </dgm:t>
    </dgm:pt>
    <dgm:pt modelId="{46443E6B-7CBF-42E4-87CC-0AE27384AED3}" type="parTrans" cxnId="{55F0CB7C-D60C-4349-89D0-73A7251CE806}">
      <dgm:prSet/>
      <dgm:spPr/>
      <dgm:t>
        <a:bodyPr/>
        <a:lstStyle/>
        <a:p>
          <a:endParaRPr lang="en-US"/>
        </a:p>
      </dgm:t>
    </dgm:pt>
    <dgm:pt modelId="{A8EF75EF-0917-4C03-A400-C2685FC85587}" type="sibTrans" cxnId="{55F0CB7C-D60C-4349-89D0-73A7251CE806}">
      <dgm:prSet/>
      <dgm:spPr/>
      <dgm:t>
        <a:bodyPr/>
        <a:lstStyle/>
        <a:p>
          <a:endParaRPr lang="en-US"/>
        </a:p>
      </dgm:t>
    </dgm:pt>
    <dgm:pt modelId="{C0350612-A9D3-4588-A04D-1E98C8B850FF}">
      <dgm:prSet/>
      <dgm:spPr/>
      <dgm:t>
        <a:bodyPr/>
        <a:lstStyle/>
        <a:p>
          <a:r>
            <a:rPr lang="en-US" dirty="0"/>
            <a:t>Summary</a:t>
          </a:r>
        </a:p>
      </dgm:t>
    </dgm:pt>
    <dgm:pt modelId="{79C25E01-4830-442D-BF7C-6BDA144B8691}" type="parTrans" cxnId="{E0DCEE17-FFC8-479C-8FEF-38238E37838C}">
      <dgm:prSet/>
      <dgm:spPr/>
      <dgm:t>
        <a:bodyPr/>
        <a:lstStyle/>
        <a:p>
          <a:endParaRPr lang="en-US"/>
        </a:p>
      </dgm:t>
    </dgm:pt>
    <dgm:pt modelId="{8F9A6A06-C58A-45E9-BEB5-199853335F3F}" type="sibTrans" cxnId="{E0DCEE17-FFC8-479C-8FEF-38238E37838C}">
      <dgm:prSet/>
      <dgm:spPr/>
      <dgm:t>
        <a:bodyPr/>
        <a:lstStyle/>
        <a:p>
          <a:endParaRPr lang="en-US"/>
        </a:p>
      </dgm:t>
    </dgm:pt>
    <dgm:pt modelId="{45E69A1E-3364-4855-AB44-AE1B1BD94F43}">
      <dgm:prSet/>
      <dgm:spPr/>
      <dgm:t>
        <a:bodyPr/>
        <a:lstStyle/>
        <a:p>
          <a:r>
            <a:rPr lang="en-US" dirty="0"/>
            <a:t>Data -</a:t>
          </a:r>
        </a:p>
      </dgm:t>
    </dgm:pt>
    <dgm:pt modelId="{4A1811D3-BE02-432B-B860-E57053A837D5}" type="parTrans" cxnId="{426672F6-4BFF-44A7-8864-A8F24DA52247}">
      <dgm:prSet/>
      <dgm:spPr/>
      <dgm:t>
        <a:bodyPr/>
        <a:lstStyle/>
        <a:p>
          <a:endParaRPr lang="en-US"/>
        </a:p>
      </dgm:t>
    </dgm:pt>
    <dgm:pt modelId="{56B55F3E-45CD-4C88-B885-2D4A19ED23D0}" type="sibTrans" cxnId="{426672F6-4BFF-44A7-8864-A8F24DA52247}">
      <dgm:prSet/>
      <dgm:spPr/>
      <dgm:t>
        <a:bodyPr/>
        <a:lstStyle/>
        <a:p>
          <a:endParaRPr lang="en-US"/>
        </a:p>
      </dgm:t>
    </dgm:pt>
    <dgm:pt modelId="{7DEBCF3C-9749-41D2-8721-15BF739F5607}">
      <dgm:prSet/>
      <dgm:spPr/>
      <dgm:t>
        <a:bodyPr/>
        <a:lstStyle/>
        <a:p>
          <a:r>
            <a:rPr lang="en-US"/>
            <a:t>Methods</a:t>
          </a:r>
        </a:p>
      </dgm:t>
    </dgm:pt>
    <dgm:pt modelId="{7EADD517-4840-4ECE-B0EE-5A2D6FFACA59}" type="parTrans" cxnId="{CD8CA16F-117B-4A75-9BAE-581A4833D728}">
      <dgm:prSet/>
      <dgm:spPr/>
      <dgm:t>
        <a:bodyPr/>
        <a:lstStyle/>
        <a:p>
          <a:endParaRPr lang="en-US"/>
        </a:p>
      </dgm:t>
    </dgm:pt>
    <dgm:pt modelId="{53696F31-D819-431B-A1E9-466570F46881}" type="sibTrans" cxnId="{CD8CA16F-117B-4A75-9BAE-581A4833D728}">
      <dgm:prSet/>
      <dgm:spPr/>
      <dgm:t>
        <a:bodyPr/>
        <a:lstStyle/>
        <a:p>
          <a:endParaRPr lang="en-US"/>
        </a:p>
      </dgm:t>
    </dgm:pt>
    <dgm:pt modelId="{BE40F1FC-8BF7-4248-AA7A-6CFAD04603DD}">
      <dgm:prSet/>
      <dgm:spPr/>
      <dgm:t>
        <a:bodyPr/>
        <a:lstStyle/>
        <a:p>
          <a:r>
            <a:rPr lang="en-US"/>
            <a:t>Results</a:t>
          </a:r>
        </a:p>
      </dgm:t>
    </dgm:pt>
    <dgm:pt modelId="{E432068E-44C6-4CB0-8D88-7E41337C5BAD}" type="parTrans" cxnId="{83B87251-340A-459D-9F29-CD2856C4FB97}">
      <dgm:prSet/>
      <dgm:spPr/>
      <dgm:t>
        <a:bodyPr/>
        <a:lstStyle/>
        <a:p>
          <a:endParaRPr lang="en-US"/>
        </a:p>
      </dgm:t>
    </dgm:pt>
    <dgm:pt modelId="{5B8E75FB-004C-4E0E-B22E-BF6865D0B8BD}" type="sibTrans" cxnId="{83B87251-340A-459D-9F29-CD2856C4FB97}">
      <dgm:prSet/>
      <dgm:spPr/>
      <dgm:t>
        <a:bodyPr/>
        <a:lstStyle/>
        <a:p>
          <a:endParaRPr lang="en-US"/>
        </a:p>
      </dgm:t>
    </dgm:pt>
    <dgm:pt modelId="{5E5956B9-57CC-43EC-AE69-DAD24282660C}">
      <dgm:prSet/>
      <dgm:spPr/>
      <dgm:t>
        <a:bodyPr/>
        <a:lstStyle/>
        <a:p>
          <a:r>
            <a:rPr lang="en-US"/>
            <a:t>Conclusions</a:t>
          </a:r>
        </a:p>
      </dgm:t>
    </dgm:pt>
    <dgm:pt modelId="{102DD32B-BE1C-41D6-8129-E376B0A0501C}" type="parTrans" cxnId="{748689DD-072A-4E31-984E-ECE69F542963}">
      <dgm:prSet/>
      <dgm:spPr/>
      <dgm:t>
        <a:bodyPr/>
        <a:lstStyle/>
        <a:p>
          <a:endParaRPr lang="en-US"/>
        </a:p>
      </dgm:t>
    </dgm:pt>
    <dgm:pt modelId="{139B8780-8C73-4365-93D9-72C8F8BF93B0}" type="sibTrans" cxnId="{748689DD-072A-4E31-984E-ECE69F542963}">
      <dgm:prSet/>
      <dgm:spPr/>
      <dgm:t>
        <a:bodyPr/>
        <a:lstStyle/>
        <a:p>
          <a:endParaRPr lang="en-US"/>
        </a:p>
      </dgm:t>
    </dgm:pt>
    <dgm:pt modelId="{A742A782-F811-AE4A-8514-E8C15616EA37}">
      <dgm:prSet/>
      <dgm:spPr/>
      <dgm:t>
        <a:bodyPr/>
        <a:lstStyle/>
        <a:p>
          <a:r>
            <a:rPr lang="en-US" dirty="0"/>
            <a:t>Overview, Manipulation, Feature Selection, Feature Importance</a:t>
          </a:r>
        </a:p>
      </dgm:t>
    </dgm:pt>
    <dgm:pt modelId="{B923FE7B-350F-8C49-8EF1-C5775212C0BD}" type="parTrans" cxnId="{80CB4475-432C-414C-A44E-15AE449CCB19}">
      <dgm:prSet/>
      <dgm:spPr/>
      <dgm:t>
        <a:bodyPr/>
        <a:lstStyle/>
        <a:p>
          <a:endParaRPr lang="en-US"/>
        </a:p>
      </dgm:t>
    </dgm:pt>
    <dgm:pt modelId="{7AE12A08-CA7F-2246-AC87-78EA3F6493F8}" type="sibTrans" cxnId="{80CB4475-432C-414C-A44E-15AE449CCB19}">
      <dgm:prSet/>
      <dgm:spPr/>
      <dgm:t>
        <a:bodyPr/>
        <a:lstStyle/>
        <a:p>
          <a:endParaRPr lang="en-US"/>
        </a:p>
      </dgm:t>
    </dgm:pt>
    <dgm:pt modelId="{F2A35F5C-D629-F34B-9050-C981ECCC71F9}" type="pres">
      <dgm:prSet presAssocID="{BC72F168-8872-45A1-8AAF-3158ED713FBC}" presName="vert0" presStyleCnt="0">
        <dgm:presLayoutVars>
          <dgm:dir/>
          <dgm:animOne val="branch"/>
          <dgm:animLvl val="lvl"/>
        </dgm:presLayoutVars>
      </dgm:prSet>
      <dgm:spPr/>
    </dgm:pt>
    <dgm:pt modelId="{593388A4-D340-1443-A6C2-42F4E98C34F2}" type="pres">
      <dgm:prSet presAssocID="{82E54ED8-19BB-4C55-A3F5-0D6820A02B0C}" presName="thickLine" presStyleLbl="alignNode1" presStyleIdx="0" presStyleCnt="6"/>
      <dgm:spPr/>
    </dgm:pt>
    <dgm:pt modelId="{6AD1AD0E-1227-154E-B3FB-E67E00980432}" type="pres">
      <dgm:prSet presAssocID="{82E54ED8-19BB-4C55-A3F5-0D6820A02B0C}" presName="horz1" presStyleCnt="0"/>
      <dgm:spPr/>
    </dgm:pt>
    <dgm:pt modelId="{8A2BF7CB-C25A-8B4F-B211-6A4B60D53E59}" type="pres">
      <dgm:prSet presAssocID="{82E54ED8-19BB-4C55-A3F5-0D6820A02B0C}" presName="tx1" presStyleLbl="revTx" presStyleIdx="0" presStyleCnt="7" custScaleX="299277"/>
      <dgm:spPr/>
    </dgm:pt>
    <dgm:pt modelId="{75F3171A-CB2E-5A4C-9140-195C359E536B}" type="pres">
      <dgm:prSet presAssocID="{82E54ED8-19BB-4C55-A3F5-0D6820A02B0C}" presName="vert1" presStyleCnt="0"/>
      <dgm:spPr/>
    </dgm:pt>
    <dgm:pt modelId="{8B31FEDC-4082-0142-9CB1-F5361D07D5D7}" type="pres">
      <dgm:prSet presAssocID="{C0350612-A9D3-4588-A04D-1E98C8B850FF}" presName="thickLine" presStyleLbl="alignNode1" presStyleIdx="1" presStyleCnt="6"/>
      <dgm:spPr/>
    </dgm:pt>
    <dgm:pt modelId="{4C949DA8-1D7D-9F4B-93EC-2561E22D7610}" type="pres">
      <dgm:prSet presAssocID="{C0350612-A9D3-4588-A04D-1E98C8B850FF}" presName="horz1" presStyleCnt="0"/>
      <dgm:spPr/>
    </dgm:pt>
    <dgm:pt modelId="{6E34C315-F2FB-F346-BBFA-2FFB8DA1C12F}" type="pres">
      <dgm:prSet presAssocID="{C0350612-A9D3-4588-A04D-1E98C8B850FF}" presName="tx1" presStyleLbl="revTx" presStyleIdx="1" presStyleCnt="7"/>
      <dgm:spPr/>
    </dgm:pt>
    <dgm:pt modelId="{006EB3A3-68DD-ED47-AAF0-36309139AD00}" type="pres">
      <dgm:prSet presAssocID="{C0350612-A9D3-4588-A04D-1E98C8B850FF}" presName="vert1" presStyleCnt="0"/>
      <dgm:spPr/>
    </dgm:pt>
    <dgm:pt modelId="{C1FA4561-627C-5D49-90C8-26D13B7D68C7}" type="pres">
      <dgm:prSet presAssocID="{45E69A1E-3364-4855-AB44-AE1B1BD94F43}" presName="thickLine" presStyleLbl="alignNode1" presStyleIdx="2" presStyleCnt="6"/>
      <dgm:spPr/>
    </dgm:pt>
    <dgm:pt modelId="{81C02B60-C505-B342-8442-3A44BB73D5CB}" type="pres">
      <dgm:prSet presAssocID="{45E69A1E-3364-4855-AB44-AE1B1BD94F43}" presName="horz1" presStyleCnt="0"/>
      <dgm:spPr/>
    </dgm:pt>
    <dgm:pt modelId="{49EF1B3E-46CC-3A4B-98E2-AF4B455C912C}" type="pres">
      <dgm:prSet presAssocID="{45E69A1E-3364-4855-AB44-AE1B1BD94F43}" presName="tx1" presStyleLbl="revTx" presStyleIdx="2" presStyleCnt="7"/>
      <dgm:spPr/>
    </dgm:pt>
    <dgm:pt modelId="{0840E482-8244-144B-830C-35CCADB435BF}" type="pres">
      <dgm:prSet presAssocID="{45E69A1E-3364-4855-AB44-AE1B1BD94F43}" presName="vert1" presStyleCnt="0"/>
      <dgm:spPr/>
    </dgm:pt>
    <dgm:pt modelId="{A69CF170-B3A2-6A45-8AC8-91EEBC56167A}" type="pres">
      <dgm:prSet presAssocID="{A742A782-F811-AE4A-8514-E8C15616EA37}" presName="vertSpace2a" presStyleCnt="0"/>
      <dgm:spPr/>
    </dgm:pt>
    <dgm:pt modelId="{7F6C1885-FF86-C24C-905B-0CA8FF8A0B40}" type="pres">
      <dgm:prSet presAssocID="{A742A782-F811-AE4A-8514-E8C15616EA37}" presName="horz2" presStyleCnt="0"/>
      <dgm:spPr/>
    </dgm:pt>
    <dgm:pt modelId="{0B798FB2-E0C3-A54B-B78B-408C63FF40DC}" type="pres">
      <dgm:prSet presAssocID="{A742A782-F811-AE4A-8514-E8C15616EA37}" presName="horzSpace2" presStyleCnt="0"/>
      <dgm:spPr/>
    </dgm:pt>
    <dgm:pt modelId="{55D36442-7AC8-8D44-B48B-679FE33B1E41}" type="pres">
      <dgm:prSet presAssocID="{A742A782-F811-AE4A-8514-E8C15616EA37}" presName="tx2" presStyleLbl="revTx" presStyleIdx="3" presStyleCnt="7"/>
      <dgm:spPr/>
    </dgm:pt>
    <dgm:pt modelId="{355B9CCD-36AB-DD46-A56A-E7EE70A9EEF7}" type="pres">
      <dgm:prSet presAssocID="{A742A782-F811-AE4A-8514-E8C15616EA37}" presName="vert2" presStyleCnt="0"/>
      <dgm:spPr/>
    </dgm:pt>
    <dgm:pt modelId="{E5327564-D037-5D43-9EEC-15705A105BB1}" type="pres">
      <dgm:prSet presAssocID="{A742A782-F811-AE4A-8514-E8C15616EA37}" presName="thinLine2b" presStyleLbl="callout" presStyleIdx="0" presStyleCnt="1"/>
      <dgm:spPr/>
    </dgm:pt>
    <dgm:pt modelId="{B9641E0D-E056-B24F-89CB-70FCDF271CF4}" type="pres">
      <dgm:prSet presAssocID="{A742A782-F811-AE4A-8514-E8C15616EA37}" presName="vertSpace2b" presStyleCnt="0"/>
      <dgm:spPr/>
    </dgm:pt>
    <dgm:pt modelId="{824A1AAF-8292-0A4A-9F7B-528301D7115E}" type="pres">
      <dgm:prSet presAssocID="{7DEBCF3C-9749-41D2-8721-15BF739F5607}" presName="thickLine" presStyleLbl="alignNode1" presStyleIdx="3" presStyleCnt="6"/>
      <dgm:spPr/>
    </dgm:pt>
    <dgm:pt modelId="{15A9A34C-29CB-C945-8F4F-EB52E24E2808}" type="pres">
      <dgm:prSet presAssocID="{7DEBCF3C-9749-41D2-8721-15BF739F5607}" presName="horz1" presStyleCnt="0"/>
      <dgm:spPr/>
    </dgm:pt>
    <dgm:pt modelId="{F7C01D9E-702D-784C-BC9B-FD396316A8F6}" type="pres">
      <dgm:prSet presAssocID="{7DEBCF3C-9749-41D2-8721-15BF739F5607}" presName="tx1" presStyleLbl="revTx" presStyleIdx="4" presStyleCnt="7"/>
      <dgm:spPr/>
    </dgm:pt>
    <dgm:pt modelId="{AE3A4A78-8058-AF4E-BB97-5CDFEE15EEC0}" type="pres">
      <dgm:prSet presAssocID="{7DEBCF3C-9749-41D2-8721-15BF739F5607}" presName="vert1" presStyleCnt="0"/>
      <dgm:spPr/>
    </dgm:pt>
    <dgm:pt modelId="{41002695-AAAE-7E44-A434-A551B3CF5E22}" type="pres">
      <dgm:prSet presAssocID="{BE40F1FC-8BF7-4248-AA7A-6CFAD04603DD}" presName="thickLine" presStyleLbl="alignNode1" presStyleIdx="4" presStyleCnt="6"/>
      <dgm:spPr/>
    </dgm:pt>
    <dgm:pt modelId="{204D459D-6941-3E46-9935-99B77D3963B5}" type="pres">
      <dgm:prSet presAssocID="{BE40F1FC-8BF7-4248-AA7A-6CFAD04603DD}" presName="horz1" presStyleCnt="0"/>
      <dgm:spPr/>
    </dgm:pt>
    <dgm:pt modelId="{4B983A6B-B614-7348-BC11-ACE4FE31970D}" type="pres">
      <dgm:prSet presAssocID="{BE40F1FC-8BF7-4248-AA7A-6CFAD04603DD}" presName="tx1" presStyleLbl="revTx" presStyleIdx="5" presStyleCnt="7"/>
      <dgm:spPr/>
    </dgm:pt>
    <dgm:pt modelId="{7C041071-B360-CC45-8EFC-2B040531CA98}" type="pres">
      <dgm:prSet presAssocID="{BE40F1FC-8BF7-4248-AA7A-6CFAD04603DD}" presName="vert1" presStyleCnt="0"/>
      <dgm:spPr/>
    </dgm:pt>
    <dgm:pt modelId="{1EC6FC90-DCEE-8346-BA34-A1BE099C3143}" type="pres">
      <dgm:prSet presAssocID="{5E5956B9-57CC-43EC-AE69-DAD24282660C}" presName="thickLine" presStyleLbl="alignNode1" presStyleIdx="5" presStyleCnt="6"/>
      <dgm:spPr/>
    </dgm:pt>
    <dgm:pt modelId="{8D0BB708-F130-A643-8487-F4382F3A7DDE}" type="pres">
      <dgm:prSet presAssocID="{5E5956B9-57CC-43EC-AE69-DAD24282660C}" presName="horz1" presStyleCnt="0"/>
      <dgm:spPr/>
    </dgm:pt>
    <dgm:pt modelId="{89B77436-103A-464D-B974-59B8259548B9}" type="pres">
      <dgm:prSet presAssocID="{5E5956B9-57CC-43EC-AE69-DAD24282660C}" presName="tx1" presStyleLbl="revTx" presStyleIdx="6" presStyleCnt="7"/>
      <dgm:spPr/>
    </dgm:pt>
    <dgm:pt modelId="{E617BC2F-426F-EE49-A1A2-526A38685747}" type="pres">
      <dgm:prSet presAssocID="{5E5956B9-57CC-43EC-AE69-DAD24282660C}" presName="vert1" presStyleCnt="0"/>
      <dgm:spPr/>
    </dgm:pt>
  </dgm:ptLst>
  <dgm:cxnLst>
    <dgm:cxn modelId="{E0DCEE17-FFC8-479C-8FEF-38238E37838C}" srcId="{BC72F168-8872-45A1-8AAF-3158ED713FBC}" destId="{C0350612-A9D3-4588-A04D-1E98C8B850FF}" srcOrd="1" destOrd="0" parTransId="{79C25E01-4830-442D-BF7C-6BDA144B8691}" sibTransId="{8F9A6A06-C58A-45E9-BEB5-199853335F3F}"/>
    <dgm:cxn modelId="{31661130-B72A-0C46-9F08-C2EEC2CBF1BA}" type="presOf" srcId="{82E54ED8-19BB-4C55-A3F5-0D6820A02B0C}" destId="{8A2BF7CB-C25A-8B4F-B211-6A4B60D53E59}" srcOrd="0" destOrd="0" presId="urn:microsoft.com/office/officeart/2008/layout/LinedList"/>
    <dgm:cxn modelId="{83B87251-340A-459D-9F29-CD2856C4FB97}" srcId="{BC72F168-8872-45A1-8AAF-3158ED713FBC}" destId="{BE40F1FC-8BF7-4248-AA7A-6CFAD04603DD}" srcOrd="4" destOrd="0" parTransId="{E432068E-44C6-4CB0-8D88-7E41337C5BAD}" sibTransId="{5B8E75FB-004C-4E0E-B22E-BF6865D0B8BD}"/>
    <dgm:cxn modelId="{CD8CA16F-117B-4A75-9BAE-581A4833D728}" srcId="{BC72F168-8872-45A1-8AAF-3158ED713FBC}" destId="{7DEBCF3C-9749-41D2-8721-15BF739F5607}" srcOrd="3" destOrd="0" parTransId="{7EADD517-4840-4ECE-B0EE-5A2D6FFACA59}" sibTransId="{53696F31-D819-431B-A1E9-466570F46881}"/>
    <dgm:cxn modelId="{80CB4475-432C-414C-A44E-15AE449CCB19}" srcId="{45E69A1E-3364-4855-AB44-AE1B1BD94F43}" destId="{A742A782-F811-AE4A-8514-E8C15616EA37}" srcOrd="0" destOrd="0" parTransId="{B923FE7B-350F-8C49-8EF1-C5775212C0BD}" sibTransId="{7AE12A08-CA7F-2246-AC87-78EA3F6493F8}"/>
    <dgm:cxn modelId="{55F0CB7C-D60C-4349-89D0-73A7251CE806}" srcId="{BC72F168-8872-45A1-8AAF-3158ED713FBC}" destId="{82E54ED8-19BB-4C55-A3F5-0D6820A02B0C}" srcOrd="0" destOrd="0" parTransId="{46443E6B-7CBF-42E4-87CC-0AE27384AED3}" sibTransId="{A8EF75EF-0917-4C03-A400-C2685FC85587}"/>
    <dgm:cxn modelId="{F8E2AB90-B1B9-BD4C-9CC0-3FC394FFCE6B}" type="presOf" srcId="{5E5956B9-57CC-43EC-AE69-DAD24282660C}" destId="{89B77436-103A-464D-B974-59B8259548B9}" srcOrd="0" destOrd="0" presId="urn:microsoft.com/office/officeart/2008/layout/LinedList"/>
    <dgm:cxn modelId="{7C7759B9-904D-3343-A2A1-4A34D37E2C58}" type="presOf" srcId="{45E69A1E-3364-4855-AB44-AE1B1BD94F43}" destId="{49EF1B3E-46CC-3A4B-98E2-AF4B455C912C}" srcOrd="0" destOrd="0" presId="urn:microsoft.com/office/officeart/2008/layout/LinedList"/>
    <dgm:cxn modelId="{785ED4BF-22E5-C440-9C85-29152B13756D}" type="presOf" srcId="{A742A782-F811-AE4A-8514-E8C15616EA37}" destId="{55D36442-7AC8-8D44-B48B-679FE33B1E41}" srcOrd="0" destOrd="0" presId="urn:microsoft.com/office/officeart/2008/layout/LinedList"/>
    <dgm:cxn modelId="{F7DFBDDA-FEB7-F74F-9DE5-3F9442705ACB}" type="presOf" srcId="{7DEBCF3C-9749-41D2-8721-15BF739F5607}" destId="{F7C01D9E-702D-784C-BC9B-FD396316A8F6}" srcOrd="0" destOrd="0" presId="urn:microsoft.com/office/officeart/2008/layout/LinedList"/>
    <dgm:cxn modelId="{EECFC1DC-9602-774E-AFFC-1C4D32C838AE}" type="presOf" srcId="{C0350612-A9D3-4588-A04D-1E98C8B850FF}" destId="{6E34C315-F2FB-F346-BBFA-2FFB8DA1C12F}" srcOrd="0" destOrd="0" presId="urn:microsoft.com/office/officeart/2008/layout/LinedList"/>
    <dgm:cxn modelId="{748689DD-072A-4E31-984E-ECE69F542963}" srcId="{BC72F168-8872-45A1-8AAF-3158ED713FBC}" destId="{5E5956B9-57CC-43EC-AE69-DAD24282660C}" srcOrd="5" destOrd="0" parTransId="{102DD32B-BE1C-41D6-8129-E376B0A0501C}" sibTransId="{139B8780-8C73-4365-93D9-72C8F8BF93B0}"/>
    <dgm:cxn modelId="{B6DC45EB-4E26-9F44-BB49-5918BA460964}" type="presOf" srcId="{BE40F1FC-8BF7-4248-AA7A-6CFAD04603DD}" destId="{4B983A6B-B614-7348-BC11-ACE4FE31970D}" srcOrd="0" destOrd="0" presId="urn:microsoft.com/office/officeart/2008/layout/LinedList"/>
    <dgm:cxn modelId="{63A872ED-21D5-114D-8916-D1CEFEA7323D}" type="presOf" srcId="{BC72F168-8872-45A1-8AAF-3158ED713FBC}" destId="{F2A35F5C-D629-F34B-9050-C981ECCC71F9}" srcOrd="0" destOrd="0" presId="urn:microsoft.com/office/officeart/2008/layout/LinedList"/>
    <dgm:cxn modelId="{426672F6-4BFF-44A7-8864-A8F24DA52247}" srcId="{BC72F168-8872-45A1-8AAF-3158ED713FBC}" destId="{45E69A1E-3364-4855-AB44-AE1B1BD94F43}" srcOrd="2" destOrd="0" parTransId="{4A1811D3-BE02-432B-B860-E57053A837D5}" sibTransId="{56B55F3E-45CD-4C88-B885-2D4A19ED23D0}"/>
    <dgm:cxn modelId="{1F68EEEE-E973-E14E-AFED-B842495A9CFE}" type="presParOf" srcId="{F2A35F5C-D629-F34B-9050-C981ECCC71F9}" destId="{593388A4-D340-1443-A6C2-42F4E98C34F2}" srcOrd="0" destOrd="0" presId="urn:microsoft.com/office/officeart/2008/layout/LinedList"/>
    <dgm:cxn modelId="{71D1A1F4-B1BA-8B43-8B8C-2FF51E98C86D}" type="presParOf" srcId="{F2A35F5C-D629-F34B-9050-C981ECCC71F9}" destId="{6AD1AD0E-1227-154E-B3FB-E67E00980432}" srcOrd="1" destOrd="0" presId="urn:microsoft.com/office/officeart/2008/layout/LinedList"/>
    <dgm:cxn modelId="{E5BC462B-29BD-3146-9A9F-180389FA0C12}" type="presParOf" srcId="{6AD1AD0E-1227-154E-B3FB-E67E00980432}" destId="{8A2BF7CB-C25A-8B4F-B211-6A4B60D53E59}" srcOrd="0" destOrd="0" presId="urn:microsoft.com/office/officeart/2008/layout/LinedList"/>
    <dgm:cxn modelId="{2BE5D8BB-B452-9243-8713-CE02298C4E00}" type="presParOf" srcId="{6AD1AD0E-1227-154E-B3FB-E67E00980432}" destId="{75F3171A-CB2E-5A4C-9140-195C359E536B}" srcOrd="1" destOrd="0" presId="urn:microsoft.com/office/officeart/2008/layout/LinedList"/>
    <dgm:cxn modelId="{90714ED1-394E-3E4F-A11E-6829B00717BD}" type="presParOf" srcId="{F2A35F5C-D629-F34B-9050-C981ECCC71F9}" destId="{8B31FEDC-4082-0142-9CB1-F5361D07D5D7}" srcOrd="2" destOrd="0" presId="urn:microsoft.com/office/officeart/2008/layout/LinedList"/>
    <dgm:cxn modelId="{918306F8-E9BF-7A44-B484-279491EF4B47}" type="presParOf" srcId="{F2A35F5C-D629-F34B-9050-C981ECCC71F9}" destId="{4C949DA8-1D7D-9F4B-93EC-2561E22D7610}" srcOrd="3" destOrd="0" presId="urn:microsoft.com/office/officeart/2008/layout/LinedList"/>
    <dgm:cxn modelId="{EC321752-A75E-FA45-953F-6997AF5BBF49}" type="presParOf" srcId="{4C949DA8-1D7D-9F4B-93EC-2561E22D7610}" destId="{6E34C315-F2FB-F346-BBFA-2FFB8DA1C12F}" srcOrd="0" destOrd="0" presId="urn:microsoft.com/office/officeart/2008/layout/LinedList"/>
    <dgm:cxn modelId="{C5C58800-8F92-C441-B71D-6C8831970638}" type="presParOf" srcId="{4C949DA8-1D7D-9F4B-93EC-2561E22D7610}" destId="{006EB3A3-68DD-ED47-AAF0-36309139AD00}" srcOrd="1" destOrd="0" presId="urn:microsoft.com/office/officeart/2008/layout/LinedList"/>
    <dgm:cxn modelId="{D512D70F-CF15-D648-ACE5-984304547702}" type="presParOf" srcId="{F2A35F5C-D629-F34B-9050-C981ECCC71F9}" destId="{C1FA4561-627C-5D49-90C8-26D13B7D68C7}" srcOrd="4" destOrd="0" presId="urn:microsoft.com/office/officeart/2008/layout/LinedList"/>
    <dgm:cxn modelId="{6162F214-287B-9E44-B1C5-A938430E333A}" type="presParOf" srcId="{F2A35F5C-D629-F34B-9050-C981ECCC71F9}" destId="{81C02B60-C505-B342-8442-3A44BB73D5CB}" srcOrd="5" destOrd="0" presId="urn:microsoft.com/office/officeart/2008/layout/LinedList"/>
    <dgm:cxn modelId="{BDA4BAF4-A29D-5843-94F7-C2AE49FDB55C}" type="presParOf" srcId="{81C02B60-C505-B342-8442-3A44BB73D5CB}" destId="{49EF1B3E-46CC-3A4B-98E2-AF4B455C912C}" srcOrd="0" destOrd="0" presId="urn:microsoft.com/office/officeart/2008/layout/LinedList"/>
    <dgm:cxn modelId="{B86FEF4E-0AF9-8A46-9D55-E47DCC547C2B}" type="presParOf" srcId="{81C02B60-C505-B342-8442-3A44BB73D5CB}" destId="{0840E482-8244-144B-830C-35CCADB435BF}" srcOrd="1" destOrd="0" presId="urn:microsoft.com/office/officeart/2008/layout/LinedList"/>
    <dgm:cxn modelId="{15FBF315-2897-FE42-AFDB-BFE28F6EB9F8}" type="presParOf" srcId="{0840E482-8244-144B-830C-35CCADB435BF}" destId="{A69CF170-B3A2-6A45-8AC8-91EEBC56167A}" srcOrd="0" destOrd="0" presId="urn:microsoft.com/office/officeart/2008/layout/LinedList"/>
    <dgm:cxn modelId="{940B9C12-107D-194F-A6A2-73C555718742}" type="presParOf" srcId="{0840E482-8244-144B-830C-35CCADB435BF}" destId="{7F6C1885-FF86-C24C-905B-0CA8FF8A0B40}" srcOrd="1" destOrd="0" presId="urn:microsoft.com/office/officeart/2008/layout/LinedList"/>
    <dgm:cxn modelId="{9837F2B0-4EA6-3C4E-B99B-E7A7312A3334}" type="presParOf" srcId="{7F6C1885-FF86-C24C-905B-0CA8FF8A0B40}" destId="{0B798FB2-E0C3-A54B-B78B-408C63FF40DC}" srcOrd="0" destOrd="0" presId="urn:microsoft.com/office/officeart/2008/layout/LinedList"/>
    <dgm:cxn modelId="{7F65CE13-7A19-AF4F-A944-8E308ABA1CE2}" type="presParOf" srcId="{7F6C1885-FF86-C24C-905B-0CA8FF8A0B40}" destId="{55D36442-7AC8-8D44-B48B-679FE33B1E41}" srcOrd="1" destOrd="0" presId="urn:microsoft.com/office/officeart/2008/layout/LinedList"/>
    <dgm:cxn modelId="{5687B713-6DE5-314E-BF13-A40FA522B38C}" type="presParOf" srcId="{7F6C1885-FF86-C24C-905B-0CA8FF8A0B40}" destId="{355B9CCD-36AB-DD46-A56A-E7EE70A9EEF7}" srcOrd="2" destOrd="0" presId="urn:microsoft.com/office/officeart/2008/layout/LinedList"/>
    <dgm:cxn modelId="{47193600-C57C-244F-BC2E-1E04B3EE967C}" type="presParOf" srcId="{0840E482-8244-144B-830C-35CCADB435BF}" destId="{E5327564-D037-5D43-9EEC-15705A105BB1}" srcOrd="2" destOrd="0" presId="urn:microsoft.com/office/officeart/2008/layout/LinedList"/>
    <dgm:cxn modelId="{078B2E7C-8B07-2D43-90A3-256CC990F08E}" type="presParOf" srcId="{0840E482-8244-144B-830C-35CCADB435BF}" destId="{B9641E0D-E056-B24F-89CB-70FCDF271CF4}" srcOrd="3" destOrd="0" presId="urn:microsoft.com/office/officeart/2008/layout/LinedList"/>
    <dgm:cxn modelId="{FD08A0A3-27C1-1A4D-A39A-9892A6F4E88C}" type="presParOf" srcId="{F2A35F5C-D629-F34B-9050-C981ECCC71F9}" destId="{824A1AAF-8292-0A4A-9F7B-528301D7115E}" srcOrd="6" destOrd="0" presId="urn:microsoft.com/office/officeart/2008/layout/LinedList"/>
    <dgm:cxn modelId="{6E97D064-6C14-5D4D-9E72-A2315468252B}" type="presParOf" srcId="{F2A35F5C-D629-F34B-9050-C981ECCC71F9}" destId="{15A9A34C-29CB-C945-8F4F-EB52E24E2808}" srcOrd="7" destOrd="0" presId="urn:microsoft.com/office/officeart/2008/layout/LinedList"/>
    <dgm:cxn modelId="{4F4A85AD-3E2C-2241-A740-D1831C104D76}" type="presParOf" srcId="{15A9A34C-29CB-C945-8F4F-EB52E24E2808}" destId="{F7C01D9E-702D-784C-BC9B-FD396316A8F6}" srcOrd="0" destOrd="0" presId="urn:microsoft.com/office/officeart/2008/layout/LinedList"/>
    <dgm:cxn modelId="{CB32BB0A-87DB-1E48-BCF3-F737E5EE8CD7}" type="presParOf" srcId="{15A9A34C-29CB-C945-8F4F-EB52E24E2808}" destId="{AE3A4A78-8058-AF4E-BB97-5CDFEE15EEC0}" srcOrd="1" destOrd="0" presId="urn:microsoft.com/office/officeart/2008/layout/LinedList"/>
    <dgm:cxn modelId="{CC6E7954-A2AF-B643-836F-D2964D335417}" type="presParOf" srcId="{F2A35F5C-D629-F34B-9050-C981ECCC71F9}" destId="{41002695-AAAE-7E44-A434-A551B3CF5E22}" srcOrd="8" destOrd="0" presId="urn:microsoft.com/office/officeart/2008/layout/LinedList"/>
    <dgm:cxn modelId="{148422A2-1275-FF4F-ABB1-3041B42B8897}" type="presParOf" srcId="{F2A35F5C-D629-F34B-9050-C981ECCC71F9}" destId="{204D459D-6941-3E46-9935-99B77D3963B5}" srcOrd="9" destOrd="0" presId="urn:microsoft.com/office/officeart/2008/layout/LinedList"/>
    <dgm:cxn modelId="{5F118925-23A7-EF43-8096-B29E61D38FD8}" type="presParOf" srcId="{204D459D-6941-3E46-9935-99B77D3963B5}" destId="{4B983A6B-B614-7348-BC11-ACE4FE31970D}" srcOrd="0" destOrd="0" presId="urn:microsoft.com/office/officeart/2008/layout/LinedList"/>
    <dgm:cxn modelId="{64215B5A-3908-C146-AC0B-100E5730A5AB}" type="presParOf" srcId="{204D459D-6941-3E46-9935-99B77D3963B5}" destId="{7C041071-B360-CC45-8EFC-2B040531CA98}" srcOrd="1" destOrd="0" presId="urn:microsoft.com/office/officeart/2008/layout/LinedList"/>
    <dgm:cxn modelId="{3ACCFB69-8E43-BB49-B7C7-2640270CB3A1}" type="presParOf" srcId="{F2A35F5C-D629-F34B-9050-C981ECCC71F9}" destId="{1EC6FC90-DCEE-8346-BA34-A1BE099C3143}" srcOrd="10" destOrd="0" presId="urn:microsoft.com/office/officeart/2008/layout/LinedList"/>
    <dgm:cxn modelId="{029E2CE8-D493-BF4A-B4BD-C2A0AC60986A}" type="presParOf" srcId="{F2A35F5C-D629-F34B-9050-C981ECCC71F9}" destId="{8D0BB708-F130-A643-8487-F4382F3A7DDE}" srcOrd="11" destOrd="0" presId="urn:microsoft.com/office/officeart/2008/layout/LinedList"/>
    <dgm:cxn modelId="{8A75C293-6A57-B549-A128-E354D657AF88}" type="presParOf" srcId="{8D0BB708-F130-A643-8487-F4382F3A7DDE}" destId="{89B77436-103A-464D-B974-59B8259548B9}" srcOrd="0" destOrd="0" presId="urn:microsoft.com/office/officeart/2008/layout/LinedList"/>
    <dgm:cxn modelId="{3A5A3464-949A-044B-A05D-CB6C38857BCA}" type="presParOf" srcId="{8D0BB708-F130-A643-8487-F4382F3A7DDE}" destId="{E617BC2F-426F-EE49-A1A2-526A3868574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5230C7-ACBA-4289-919B-2D4927C5B16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CEA17A27-29F8-46D9-ACE3-C6E599516AB9}">
      <dgm:prSet custT="1"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sz="2800" b="0" dirty="0"/>
            <a:t>Banks want an easy way to screen</a:t>
          </a:r>
          <a:br>
            <a:rPr lang="en-US" sz="2800" b="0" dirty="0"/>
          </a:br>
          <a:r>
            <a:rPr lang="en-US" sz="2800" b="0" dirty="0"/>
            <a:t>loan applications.</a:t>
          </a:r>
        </a:p>
      </dgm:t>
    </dgm:pt>
    <dgm:pt modelId="{7B01E97A-718C-45A9-A8A8-D790C1368B25}" type="parTrans" cxnId="{9F2656AF-A76F-4DCA-A8F5-357E2E525C58}">
      <dgm:prSet/>
      <dgm:spPr/>
      <dgm:t>
        <a:bodyPr/>
        <a:lstStyle/>
        <a:p>
          <a:endParaRPr lang="en-US"/>
        </a:p>
      </dgm:t>
    </dgm:pt>
    <dgm:pt modelId="{2C8E75EB-09B8-45B4-8684-B37BC48D270B}" type="sibTrans" cxnId="{9F2656AF-A76F-4DCA-A8F5-357E2E525C58}">
      <dgm:prSet/>
      <dgm:spPr/>
      <dgm:t>
        <a:bodyPr/>
        <a:lstStyle/>
        <a:p>
          <a:endParaRPr lang="en-US"/>
        </a:p>
      </dgm:t>
    </dgm:pt>
    <dgm:pt modelId="{4204A9D9-7BAF-4FE8-9A85-9B2360807A01}">
      <dgm:prSet custT="1"/>
      <dgm:spPr/>
      <dgm:t>
        <a:bodyPr anchor="ctr"/>
        <a:lstStyle/>
        <a:p>
          <a:pPr algn="ctr">
            <a:lnSpc>
              <a:spcPct val="100000"/>
            </a:lnSpc>
            <a:defRPr b="1"/>
          </a:pPr>
          <a:r>
            <a:rPr lang="en-US" sz="2800" b="0" dirty="0"/>
            <a:t>Make strong inferences with data from prior applications about likelihood of approval.</a:t>
          </a:r>
        </a:p>
      </dgm:t>
    </dgm:pt>
    <dgm:pt modelId="{5D19A17F-719C-4873-AA62-641C2CD1BEBD}" type="parTrans" cxnId="{0A671E77-05B1-4C1A-80CC-BE06318C9935}">
      <dgm:prSet/>
      <dgm:spPr/>
      <dgm:t>
        <a:bodyPr/>
        <a:lstStyle/>
        <a:p>
          <a:endParaRPr lang="en-US"/>
        </a:p>
      </dgm:t>
    </dgm:pt>
    <dgm:pt modelId="{9B711CF4-5579-4203-9254-EFF755CAECA3}" type="sibTrans" cxnId="{0A671E77-05B1-4C1A-80CC-BE06318C9935}">
      <dgm:prSet/>
      <dgm:spPr/>
      <dgm:t>
        <a:bodyPr/>
        <a:lstStyle/>
        <a:p>
          <a:endParaRPr lang="en-US"/>
        </a:p>
      </dgm:t>
    </dgm:pt>
    <dgm:pt modelId="{834DBF76-3C17-4CBC-BA1B-997295177FB5}" type="pres">
      <dgm:prSet presAssocID="{145230C7-ACBA-4289-919B-2D4927C5B16E}" presName="root" presStyleCnt="0">
        <dgm:presLayoutVars>
          <dgm:dir/>
          <dgm:resizeHandles val="exact"/>
        </dgm:presLayoutVars>
      </dgm:prSet>
      <dgm:spPr/>
    </dgm:pt>
    <dgm:pt modelId="{41CC266B-8561-4B9D-8D7F-4A35108DB6AC}" type="pres">
      <dgm:prSet presAssocID="{CEA17A27-29F8-46D9-ACE3-C6E599516AB9}" presName="compNode" presStyleCnt="0"/>
      <dgm:spPr/>
    </dgm:pt>
    <dgm:pt modelId="{778EFD22-4C91-4F22-B5ED-EFAE19D98A29}" type="pres">
      <dgm:prSet presAssocID="{CEA17A27-29F8-46D9-ACE3-C6E599516AB9}" presName="iconRect" presStyleLbl="node1" presStyleIdx="0" presStyleCnt="2" custScaleX="238669" custScaleY="153502" custLinFactX="200000" custLinFactNeighborX="257627" custLinFactNeighborY="-12835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3D71A1E8-AC76-47D4-9F2F-D2100BB33536}" type="pres">
      <dgm:prSet presAssocID="{CEA17A27-29F8-46D9-ACE3-C6E599516AB9}" presName="iconSpace" presStyleCnt="0"/>
      <dgm:spPr/>
    </dgm:pt>
    <dgm:pt modelId="{1D1D5374-718B-463A-925B-5BB231601725}" type="pres">
      <dgm:prSet presAssocID="{CEA17A27-29F8-46D9-ACE3-C6E599516AB9}" presName="parTx" presStyleLbl="revTx" presStyleIdx="0" presStyleCnt="4" custLinFactNeighborX="-1666" custLinFactNeighborY="75302">
        <dgm:presLayoutVars>
          <dgm:chMax val="0"/>
          <dgm:chPref val="0"/>
        </dgm:presLayoutVars>
      </dgm:prSet>
      <dgm:spPr/>
    </dgm:pt>
    <dgm:pt modelId="{DFFEB1CF-BA9A-45B6-AED3-3CA894BC4192}" type="pres">
      <dgm:prSet presAssocID="{CEA17A27-29F8-46D9-ACE3-C6E599516AB9}" presName="txSpace" presStyleCnt="0"/>
      <dgm:spPr/>
    </dgm:pt>
    <dgm:pt modelId="{EF97BB0F-7A2C-4C57-80DC-28F72F94ADCB}" type="pres">
      <dgm:prSet presAssocID="{CEA17A27-29F8-46D9-ACE3-C6E599516AB9}" presName="desTx" presStyleLbl="revTx" presStyleIdx="1" presStyleCnt="4" custLinFactNeighborX="58750" custLinFactNeighborY="333">
        <dgm:presLayoutVars/>
      </dgm:prSet>
      <dgm:spPr/>
    </dgm:pt>
    <dgm:pt modelId="{963DD45D-A973-4E79-9FCD-8B5BAB7C43A8}" type="pres">
      <dgm:prSet presAssocID="{2C8E75EB-09B8-45B4-8684-B37BC48D270B}" presName="sibTrans" presStyleCnt="0"/>
      <dgm:spPr/>
    </dgm:pt>
    <dgm:pt modelId="{BC785E25-870B-40FA-B189-20B54CA14FEF}" type="pres">
      <dgm:prSet presAssocID="{4204A9D9-7BAF-4FE8-9A85-9B2360807A01}" presName="compNode" presStyleCnt="0"/>
      <dgm:spPr/>
    </dgm:pt>
    <dgm:pt modelId="{D5B49C2E-62DF-4B85-A758-76DB466C7F2B}" type="pres">
      <dgm:prSet presAssocID="{4204A9D9-7BAF-4FE8-9A85-9B2360807A01}" presName="iconRect" presStyleLbl="node1" presStyleIdx="1" presStyleCnt="2" custScaleX="256386" custScaleY="207116" custLinFactX="-117082" custLinFactNeighborX="-200000" custLinFactNeighborY="-16538"/>
      <dgm:spPr>
        <a:blipFill>
          <a:blip xmlns:r="http://schemas.openxmlformats.org/officeDocument/2006/relationships" r:embed="rId2"/>
          <a:srcRect/>
          <a:stretch>
            <a:fillRect l="-10000" r="-10000"/>
          </a:stretch>
        </a:blipFill>
        <a:ln>
          <a:noFill/>
        </a:ln>
      </dgm:spPr>
    </dgm:pt>
    <dgm:pt modelId="{6721BC55-36C1-413F-8560-7DC65E5302E7}" type="pres">
      <dgm:prSet presAssocID="{4204A9D9-7BAF-4FE8-9A85-9B2360807A01}" presName="iconSpace" presStyleCnt="0"/>
      <dgm:spPr/>
    </dgm:pt>
    <dgm:pt modelId="{BDFCF40B-4E67-4016-AB10-EE3A88FCED90}" type="pres">
      <dgm:prSet presAssocID="{4204A9D9-7BAF-4FE8-9A85-9B2360807A01}" presName="parTx" presStyleLbl="revTx" presStyleIdx="2" presStyleCnt="4" custScaleX="117099" custScaleY="121138" custLinFactNeighborX="-11999" custLinFactNeighborY="11689">
        <dgm:presLayoutVars>
          <dgm:chMax val="0"/>
          <dgm:chPref val="0"/>
        </dgm:presLayoutVars>
      </dgm:prSet>
      <dgm:spPr/>
    </dgm:pt>
    <dgm:pt modelId="{0E9A335B-542B-4613-A689-59C2483E266E}" type="pres">
      <dgm:prSet presAssocID="{4204A9D9-7BAF-4FE8-9A85-9B2360807A01}" presName="txSpace" presStyleCnt="0"/>
      <dgm:spPr/>
    </dgm:pt>
    <dgm:pt modelId="{140C2B36-9C7B-483A-A481-23E34D2B6A2C}" type="pres">
      <dgm:prSet presAssocID="{4204A9D9-7BAF-4FE8-9A85-9B2360807A01}" presName="desTx" presStyleLbl="revTx" presStyleIdx="3" presStyleCnt="4" custLinFactNeighborX="-804" custLinFactNeighborY="-40974">
        <dgm:presLayoutVars/>
      </dgm:prSet>
      <dgm:spPr/>
    </dgm:pt>
  </dgm:ptLst>
  <dgm:cxnLst>
    <dgm:cxn modelId="{03130F3C-A937-4F8D-A389-23527033ADED}" type="presOf" srcId="{4204A9D9-7BAF-4FE8-9A85-9B2360807A01}" destId="{BDFCF40B-4E67-4016-AB10-EE3A88FCED90}" srcOrd="0" destOrd="0" presId="urn:microsoft.com/office/officeart/2018/2/layout/IconLabelDescriptionList"/>
    <dgm:cxn modelId="{0A671E77-05B1-4C1A-80CC-BE06318C9935}" srcId="{145230C7-ACBA-4289-919B-2D4927C5B16E}" destId="{4204A9D9-7BAF-4FE8-9A85-9B2360807A01}" srcOrd="1" destOrd="0" parTransId="{5D19A17F-719C-4873-AA62-641C2CD1BEBD}" sibTransId="{9B711CF4-5579-4203-9254-EFF755CAECA3}"/>
    <dgm:cxn modelId="{9F2656AF-A76F-4DCA-A8F5-357E2E525C58}" srcId="{145230C7-ACBA-4289-919B-2D4927C5B16E}" destId="{CEA17A27-29F8-46D9-ACE3-C6E599516AB9}" srcOrd="0" destOrd="0" parTransId="{7B01E97A-718C-45A9-A8A8-D790C1368B25}" sibTransId="{2C8E75EB-09B8-45B4-8684-B37BC48D270B}"/>
    <dgm:cxn modelId="{395A00B0-0B91-4FCF-9554-537B5E717AB9}" type="presOf" srcId="{145230C7-ACBA-4289-919B-2D4927C5B16E}" destId="{834DBF76-3C17-4CBC-BA1B-997295177FB5}" srcOrd="0" destOrd="0" presId="urn:microsoft.com/office/officeart/2018/2/layout/IconLabelDescriptionList"/>
    <dgm:cxn modelId="{653E80FD-0B19-49D3-89DE-2317BA538F70}" type="presOf" srcId="{CEA17A27-29F8-46D9-ACE3-C6E599516AB9}" destId="{1D1D5374-718B-463A-925B-5BB231601725}" srcOrd="0" destOrd="0" presId="urn:microsoft.com/office/officeart/2018/2/layout/IconLabelDescriptionList"/>
    <dgm:cxn modelId="{7BAC0DDB-24DF-4556-81E0-F769FCE36C0B}" type="presParOf" srcId="{834DBF76-3C17-4CBC-BA1B-997295177FB5}" destId="{41CC266B-8561-4B9D-8D7F-4A35108DB6AC}" srcOrd="0" destOrd="0" presId="urn:microsoft.com/office/officeart/2018/2/layout/IconLabelDescriptionList"/>
    <dgm:cxn modelId="{A18A4333-B17F-4CF2-8C24-4D6FB27E5C25}" type="presParOf" srcId="{41CC266B-8561-4B9D-8D7F-4A35108DB6AC}" destId="{778EFD22-4C91-4F22-B5ED-EFAE19D98A29}" srcOrd="0" destOrd="0" presId="urn:microsoft.com/office/officeart/2018/2/layout/IconLabelDescriptionList"/>
    <dgm:cxn modelId="{B0CA3381-0DCF-49BD-98C4-4E40758F233C}" type="presParOf" srcId="{41CC266B-8561-4B9D-8D7F-4A35108DB6AC}" destId="{3D71A1E8-AC76-47D4-9F2F-D2100BB33536}" srcOrd="1" destOrd="0" presId="urn:microsoft.com/office/officeart/2018/2/layout/IconLabelDescriptionList"/>
    <dgm:cxn modelId="{6284436B-AE75-4081-9B12-538C28C4D10B}" type="presParOf" srcId="{41CC266B-8561-4B9D-8D7F-4A35108DB6AC}" destId="{1D1D5374-718B-463A-925B-5BB231601725}" srcOrd="2" destOrd="0" presId="urn:microsoft.com/office/officeart/2018/2/layout/IconLabelDescriptionList"/>
    <dgm:cxn modelId="{331284DD-F5FA-47D4-8FDD-3673B0F1548A}" type="presParOf" srcId="{41CC266B-8561-4B9D-8D7F-4A35108DB6AC}" destId="{DFFEB1CF-BA9A-45B6-AED3-3CA894BC4192}" srcOrd="3" destOrd="0" presId="urn:microsoft.com/office/officeart/2018/2/layout/IconLabelDescriptionList"/>
    <dgm:cxn modelId="{6E3E70E9-2CEE-49F0-A0FD-66994E658BE7}" type="presParOf" srcId="{41CC266B-8561-4B9D-8D7F-4A35108DB6AC}" destId="{EF97BB0F-7A2C-4C57-80DC-28F72F94ADCB}" srcOrd="4" destOrd="0" presId="urn:microsoft.com/office/officeart/2018/2/layout/IconLabelDescriptionList"/>
    <dgm:cxn modelId="{EBAD7299-8732-45AE-B009-EE0F22BA159B}" type="presParOf" srcId="{834DBF76-3C17-4CBC-BA1B-997295177FB5}" destId="{963DD45D-A973-4E79-9FCD-8B5BAB7C43A8}" srcOrd="1" destOrd="0" presId="urn:microsoft.com/office/officeart/2018/2/layout/IconLabelDescriptionList"/>
    <dgm:cxn modelId="{00CDF8F1-791D-418A-AF61-2A296BDBF2D2}" type="presParOf" srcId="{834DBF76-3C17-4CBC-BA1B-997295177FB5}" destId="{BC785E25-870B-40FA-B189-20B54CA14FEF}" srcOrd="2" destOrd="0" presId="urn:microsoft.com/office/officeart/2018/2/layout/IconLabelDescriptionList"/>
    <dgm:cxn modelId="{129032D9-5FD2-43CA-AC3C-08F91A1C3278}" type="presParOf" srcId="{BC785E25-870B-40FA-B189-20B54CA14FEF}" destId="{D5B49C2E-62DF-4B85-A758-76DB466C7F2B}" srcOrd="0" destOrd="0" presId="urn:microsoft.com/office/officeart/2018/2/layout/IconLabelDescriptionList"/>
    <dgm:cxn modelId="{5125B1F0-1E2B-4253-BFAA-F791FE6EF543}" type="presParOf" srcId="{BC785E25-870B-40FA-B189-20B54CA14FEF}" destId="{6721BC55-36C1-413F-8560-7DC65E5302E7}" srcOrd="1" destOrd="0" presId="urn:microsoft.com/office/officeart/2018/2/layout/IconLabelDescriptionList"/>
    <dgm:cxn modelId="{F658B141-2E44-4E9A-B169-93FB13F180EC}" type="presParOf" srcId="{BC785E25-870B-40FA-B189-20B54CA14FEF}" destId="{BDFCF40B-4E67-4016-AB10-EE3A88FCED90}" srcOrd="2" destOrd="0" presId="urn:microsoft.com/office/officeart/2018/2/layout/IconLabelDescriptionList"/>
    <dgm:cxn modelId="{2F30E9CC-5D6C-4D6B-AE33-87A7D28C8A66}" type="presParOf" srcId="{BC785E25-870B-40FA-B189-20B54CA14FEF}" destId="{0E9A335B-542B-4613-A689-59C2483E266E}" srcOrd="3" destOrd="0" presId="urn:microsoft.com/office/officeart/2018/2/layout/IconLabelDescriptionList"/>
    <dgm:cxn modelId="{04F2F47D-CE0F-4A4D-9B1B-F38283EF965D}" type="presParOf" srcId="{BC785E25-870B-40FA-B189-20B54CA14FEF}" destId="{140C2B36-9C7B-483A-A481-23E34D2B6A2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388A4-D340-1443-A6C2-42F4E98C34F2}">
      <dsp:nvSpPr>
        <dsp:cNvPr id="0" name=""/>
        <dsp:cNvSpPr/>
      </dsp:nvSpPr>
      <dsp:spPr>
        <a:xfrm>
          <a:off x="0" y="2298"/>
          <a:ext cx="728790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2BF7CB-C25A-8B4F-B211-6A4B60D53E59}">
      <dsp:nvSpPr>
        <dsp:cNvPr id="0" name=""/>
        <dsp:cNvSpPr/>
      </dsp:nvSpPr>
      <dsp:spPr>
        <a:xfrm>
          <a:off x="0" y="2298"/>
          <a:ext cx="4362207" cy="783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Business Problem</a:t>
          </a:r>
        </a:p>
      </dsp:txBody>
      <dsp:txXfrm>
        <a:off x="0" y="2298"/>
        <a:ext cx="4362207" cy="783741"/>
      </dsp:txXfrm>
    </dsp:sp>
    <dsp:sp modelId="{8B31FEDC-4082-0142-9CB1-F5361D07D5D7}">
      <dsp:nvSpPr>
        <dsp:cNvPr id="0" name=""/>
        <dsp:cNvSpPr/>
      </dsp:nvSpPr>
      <dsp:spPr>
        <a:xfrm>
          <a:off x="0" y="786039"/>
          <a:ext cx="728790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34C315-F2FB-F346-BBFA-2FFB8DA1C12F}">
      <dsp:nvSpPr>
        <dsp:cNvPr id="0" name=""/>
        <dsp:cNvSpPr/>
      </dsp:nvSpPr>
      <dsp:spPr>
        <a:xfrm>
          <a:off x="0" y="786039"/>
          <a:ext cx="1457581" cy="783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Summary</a:t>
          </a:r>
        </a:p>
      </dsp:txBody>
      <dsp:txXfrm>
        <a:off x="0" y="786039"/>
        <a:ext cx="1457581" cy="783741"/>
      </dsp:txXfrm>
    </dsp:sp>
    <dsp:sp modelId="{C1FA4561-627C-5D49-90C8-26D13B7D68C7}">
      <dsp:nvSpPr>
        <dsp:cNvPr id="0" name=""/>
        <dsp:cNvSpPr/>
      </dsp:nvSpPr>
      <dsp:spPr>
        <a:xfrm>
          <a:off x="0" y="1569781"/>
          <a:ext cx="728790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EF1B3E-46CC-3A4B-98E2-AF4B455C912C}">
      <dsp:nvSpPr>
        <dsp:cNvPr id="0" name=""/>
        <dsp:cNvSpPr/>
      </dsp:nvSpPr>
      <dsp:spPr>
        <a:xfrm>
          <a:off x="0" y="1569781"/>
          <a:ext cx="1457581" cy="783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-</a:t>
          </a:r>
        </a:p>
      </dsp:txBody>
      <dsp:txXfrm>
        <a:off x="0" y="1569781"/>
        <a:ext cx="1457581" cy="783741"/>
      </dsp:txXfrm>
    </dsp:sp>
    <dsp:sp modelId="{55D36442-7AC8-8D44-B48B-679FE33B1E41}">
      <dsp:nvSpPr>
        <dsp:cNvPr id="0" name=""/>
        <dsp:cNvSpPr/>
      </dsp:nvSpPr>
      <dsp:spPr>
        <a:xfrm>
          <a:off x="1566900" y="1605370"/>
          <a:ext cx="5721008" cy="711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Overview, Manipulation, Feature Selection, Feature Importance</a:t>
          </a:r>
        </a:p>
      </dsp:txBody>
      <dsp:txXfrm>
        <a:off x="1566900" y="1605370"/>
        <a:ext cx="5721008" cy="711796"/>
      </dsp:txXfrm>
    </dsp:sp>
    <dsp:sp modelId="{E5327564-D037-5D43-9EEC-15705A105BB1}">
      <dsp:nvSpPr>
        <dsp:cNvPr id="0" name=""/>
        <dsp:cNvSpPr/>
      </dsp:nvSpPr>
      <dsp:spPr>
        <a:xfrm>
          <a:off x="1457581" y="2317167"/>
          <a:ext cx="583032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24A1AAF-8292-0A4A-9F7B-528301D7115E}">
      <dsp:nvSpPr>
        <dsp:cNvPr id="0" name=""/>
        <dsp:cNvSpPr/>
      </dsp:nvSpPr>
      <dsp:spPr>
        <a:xfrm>
          <a:off x="0" y="2353522"/>
          <a:ext cx="728790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C01D9E-702D-784C-BC9B-FD396316A8F6}">
      <dsp:nvSpPr>
        <dsp:cNvPr id="0" name=""/>
        <dsp:cNvSpPr/>
      </dsp:nvSpPr>
      <dsp:spPr>
        <a:xfrm>
          <a:off x="0" y="2353522"/>
          <a:ext cx="1457581" cy="783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Methods</a:t>
          </a:r>
        </a:p>
      </dsp:txBody>
      <dsp:txXfrm>
        <a:off x="0" y="2353522"/>
        <a:ext cx="1457581" cy="783741"/>
      </dsp:txXfrm>
    </dsp:sp>
    <dsp:sp modelId="{41002695-AAAE-7E44-A434-A551B3CF5E22}">
      <dsp:nvSpPr>
        <dsp:cNvPr id="0" name=""/>
        <dsp:cNvSpPr/>
      </dsp:nvSpPr>
      <dsp:spPr>
        <a:xfrm>
          <a:off x="0" y="3137263"/>
          <a:ext cx="728790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983A6B-B614-7348-BC11-ACE4FE31970D}">
      <dsp:nvSpPr>
        <dsp:cNvPr id="0" name=""/>
        <dsp:cNvSpPr/>
      </dsp:nvSpPr>
      <dsp:spPr>
        <a:xfrm>
          <a:off x="0" y="3137263"/>
          <a:ext cx="1457581" cy="783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Results</a:t>
          </a:r>
        </a:p>
      </dsp:txBody>
      <dsp:txXfrm>
        <a:off x="0" y="3137263"/>
        <a:ext cx="1457581" cy="783741"/>
      </dsp:txXfrm>
    </dsp:sp>
    <dsp:sp modelId="{1EC6FC90-DCEE-8346-BA34-A1BE099C3143}">
      <dsp:nvSpPr>
        <dsp:cNvPr id="0" name=""/>
        <dsp:cNvSpPr/>
      </dsp:nvSpPr>
      <dsp:spPr>
        <a:xfrm>
          <a:off x="0" y="3921005"/>
          <a:ext cx="728790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B77436-103A-464D-B974-59B8259548B9}">
      <dsp:nvSpPr>
        <dsp:cNvPr id="0" name=""/>
        <dsp:cNvSpPr/>
      </dsp:nvSpPr>
      <dsp:spPr>
        <a:xfrm>
          <a:off x="0" y="3921005"/>
          <a:ext cx="1457581" cy="783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Conclusions</a:t>
          </a:r>
        </a:p>
      </dsp:txBody>
      <dsp:txXfrm>
        <a:off x="0" y="3921005"/>
        <a:ext cx="1457581" cy="7837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EFD22-4C91-4F22-B5ED-EFAE19D98A29}">
      <dsp:nvSpPr>
        <dsp:cNvPr id="0" name=""/>
        <dsp:cNvSpPr/>
      </dsp:nvSpPr>
      <dsp:spPr>
        <a:xfrm>
          <a:off x="6064874" y="407682"/>
          <a:ext cx="3161114" cy="2033098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D5374-718B-463A-925B-5BB231601725}">
      <dsp:nvSpPr>
        <dsp:cNvPr id="0" name=""/>
        <dsp:cNvSpPr/>
      </dsp:nvSpPr>
      <dsp:spPr>
        <a:xfrm>
          <a:off x="858986" y="3011616"/>
          <a:ext cx="3784218" cy="1340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0" kern="1200" dirty="0"/>
            <a:t>Banks want an easy way to screen</a:t>
          </a:r>
          <a:br>
            <a:rPr lang="en-US" sz="2800" b="0" kern="1200" dirty="0"/>
          </a:br>
          <a:r>
            <a:rPr lang="en-US" sz="2800" b="0" kern="1200" dirty="0"/>
            <a:t>loan applications.</a:t>
          </a:r>
        </a:p>
      </dsp:txBody>
      <dsp:txXfrm>
        <a:off x="858986" y="3011616"/>
        <a:ext cx="3784218" cy="1340927"/>
      </dsp:txXfrm>
    </dsp:sp>
    <dsp:sp modelId="{EF97BB0F-7A2C-4C57-80DC-28F72F94ADCB}">
      <dsp:nvSpPr>
        <dsp:cNvPr id="0" name=""/>
        <dsp:cNvSpPr/>
      </dsp:nvSpPr>
      <dsp:spPr>
        <a:xfrm>
          <a:off x="3145260" y="3774842"/>
          <a:ext cx="3784218" cy="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49C2E-62DF-4B85-A758-76DB466C7F2B}">
      <dsp:nvSpPr>
        <dsp:cNvPr id="0" name=""/>
        <dsp:cNvSpPr/>
      </dsp:nvSpPr>
      <dsp:spPr>
        <a:xfrm>
          <a:off x="1168812" y="81920"/>
          <a:ext cx="3395772" cy="2743202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10000" r="-10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CF40B-4E67-4016-AB10-EE3A88FCED90}">
      <dsp:nvSpPr>
        <dsp:cNvPr id="0" name=""/>
        <dsp:cNvSpPr/>
      </dsp:nvSpPr>
      <dsp:spPr>
        <a:xfrm>
          <a:off x="5626536" y="2471334"/>
          <a:ext cx="4431282" cy="1667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0" kern="1200" dirty="0"/>
            <a:t>Make strong inferences with data from prior applications about likelihood of approval.</a:t>
          </a:r>
        </a:p>
      </dsp:txBody>
      <dsp:txXfrm>
        <a:off x="5626536" y="2471334"/>
        <a:ext cx="4431282" cy="1667307"/>
      </dsp:txXfrm>
    </dsp:sp>
    <dsp:sp modelId="{140C2B36-9C7B-483A-A481-23E34D2B6A2C}">
      <dsp:nvSpPr>
        <dsp:cNvPr id="0" name=""/>
        <dsp:cNvSpPr/>
      </dsp:nvSpPr>
      <dsp:spPr>
        <a:xfrm>
          <a:off x="6373711" y="3809118"/>
          <a:ext cx="3784218" cy="171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6D2F0-DF5D-C042-B7C3-4CBBD10D76E7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DEB5F-B7A3-434B-B03C-3C7DC7A8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98CAC-972C-8840-BD19-C5712919FB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2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CDC5-A6A7-DF48-8C33-174B974FC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EFDF0-0EA4-DD4B-910F-290DEDEA6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A9713-BEB5-6C41-95D1-26DE57252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A498-60B4-6849-BEB1-85EE550E355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9A20B-5D4D-344A-B9A5-1F512C97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46899-4E42-6947-8A00-BB04EBAD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5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B6559-DAE2-D64B-AB82-DD1E98E07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C1068-71D9-6648-AE65-ED298E191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13FDF-526C-6A4A-9253-DE8C40C9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A498-60B4-6849-BEB1-85EE550E355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366D0-EFC6-5C4A-9D15-7DB7609D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B1F18-8EEB-B646-96D7-8EFD7A92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4A63B8-6ABD-EF48-9B05-135281DEB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581F9-FEC3-4C49-9449-2212CD41F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B7AAE-99EC-744D-8E97-8EC78A11B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A498-60B4-6849-BEB1-85EE550E355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A326F-E47B-3145-AD10-7B93C496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9398A-CEBC-FA43-B36A-758A7481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8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52C2-BB85-9442-BE56-45F6E22D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1C2CF-B007-0B4F-B0CA-1C63906ED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7A6F0-1880-E04F-B035-A0922AE9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A498-60B4-6849-BEB1-85EE550E355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2A74B-6447-E445-91A6-48D19097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BF167-EFDA-7942-A3D6-645B84EA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4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750C-E06D-7E44-8657-BCA01806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9C716-0E6D-664E-A6C4-71E16FD8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D150-F79B-B246-B035-24119382F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A498-60B4-6849-BEB1-85EE550E355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BCE8A-0B18-3545-800C-0F656A70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8805E-8A53-2941-9E96-6F42760D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7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27A0-8E79-E249-AD93-84CB9C8F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094AC-AA14-7547-ADD2-07F7AB20D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09D10-CF85-FD4F-A443-FD12D8962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81D20-8ADD-0040-9A77-572437E4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A498-60B4-6849-BEB1-85EE550E355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3437A-6E51-EF4B-9ADB-B471B09F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F9141-DEE2-6549-9CB5-D96329F0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79A8-7230-CD44-B35F-EF8FD98E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A32D9-50E6-E442-AE31-D025B0A5B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33246-FDCC-404C-82F3-9EBF2DAC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4D06B-90BF-C044-9F2A-3489D5074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4C8D8-9C7A-404B-895E-C5D407B2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22022-7FA9-2448-A8F7-780F3B03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A498-60B4-6849-BEB1-85EE550E355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D2473F-F1B1-404B-97BD-E94E9874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A753AA-A0DA-1A4E-B6FA-E1124DD0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7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D85C6-9DAC-7942-9E02-1CF42850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7A835-7C6D-3344-91CC-95D621FFB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A498-60B4-6849-BEB1-85EE550E355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ED3FD-CF4D-C24E-B72C-59E2176A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24772-6A53-FC4D-A1B3-ACCD8BFF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8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D5FC00-DEE1-DF44-AE30-21C0A01C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A498-60B4-6849-BEB1-85EE550E355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FC949-73A8-0D49-A0CC-AEB2AAEB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1A342-2E3D-2541-9159-9D3FBDA5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7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E37B-6EA9-3E4E-B92F-324AC657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93815-72A0-1847-9773-6E34E85A6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8FE1D-1E89-2A41-9BFB-F907A808D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82006-B088-D240-B011-E82DE648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A498-60B4-6849-BEB1-85EE550E355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A16AB-AB31-9842-BF45-F8AA7357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D6423-B1EB-7344-8F3E-C83153EA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8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9361-CBE0-6A4A-8200-CF51A718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A3E85-50DE-8D4F-ABFF-28343ACE6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BD769-61E2-E741-81EF-D28E4E8D9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CDF57-04BE-2C4B-A81E-E76FBD7B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A498-60B4-6849-BEB1-85EE550E355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8A553-AB0F-C84F-B548-6E1B3697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7518D-BB30-8048-8335-22205973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4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681B46-02D8-994F-88E1-BFB2EA40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EE598-1406-7D44-A062-A0C7BB9EF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B6960-C931-824F-A00C-691E309D6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7A498-60B4-6849-BEB1-85EE550E355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BF250-614B-7448-9899-BC28973F4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A57BF-75F3-984E-B939-70ED7D0DE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EEAA8-6AE8-0B41-811C-A791A6541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1B79-B553-FD45-B251-4EF14B07D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78627" y="1346887"/>
            <a:ext cx="6622439" cy="2225211"/>
          </a:xfrm>
        </p:spPr>
        <p:txBody>
          <a:bodyPr>
            <a:normAutofit/>
          </a:bodyPr>
          <a:lstStyle/>
          <a:p>
            <a:r>
              <a:rPr lang="en-US" dirty="0"/>
              <a:t>Loan Approval Screener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61E62-9C41-B74A-BF38-9F5B34128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4715" y="4105852"/>
            <a:ext cx="4330262" cy="1492971"/>
          </a:xfrm>
        </p:spPr>
        <p:txBody>
          <a:bodyPr>
            <a:normAutofit/>
          </a:bodyPr>
          <a:lstStyle/>
          <a:p>
            <a:r>
              <a:rPr lang="en-US" dirty="0"/>
              <a:t>Jim Petoskey</a:t>
            </a:r>
          </a:p>
          <a:p>
            <a:r>
              <a:rPr lang="en-US" dirty="0"/>
              <a:t>Flatiron School </a:t>
            </a:r>
          </a:p>
          <a:p>
            <a:r>
              <a:rPr lang="en-US" dirty="0"/>
              <a:t>Phase 3 Project</a:t>
            </a:r>
          </a:p>
        </p:txBody>
      </p:sp>
      <p:pic>
        <p:nvPicPr>
          <p:cNvPr id="6" name="Picture 5" descr="A stop sign with graffiti&#10;&#10;Description automatically generated with low confidence">
            <a:extLst>
              <a:ext uri="{FF2B5EF4-FFF2-40B4-BE49-F238E27FC236}">
                <a16:creationId xmlns:a16="http://schemas.microsoft.com/office/drawing/2014/main" id="{5F3D08CC-C114-B14A-9A99-6D8A9EB1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4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0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663C-0547-4A4B-A666-E5CD6BE77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59" y="258566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B4D3D-1852-424B-991D-40A5D0DE0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058" y="1544727"/>
            <a:ext cx="8486359" cy="4776630"/>
          </a:xfrm>
        </p:spPr>
        <p:txBody>
          <a:bodyPr>
            <a:normAutofit/>
          </a:bodyPr>
          <a:lstStyle/>
          <a:p>
            <a:r>
              <a:rPr lang="en-US" sz="2400" dirty="0"/>
              <a:t>Classification Modeling</a:t>
            </a:r>
          </a:p>
          <a:p>
            <a:pPr lvl="1"/>
            <a:r>
              <a:rPr lang="en-US" dirty="0"/>
              <a:t>Main Models:</a:t>
            </a:r>
          </a:p>
          <a:p>
            <a:pPr lvl="2"/>
            <a:r>
              <a:rPr lang="en-US" dirty="0"/>
              <a:t>Random Forest</a:t>
            </a:r>
          </a:p>
          <a:p>
            <a:pPr lvl="2"/>
            <a:r>
              <a:rPr lang="en-US" dirty="0"/>
              <a:t>Gradient Boost </a:t>
            </a:r>
          </a:p>
          <a:p>
            <a:pPr lvl="2"/>
            <a:r>
              <a:rPr lang="en-US" dirty="0"/>
              <a:t>Voting Classifier</a:t>
            </a:r>
          </a:p>
          <a:p>
            <a:r>
              <a:rPr lang="en-US" sz="2400" dirty="0"/>
              <a:t>Optimize for Loan Approval, or True Positive Rate</a:t>
            </a:r>
          </a:p>
          <a:p>
            <a:pPr lvl="1"/>
            <a:r>
              <a:rPr lang="en-US" sz="2000" dirty="0"/>
              <a:t>Value high True Negative Rate, as well.</a:t>
            </a:r>
          </a:p>
          <a:p>
            <a:pPr lvl="1"/>
            <a:r>
              <a:rPr lang="en-US" sz="2000" dirty="0"/>
              <a:t>Best scores for True Positive Rate valued because that means the model will have a high likelihood of flagging a</a:t>
            </a:r>
          </a:p>
          <a:p>
            <a:r>
              <a:rPr lang="en-US" sz="2400" dirty="0"/>
              <a:t>Identify features with most influence on Loan Approval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72314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2303-060A-8A4B-8990-43FC070B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Model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4994-EFFC-5648-AE54-576A3769D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Voting Classifier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Used 3 models:</a:t>
            </a:r>
          </a:p>
          <a:p>
            <a:pPr lvl="2"/>
            <a:r>
              <a:rPr lang="en-US" dirty="0"/>
              <a:t>Top Random Forest optimized for True Positive Rate</a:t>
            </a:r>
          </a:p>
          <a:p>
            <a:pPr lvl="2"/>
            <a:r>
              <a:rPr lang="en-US" dirty="0"/>
              <a:t>Top Random Forest optimized for True Negative Rate</a:t>
            </a:r>
          </a:p>
          <a:p>
            <a:pPr lvl="2"/>
            <a:r>
              <a:rPr lang="en-US" dirty="0"/>
              <a:t>Top Gradient Boost Model optimized for True Positive Rate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Combination of these models yielded better results than any one of the models alone.</a:t>
            </a:r>
          </a:p>
          <a:p>
            <a:pPr lvl="2"/>
            <a:r>
              <a:rPr lang="en-US" dirty="0"/>
              <a:t>This is called an ensemble model and optimizes the best parts of each model.</a:t>
            </a:r>
          </a:p>
          <a:p>
            <a:pPr lvl="2"/>
            <a:r>
              <a:rPr lang="en-US" dirty="0"/>
              <a:t>2x heavier weight was applied to the top Random Forest model for True Positive Rate</a:t>
            </a:r>
          </a:p>
        </p:txBody>
      </p:sp>
    </p:spTree>
    <p:extLst>
      <p:ext uri="{BB962C8B-B14F-4D97-AF65-F5344CB8AC3E}">
        <p14:creationId xmlns:p14="http://schemas.microsoft.com/office/powerpoint/2010/main" val="786433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A41A-70B4-6D43-AD6F-9EF8CF75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527" y="267677"/>
            <a:ext cx="5541317" cy="1622321"/>
          </a:xfrm>
        </p:spPr>
        <p:txBody>
          <a:bodyPr>
            <a:normAutofit/>
          </a:bodyPr>
          <a:lstStyle/>
          <a:p>
            <a:r>
              <a:rPr lang="en-US" b="1" dirty="0"/>
              <a:t>Results of Best Model</a:t>
            </a:r>
          </a:p>
        </p:txBody>
      </p: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8FCF84BA-F79C-214B-8CA2-CCD02E32F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7" y="2085976"/>
            <a:ext cx="10363843" cy="4137844"/>
          </a:xfrm>
        </p:spPr>
        <p:txBody>
          <a:bodyPr>
            <a:normAutofit/>
          </a:bodyPr>
          <a:lstStyle/>
          <a:p>
            <a:r>
              <a:rPr lang="en-US" dirty="0"/>
              <a:t>84% True Positive Rate</a:t>
            </a:r>
          </a:p>
          <a:p>
            <a:pPr lvl="1"/>
            <a:r>
              <a:rPr lang="en-US" dirty="0"/>
              <a:t>84/100 applications that were approved, were flagged for approval by model</a:t>
            </a:r>
          </a:p>
          <a:p>
            <a:pPr lvl="2"/>
            <a:r>
              <a:rPr lang="en-US" dirty="0"/>
              <a:t>Maintained a 40% True Negative Rate, which means many applications can be successfully filtered out.</a:t>
            </a:r>
          </a:p>
          <a:p>
            <a:pPr lvl="1"/>
            <a:endParaRPr lang="en-US" dirty="0"/>
          </a:p>
          <a:p>
            <a:r>
              <a:rPr lang="en-US" dirty="0"/>
              <a:t>Model as a Screener:</a:t>
            </a:r>
          </a:p>
          <a:p>
            <a:pPr lvl="1"/>
            <a:r>
              <a:rPr lang="en-US" dirty="0"/>
              <a:t>84% of applications that are approved, will be recommended for viewing by a person.</a:t>
            </a:r>
          </a:p>
          <a:p>
            <a:pPr lvl="1"/>
            <a:r>
              <a:rPr lang="en-US" dirty="0"/>
              <a:t>31% of applications can be filtered out, with an 84% chance that they would have been rejected.</a:t>
            </a:r>
          </a:p>
          <a:p>
            <a:pPr lvl="1"/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6504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3CDD-E415-0640-85B6-41781BC8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1F720-109A-5242-A377-833303CAD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model could save banks time and money by accurately filtering loan applications.</a:t>
            </a:r>
          </a:p>
          <a:p>
            <a:pPr lvl="1"/>
            <a:r>
              <a:rPr lang="en-US" dirty="0"/>
              <a:t>Could reduce applications read by people by over 30%</a:t>
            </a:r>
          </a:p>
          <a:p>
            <a:pPr lvl="1"/>
            <a:r>
              <a:rPr lang="en-US" dirty="0"/>
              <a:t>84% likely that approved loans will be recommended for review by a person</a:t>
            </a:r>
          </a:p>
          <a:p>
            <a:pPr lvl="2"/>
            <a:r>
              <a:rPr lang="en-US" dirty="0"/>
              <a:t>Makes loan officer’s job simpler and faster.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Top features for banks to follow in this model:</a:t>
            </a:r>
          </a:p>
          <a:p>
            <a:pPr lvl="1"/>
            <a:r>
              <a:rPr lang="en-US" dirty="0"/>
              <a:t>Birth Date</a:t>
            </a:r>
          </a:p>
          <a:p>
            <a:pPr lvl="1"/>
            <a:r>
              <a:rPr lang="en-US" dirty="0"/>
              <a:t>Employment start date</a:t>
            </a:r>
          </a:p>
          <a:p>
            <a:pPr lvl="1"/>
            <a:r>
              <a:rPr lang="en-US" dirty="0"/>
              <a:t>Amount of Credit Available</a:t>
            </a:r>
          </a:p>
          <a:p>
            <a:pPr lvl="1"/>
            <a:r>
              <a:rPr lang="en-US" dirty="0"/>
              <a:t>Common Annuities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19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E992-8AD6-0C40-9956-F47ACAEF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Studies Recommended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6DDFB-172C-7347-86DA-E29123C51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Gather data on more relevant features</a:t>
            </a:r>
          </a:p>
          <a:p>
            <a:pPr lvl="1"/>
            <a:r>
              <a:rPr lang="en-US" dirty="0"/>
              <a:t>Credit Score </a:t>
            </a:r>
          </a:p>
          <a:p>
            <a:pPr lvl="1"/>
            <a:r>
              <a:rPr lang="en-US" dirty="0"/>
              <a:t>Cash and Invested Savings</a:t>
            </a:r>
          </a:p>
          <a:p>
            <a:pPr lvl="1"/>
            <a:r>
              <a:rPr lang="en-US" dirty="0"/>
              <a:t>Retirement Savings</a:t>
            </a:r>
          </a:p>
          <a:p>
            <a:pPr lvl="1"/>
            <a:r>
              <a:rPr lang="en-US" dirty="0"/>
              <a:t>Debt to Income Ratio</a:t>
            </a:r>
          </a:p>
          <a:p>
            <a:r>
              <a:rPr lang="en-US" dirty="0"/>
              <a:t>Test model on other samples of market data</a:t>
            </a:r>
          </a:p>
          <a:p>
            <a:pPr lvl="1"/>
            <a:r>
              <a:rPr lang="en-US" dirty="0"/>
              <a:t>Iterate and improve model for these samples or market segments</a:t>
            </a:r>
          </a:p>
          <a:p>
            <a:r>
              <a:rPr lang="en-US" dirty="0"/>
              <a:t>Improve pipeline for loans by developing digital questionnaire</a:t>
            </a:r>
          </a:p>
          <a:p>
            <a:pPr lvl="1"/>
            <a:r>
              <a:rPr lang="en-US" dirty="0"/>
              <a:t>Attain data inexpensively – directly from consumer</a:t>
            </a:r>
          </a:p>
          <a:p>
            <a:pPr lvl="1"/>
            <a:r>
              <a:rPr lang="en-US" dirty="0"/>
              <a:t>Tailor questions to garner data from most relevant features</a:t>
            </a:r>
          </a:p>
        </p:txBody>
      </p:sp>
    </p:spTree>
    <p:extLst>
      <p:ext uri="{BB962C8B-B14F-4D97-AF65-F5344CB8AC3E}">
        <p14:creationId xmlns:p14="http://schemas.microsoft.com/office/powerpoint/2010/main" val="97214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C910-9320-904D-9968-5EE1CE64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6600" dirty="0"/>
              <a:t>Outline</a:t>
            </a:r>
            <a:endParaRPr lang="en-US" sz="5400" dirty="0"/>
          </a:p>
        </p:txBody>
      </p:sp>
      <p:pic>
        <p:nvPicPr>
          <p:cNvPr id="6" name="Picture 5" descr="A close-up of a pyramid&#10;&#10;Description automatically generated with low confidence">
            <a:extLst>
              <a:ext uri="{FF2B5EF4-FFF2-40B4-BE49-F238E27FC236}">
                <a16:creationId xmlns:a16="http://schemas.microsoft.com/office/drawing/2014/main" id="{5258ACD3-8FEA-4C80-BAA2-CC1AE7A64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41" r="27440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8C1C49-DC2C-4131-9773-E940070AB8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706302"/>
              </p:ext>
            </p:extLst>
          </p:nvPr>
        </p:nvGraphicFramePr>
        <p:xfrm>
          <a:off x="4904071" y="1915428"/>
          <a:ext cx="7287909" cy="4707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A stop sign with graffiti&#10;&#10;Description automatically generated with low confidence">
            <a:extLst>
              <a:ext uri="{FF2B5EF4-FFF2-40B4-BE49-F238E27FC236}">
                <a16:creationId xmlns:a16="http://schemas.microsoft.com/office/drawing/2014/main" id="{24523AEF-0274-744B-920B-C59C67DA9B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4574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0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78E5-61E5-E14F-84AF-FEE86C32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1" dirty="0"/>
              <a:t>Business 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FC70A4-1D1B-4107-BCD2-F9FCE2D9A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782320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629E20A0-120F-E94E-932F-A5A47AB5DBF6}"/>
              </a:ext>
            </a:extLst>
          </p:cNvPr>
          <p:cNvSpPr/>
          <p:nvPr/>
        </p:nvSpPr>
        <p:spPr>
          <a:xfrm>
            <a:off x="5589431" y="3049073"/>
            <a:ext cx="1313645" cy="75985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7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C826-18A1-3340-92C6-F1D2A207F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 dirty="0"/>
              <a:t>Business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37E3-CD66-5C4F-A965-D37ECB2BD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Reduce human-hours for banks 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Use model to select applications that are highly likely to be approved.</a:t>
            </a:r>
          </a:p>
          <a:p>
            <a:pPr>
              <a:spcAft>
                <a:spcPts val="600"/>
              </a:spcAft>
            </a:pPr>
            <a:r>
              <a:rPr lang="en-US" dirty="0"/>
              <a:t>Improve pipeline for customer experience by automating questions and providing likelihood of approval for customer.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8D0BC-CBA4-4002-8407-7610AB0892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92" r="3025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6374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950BB-A7EE-044F-89FE-B6E1781E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 fontScale="90000"/>
          </a:bodyPr>
          <a:lstStyle/>
          <a:p>
            <a:r>
              <a:rPr lang="en-US" sz="4900" b="1" dirty="0"/>
              <a:t>Data - Overview</a:t>
            </a:r>
            <a:br>
              <a:rPr lang="en-US" sz="3600" dirty="0"/>
            </a:br>
            <a:r>
              <a:rPr lang="en-US" sz="3600" dirty="0"/>
              <a:t>Loan Application 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40B168-0488-874C-ACDF-C0D1F9834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79204"/>
            <a:ext cx="5151851" cy="4535649"/>
          </a:xfrm>
        </p:spPr>
        <p:txBody>
          <a:bodyPr>
            <a:normAutofit fontScale="85000" lnSpcReduction="20000"/>
          </a:bodyPr>
          <a:lstStyle/>
          <a:p>
            <a:endParaRPr lang="en-US" baseline="30000" dirty="0"/>
          </a:p>
          <a:p>
            <a:pPr>
              <a:spcAft>
                <a:spcPts val="600"/>
              </a:spcAft>
            </a:pPr>
            <a:r>
              <a:rPr lang="en-US" sz="3600" dirty="0"/>
              <a:t>307,511 Applications</a:t>
            </a:r>
          </a:p>
          <a:p>
            <a:pPr>
              <a:spcAft>
                <a:spcPts val="600"/>
              </a:spcAft>
            </a:pPr>
            <a:r>
              <a:rPr lang="en-US" sz="3600" dirty="0"/>
              <a:t>122 Features </a:t>
            </a:r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sz="3200" dirty="0"/>
              <a:t>Type of Loan:</a:t>
            </a:r>
          </a:p>
          <a:p>
            <a:pPr lvl="2">
              <a:spcAft>
                <a:spcPts val="600"/>
              </a:spcAft>
            </a:pPr>
            <a:r>
              <a:rPr lang="en-US" sz="2800" dirty="0"/>
              <a:t>90% Cash Loans </a:t>
            </a:r>
          </a:p>
          <a:p>
            <a:pPr lvl="2">
              <a:spcAft>
                <a:spcPts val="600"/>
              </a:spcAft>
            </a:pPr>
            <a:r>
              <a:rPr lang="en-US" sz="2800" dirty="0"/>
              <a:t>10% Revolving Loans</a:t>
            </a:r>
          </a:p>
          <a:p>
            <a:pPr lvl="1">
              <a:lnSpc>
                <a:spcPct val="160000"/>
              </a:lnSpc>
              <a:spcAft>
                <a:spcPts val="600"/>
              </a:spcAft>
            </a:pPr>
            <a:r>
              <a:rPr lang="en-US" sz="3200" dirty="0"/>
              <a:t>Application Results: </a:t>
            </a:r>
          </a:p>
          <a:p>
            <a:pPr lvl="2">
              <a:spcAft>
                <a:spcPts val="600"/>
              </a:spcAft>
            </a:pPr>
            <a:r>
              <a:rPr lang="en-US" sz="2800" dirty="0"/>
              <a:t>8% Approved</a:t>
            </a:r>
          </a:p>
          <a:p>
            <a:pPr lvl="2">
              <a:spcAft>
                <a:spcPts val="600"/>
              </a:spcAft>
            </a:pPr>
            <a:r>
              <a:rPr lang="en-US" sz="2800" dirty="0"/>
              <a:t>92% Rejected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Graphic 12" descr="Money">
            <a:extLst>
              <a:ext uri="{FF2B5EF4-FFF2-40B4-BE49-F238E27FC236}">
                <a16:creationId xmlns:a16="http://schemas.microsoft.com/office/drawing/2014/main" id="{EFC16F63-E34B-8DC1-81C9-C9935F306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0980" y="1782981"/>
            <a:ext cx="4361892" cy="4361892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026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95E6-EB6F-0546-B755-EFA37BC0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CC2B-DC09-4D41-A3EF-23F3435FC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Class Imbalance Issues: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Improve balance of Approval/Refusal ratio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Used under-sampling and over-sampling techniques to improve balance</a:t>
            </a:r>
          </a:p>
          <a:p>
            <a:pPr>
              <a:spcAft>
                <a:spcPts val="600"/>
              </a:spcAft>
            </a:pPr>
            <a:r>
              <a:rPr lang="en-US" dirty="0"/>
              <a:t>Replaced missing numerical and categorical data with mean and mode, respectively.</a:t>
            </a:r>
          </a:p>
          <a:p>
            <a:pPr>
              <a:spcAft>
                <a:spcPts val="600"/>
              </a:spcAft>
            </a:pPr>
            <a:r>
              <a:rPr lang="en-US" dirty="0"/>
              <a:t>100 % of data from 39 features and 1 target feature used for model.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lvl="1">
              <a:spcAft>
                <a:spcPts val="600"/>
              </a:spcAft>
            </a:pPr>
            <a:endParaRPr lang="en-US" dirty="0"/>
          </a:p>
          <a:p>
            <a:pPr lvl="1">
              <a:spcAft>
                <a:spcPts val="600"/>
              </a:spcAft>
            </a:pPr>
            <a:endParaRPr lang="en-US" dirty="0"/>
          </a:p>
          <a:p>
            <a:pPr lvl="1"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8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88A1-E606-494A-9B43-B58DAAE8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Data Manipulation, continued</a:t>
            </a:r>
            <a:br>
              <a:rPr lang="en-US" b="1" dirty="0"/>
            </a:br>
            <a:r>
              <a:rPr lang="en-US" b="1" dirty="0"/>
              <a:t>Improving Class Balance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CCA43-9159-6843-8DE2-0581D476B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2033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Initial data set had an 8% prevalence of Loan Approval.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Ideally, a classification model will have a 50% prevalence of each class.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en-US" dirty="0"/>
          </a:p>
          <a:p>
            <a:pPr marL="457200" lvl="1" indent="0">
              <a:spcAft>
                <a:spcPts val="600"/>
              </a:spcAft>
              <a:buNone/>
            </a:pPr>
            <a:r>
              <a:rPr lang="en-US" sz="2800" b="1" dirty="0"/>
              <a:t>Solutions for class imbalance:</a:t>
            </a:r>
          </a:p>
          <a:p>
            <a:pPr>
              <a:spcAft>
                <a:spcPts val="600"/>
              </a:spcAft>
            </a:pPr>
            <a:r>
              <a:rPr lang="en-US" dirty="0"/>
              <a:t>Under-sample Majority Class (Loan Rejection)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Randomly selected 40,000 applications that were rejected.</a:t>
            </a:r>
          </a:p>
          <a:p>
            <a:pPr>
              <a:spcAft>
                <a:spcPts val="600"/>
              </a:spcAft>
            </a:pPr>
            <a:r>
              <a:rPr lang="en-US" dirty="0"/>
              <a:t>Over-sample Minority Class (Loan Approval)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Used Synthetic Minority Oversampling (SMOTE) to increase loan approvals from 24,825 values to 40,000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1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A7FF8-FE8C-A34F-99DA-C518E741E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/>
              <a:t>Feature Selection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665738-68F6-DB1B-400A-329584976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5838" y="2108601"/>
            <a:ext cx="4008384" cy="3927905"/>
          </a:xfrm>
        </p:spPr>
        <p:txBody>
          <a:bodyPr>
            <a:normAutofit/>
          </a:bodyPr>
          <a:lstStyle/>
          <a:p>
            <a:r>
              <a:rPr lang="en-US" sz="2000" dirty="0"/>
              <a:t>Optimal number of features to include was 63.</a:t>
            </a:r>
          </a:p>
          <a:p>
            <a:r>
              <a:rPr lang="en-US" sz="2000" dirty="0"/>
              <a:t>I chose 39 features, and after encoding the categorical features, the final models included 61 columns.</a:t>
            </a:r>
          </a:p>
          <a:p>
            <a:r>
              <a:rPr lang="en-US" sz="2000" dirty="0"/>
              <a:t>I would have added more features, but I was limited in computational power on my machine.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59C7E86-63F4-E24F-81EF-998750FAC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09" y="1609606"/>
            <a:ext cx="6187081" cy="436189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4447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59F86-C66D-824E-9C09-1E374E94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/>
              <a:t>Feature Importance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2A131C-A8F4-BE1B-7D61-9F9A25B5B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206" y="1782980"/>
            <a:ext cx="4144459" cy="4642533"/>
          </a:xfrm>
        </p:spPr>
        <p:txBody>
          <a:bodyPr>
            <a:normAutofit/>
          </a:bodyPr>
          <a:lstStyle/>
          <a:p>
            <a:r>
              <a:rPr lang="en-US" sz="2000" dirty="0"/>
              <a:t>Top Ten Features by importance in the 6</a:t>
            </a:r>
            <a:r>
              <a:rPr lang="en-US" sz="2000" baseline="30000" dirty="0"/>
              <a:t>th</a:t>
            </a:r>
            <a:r>
              <a:rPr lang="en-US" sz="2000" dirty="0"/>
              <a:t> Random Forest Model.</a:t>
            </a:r>
          </a:p>
          <a:p>
            <a:r>
              <a:rPr lang="en-US" sz="2000" dirty="0"/>
              <a:t>Top singular model produced</a:t>
            </a:r>
          </a:p>
          <a:p>
            <a:r>
              <a:rPr lang="en-US" sz="2000" dirty="0"/>
              <a:t>EXT_SOURCE not defined, but could be a form of credit score.</a:t>
            </a:r>
          </a:p>
          <a:p>
            <a:r>
              <a:rPr lang="en-US" sz="2000" dirty="0"/>
              <a:t>Important to note these features so they are included on future loan applications:</a:t>
            </a:r>
          </a:p>
          <a:p>
            <a:pPr lvl="1"/>
            <a:r>
              <a:rPr lang="en-US" sz="1600" dirty="0"/>
              <a:t>Birth Date</a:t>
            </a:r>
          </a:p>
          <a:p>
            <a:pPr lvl="1"/>
            <a:r>
              <a:rPr lang="en-US" sz="1600" dirty="0"/>
              <a:t>Employment start date</a:t>
            </a:r>
          </a:p>
          <a:p>
            <a:pPr lvl="1"/>
            <a:r>
              <a:rPr lang="en-US" sz="1600" dirty="0"/>
              <a:t>Amount of Credit Available</a:t>
            </a:r>
          </a:p>
          <a:p>
            <a:pPr lvl="1"/>
            <a:r>
              <a:rPr lang="en-US" sz="1600" dirty="0"/>
              <a:t>Common Annuities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667E92D-6E1A-7D4B-AA1B-8FC3C6BDE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38" y="1815071"/>
            <a:ext cx="6187081" cy="436189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5679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707</Words>
  <Application>Microsoft Macintosh PowerPoint</Application>
  <PresentationFormat>Widescreen</PresentationFormat>
  <Paragraphs>112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Loan Approval Screener</vt:lpstr>
      <vt:lpstr>Outline</vt:lpstr>
      <vt:lpstr>Business Problem</vt:lpstr>
      <vt:lpstr>Business Opportunity</vt:lpstr>
      <vt:lpstr>Data - Overview Loan Application Data</vt:lpstr>
      <vt:lpstr>Data Manipulation</vt:lpstr>
      <vt:lpstr>Data Manipulation, continued Improving Class Balance </vt:lpstr>
      <vt:lpstr>Feature Selection</vt:lpstr>
      <vt:lpstr>Feature Importance</vt:lpstr>
      <vt:lpstr>Methods</vt:lpstr>
      <vt:lpstr>Final Model Methods</vt:lpstr>
      <vt:lpstr>Results of Best Model</vt:lpstr>
      <vt:lpstr>Conclusions</vt:lpstr>
      <vt:lpstr>Further Studies Recommended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Approval Screener</dc:title>
  <dc:creator>Jim Petoskey</dc:creator>
  <cp:lastModifiedBy>Jim Petoskey</cp:lastModifiedBy>
  <cp:revision>4</cp:revision>
  <dcterms:created xsi:type="dcterms:W3CDTF">2022-03-28T19:39:27Z</dcterms:created>
  <dcterms:modified xsi:type="dcterms:W3CDTF">2022-03-29T14:52:28Z</dcterms:modified>
</cp:coreProperties>
</file>