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9" r:id="rId5"/>
    <p:sldId id="268" r:id="rId6"/>
    <p:sldId id="271" r:id="rId7"/>
    <p:sldId id="274" r:id="rId8"/>
    <p:sldId id="272" r:id="rId9"/>
    <p:sldId id="273" r:id="rId10"/>
    <p:sldId id="266" r:id="rId11"/>
    <p:sldId id="275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6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6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6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6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6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6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Banks want an easy way to screen</a:t>
          </a:r>
          <a:br>
            <a:rPr lang="en-US" sz="2800" b="0" dirty="0"/>
          </a:br>
          <a:r>
            <a:rPr lang="en-US" sz="2800" b="0" dirty="0"/>
            <a:t>loan applications.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data from prior applications about likelihood of approval.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57627" custLinFactNeighborY="-1283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 custLinFactNeighborX="-1666" custLinFactNeighborY="75302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56386" custScaleY="207116" custLinFactX="-117082" custLinFactNeighborX="-200000" custLinFactNeighborY="-16538"/>
      <dgm:spPr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>
          <a:noFill/>
        </a:ln>
      </dgm:spPr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ScaleX="117099" custScaleY="121138" custLinFactNeighborX="-11999" custLinFactNeighborY="11689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1848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1848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Problem</a:t>
          </a:r>
        </a:p>
      </dsp:txBody>
      <dsp:txXfrm>
        <a:off x="0" y="1848"/>
        <a:ext cx="6586489" cy="630287"/>
      </dsp:txXfrm>
    </dsp:sp>
    <dsp:sp modelId="{8B31FEDC-4082-0142-9CB1-F5361D07D5D7}">
      <dsp:nvSpPr>
        <dsp:cNvPr id="0" name=""/>
        <dsp:cNvSpPr/>
      </dsp:nvSpPr>
      <dsp:spPr>
        <a:xfrm>
          <a:off x="0" y="632135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32135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Summary</a:t>
          </a:r>
        </a:p>
      </dsp:txBody>
      <dsp:txXfrm>
        <a:off x="0" y="632135"/>
        <a:ext cx="6586489" cy="630287"/>
      </dsp:txXfrm>
    </dsp:sp>
    <dsp:sp modelId="{C1FA4561-627C-5D49-90C8-26D13B7D68C7}">
      <dsp:nvSpPr>
        <dsp:cNvPr id="0" name=""/>
        <dsp:cNvSpPr/>
      </dsp:nvSpPr>
      <dsp:spPr>
        <a:xfrm>
          <a:off x="0" y="1262422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62422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0" y="1262422"/>
        <a:ext cx="6586489" cy="630287"/>
      </dsp:txXfrm>
    </dsp:sp>
    <dsp:sp modelId="{824A1AAF-8292-0A4A-9F7B-528301D7115E}">
      <dsp:nvSpPr>
        <dsp:cNvPr id="0" name=""/>
        <dsp:cNvSpPr/>
      </dsp:nvSpPr>
      <dsp:spPr>
        <a:xfrm>
          <a:off x="0" y="1892709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92709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</a:t>
          </a:r>
        </a:p>
      </dsp:txBody>
      <dsp:txXfrm>
        <a:off x="0" y="1892709"/>
        <a:ext cx="6586489" cy="630287"/>
      </dsp:txXfrm>
    </dsp:sp>
    <dsp:sp modelId="{41002695-AAAE-7E44-A434-A551B3CF5E22}">
      <dsp:nvSpPr>
        <dsp:cNvPr id="0" name=""/>
        <dsp:cNvSpPr/>
      </dsp:nvSpPr>
      <dsp:spPr>
        <a:xfrm>
          <a:off x="0" y="2522996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522996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</a:t>
          </a:r>
        </a:p>
      </dsp:txBody>
      <dsp:txXfrm>
        <a:off x="0" y="2522996"/>
        <a:ext cx="6586489" cy="630287"/>
      </dsp:txXfrm>
    </dsp:sp>
    <dsp:sp modelId="{1EC6FC90-DCEE-8346-BA34-A1BE099C3143}">
      <dsp:nvSpPr>
        <dsp:cNvPr id="0" name=""/>
        <dsp:cNvSpPr/>
      </dsp:nvSpPr>
      <dsp:spPr>
        <a:xfrm>
          <a:off x="0" y="3153283"/>
          <a:ext cx="658648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153283"/>
          <a:ext cx="6586489" cy="630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Conclusions</a:t>
          </a:r>
        </a:p>
      </dsp:txBody>
      <dsp:txXfrm>
        <a:off x="0" y="3153283"/>
        <a:ext cx="6586489" cy="630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064874" y="407682"/>
          <a:ext cx="3161114" cy="203309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858986" y="3011616"/>
          <a:ext cx="3784218" cy="134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Banks want an easy way to screen</a:t>
          </a:r>
          <a:br>
            <a:rPr lang="en-US" sz="2800" b="0" kern="1200" dirty="0"/>
          </a:br>
          <a:r>
            <a:rPr lang="en-US" sz="2800" b="0" kern="1200" dirty="0"/>
            <a:t>loan applications.</a:t>
          </a:r>
        </a:p>
      </dsp:txBody>
      <dsp:txXfrm>
        <a:off x="858986" y="3011616"/>
        <a:ext cx="3784218" cy="1340927"/>
      </dsp:txXfrm>
    </dsp:sp>
    <dsp:sp modelId="{EF97BB0F-7A2C-4C57-80DC-28F72F94ADCB}">
      <dsp:nvSpPr>
        <dsp:cNvPr id="0" name=""/>
        <dsp:cNvSpPr/>
      </dsp:nvSpPr>
      <dsp:spPr>
        <a:xfrm>
          <a:off x="3145260" y="3774842"/>
          <a:ext cx="3784218" cy="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168812" y="81920"/>
          <a:ext cx="3395772" cy="27432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5626536" y="2471334"/>
          <a:ext cx="4431282" cy="166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data from prior applications about likelihood of approval.</a:t>
          </a:r>
        </a:p>
      </dsp:txBody>
      <dsp:txXfrm>
        <a:off x="5626536" y="2471334"/>
        <a:ext cx="4431282" cy="1667307"/>
      </dsp:txXfrm>
    </dsp:sp>
    <dsp:sp modelId="{140C2B36-9C7B-483A-A481-23E34D2B6A2C}">
      <dsp:nvSpPr>
        <dsp:cNvPr id="0" name=""/>
        <dsp:cNvSpPr/>
      </dsp:nvSpPr>
      <dsp:spPr>
        <a:xfrm>
          <a:off x="6373711" y="3809118"/>
          <a:ext cx="3784218" cy="17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D2F0-DF5D-C042-B7C3-4CBBD10D76E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EB5F-B7A3-434B-B03C-3C7DC7A8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DC5-A6A7-DF48-8C33-174B974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FDF0-0EA4-DD4B-910F-290DEDEA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9713-BEB5-6C41-95D1-26DE5725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A20B-5D4D-344A-B9A5-1F512C9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6899-4E42-6947-8A00-BB04EBA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6559-DAE2-D64B-AB82-DD1E98E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C1068-71D9-6648-AE65-ED298E19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FDF-526C-6A4A-9253-DE8C40C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66D0-EFC6-5C4A-9D15-7DB7609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1F18-8EEB-B646-96D7-8EFD7A92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63B8-6ABD-EF48-9B05-135281DEB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81F9-FEC3-4C49-9449-2212CD41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7AAE-99EC-744D-8E97-8EC78A1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326F-E47B-3145-AD10-7B93C496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398A-CEBC-FA43-B36A-758A7481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52C2-BB85-9442-BE56-45F6E22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C2CF-B007-0B4F-B0CA-1C63906E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A6F0-1880-E04F-B035-A0922AE9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A74B-6447-E445-91A6-48D19097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F167-EFDA-7942-A3D6-645B84EA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50C-E06D-7E44-8657-BCA0180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C716-0E6D-664E-A6C4-71E16FD8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D150-F79B-B246-B035-24119382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CE8A-0B18-3545-800C-0F656A70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805E-8A53-2941-9E96-6F42760D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7A0-8E79-E249-AD93-84CB9C8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94AC-AA14-7547-ADD2-07F7AB20D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9D10-CF85-FD4F-A443-FD12D896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1D20-8ADD-0040-9A77-572437E4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437A-6E51-EF4B-9ADB-B471B09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9141-DEE2-6549-9CB5-D96329F0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79A8-7230-CD44-B35F-EF8FD98E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32D9-50E6-E442-AE31-D025B0A5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3246-FDCC-404C-82F3-9EBF2DAC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D06B-90BF-C044-9F2A-3489D507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4C8D8-9C7A-404B-895E-C5D407B2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022-7FA9-2448-A8F7-780F3B03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2473F-F1B1-404B-97BD-E94E9874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53AA-A0DA-1A4E-B6FA-E1124DD0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85C6-9DAC-7942-9E02-1CF4285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A835-7C6D-3344-91CC-95D621F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ED3FD-CF4D-C24E-B72C-59E2176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4772-6A53-FC4D-A1B3-ACCD8BF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5FC00-DEE1-DF44-AE30-21C0A01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C949-73A8-0D49-A0CC-AEB2AAE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A342-2E3D-2541-9159-9D3FBDA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37B-6EA9-3E4E-B92F-324AC657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3815-72A0-1847-9773-6E34E85A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FE1D-1E89-2A41-9BFB-F907A808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2006-B088-D240-B011-E82DE64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16AB-AB31-9842-BF45-F8AA735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423-B1EB-7344-8F3E-C83153EA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361-CBE0-6A4A-8200-CF51A71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3E85-50DE-8D4F-ABFF-28343ACE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D769-61E2-E741-81EF-D28E4E8D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DF57-04BE-2C4B-A81E-E76FBD7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A553-AB0F-C84F-B548-6E1B369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518D-BB30-8048-8335-22205973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1B46-02D8-994F-88E1-BFB2EA4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E598-1406-7D44-A062-A0C7BB9E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6960-C931-824F-A00C-691E309D6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A498-60B4-6849-BEB1-85EE550E355C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250-614B-7448-9899-BC28973F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57BF-75F3-984E-B939-70ED7D0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627" y="1346887"/>
            <a:ext cx="6622439" cy="2225211"/>
          </a:xfrm>
        </p:spPr>
        <p:txBody>
          <a:bodyPr>
            <a:normAutofit/>
          </a:bodyPr>
          <a:lstStyle/>
          <a:p>
            <a:r>
              <a:rPr lang="en-US" dirty="0"/>
              <a:t>Loan Approval Screener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715" y="4105852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3 Project</a:t>
            </a:r>
          </a:p>
        </p:txBody>
      </p:sp>
      <p:pic>
        <p:nvPicPr>
          <p:cNvPr id="6" name="Picture 5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5F3D08CC-C114-B14A-9A99-6D8A9EB1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59" y="258566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9" y="1816443"/>
            <a:ext cx="7986098" cy="450491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Classification Modeling</a:t>
            </a:r>
          </a:p>
          <a:p>
            <a:pPr lvl="1"/>
            <a:r>
              <a:rPr lang="en-US" dirty="0"/>
              <a:t>Main Models: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Gradient Boost</a:t>
            </a:r>
          </a:p>
          <a:p>
            <a:pPr lvl="2"/>
            <a:r>
              <a:rPr lang="en-US" dirty="0"/>
              <a:t>Voting Classifier</a:t>
            </a:r>
          </a:p>
          <a:p>
            <a:pPr lvl="1"/>
            <a:r>
              <a:rPr lang="en-US" dirty="0"/>
              <a:t>Alternative Models: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K-Nearest Neighbors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Bagged Trees</a:t>
            </a:r>
          </a:p>
          <a:p>
            <a:pPr lvl="2"/>
            <a:r>
              <a:rPr lang="en-US" dirty="0"/>
              <a:t>Boosted Trees</a:t>
            </a:r>
          </a:p>
          <a:p>
            <a:pPr lvl="2"/>
            <a:r>
              <a:rPr lang="en-US" dirty="0"/>
              <a:t>XG Boost</a:t>
            </a:r>
          </a:p>
          <a:p>
            <a:r>
              <a:rPr lang="en-US" sz="2400" dirty="0"/>
              <a:t>Optimize for Loan Approval, or True Positive Rate</a:t>
            </a:r>
          </a:p>
          <a:p>
            <a:pPr lvl="1"/>
            <a:r>
              <a:rPr lang="en-US" sz="2000" dirty="0"/>
              <a:t>Value high True Negative Rate, as well.</a:t>
            </a:r>
          </a:p>
          <a:p>
            <a:r>
              <a:rPr lang="en-US" sz="2400" dirty="0"/>
              <a:t>Identify features with most influence on Loan Approval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2303-060A-8A4B-8990-43FC070B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4994-EFFC-5648-AE54-576A376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3 models:</a:t>
            </a:r>
          </a:p>
          <a:p>
            <a:pPr lvl="2"/>
            <a:r>
              <a:rPr lang="en-US" dirty="0"/>
              <a:t>Top Random Forest optimized for True Positive Rate</a:t>
            </a:r>
          </a:p>
          <a:p>
            <a:pPr lvl="2"/>
            <a:r>
              <a:rPr lang="en-US" dirty="0"/>
              <a:t>Top Random Forest optimized for True Negative Rate</a:t>
            </a:r>
          </a:p>
          <a:p>
            <a:pPr lvl="2"/>
            <a:r>
              <a:rPr lang="en-US" dirty="0"/>
              <a:t>Top Gradient Boost Model optimized for True Positive Rate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Combination of these models yielded better results than any one of the models alone.</a:t>
            </a:r>
          </a:p>
          <a:p>
            <a:pPr lvl="2"/>
            <a:r>
              <a:rPr lang="en-US" dirty="0"/>
              <a:t>This is called an ensemble model.</a:t>
            </a:r>
          </a:p>
        </p:txBody>
      </p:sp>
    </p:spTree>
    <p:extLst>
      <p:ext uri="{BB962C8B-B14F-4D97-AF65-F5344CB8AC3E}">
        <p14:creationId xmlns:p14="http://schemas.microsoft.com/office/powerpoint/2010/main" val="78643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7" y="267677"/>
            <a:ext cx="5541317" cy="1622321"/>
          </a:xfrm>
        </p:spPr>
        <p:txBody>
          <a:bodyPr>
            <a:normAutofit/>
          </a:bodyPr>
          <a:lstStyle/>
          <a:p>
            <a:r>
              <a:rPr lang="en-US" dirty="0"/>
              <a:t>Results of Best Model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2085976"/>
            <a:ext cx="10363843" cy="4137844"/>
          </a:xfrm>
        </p:spPr>
        <p:txBody>
          <a:bodyPr>
            <a:normAutofit/>
          </a:bodyPr>
          <a:lstStyle/>
          <a:p>
            <a:r>
              <a:rPr lang="en-US" dirty="0"/>
              <a:t>84% True Positive Rate</a:t>
            </a:r>
          </a:p>
          <a:p>
            <a:pPr lvl="1"/>
            <a:r>
              <a:rPr lang="en-US" dirty="0"/>
              <a:t>84/100 applications that the model flagged for approval, were approved.</a:t>
            </a:r>
          </a:p>
          <a:p>
            <a:pPr lvl="2"/>
            <a:r>
              <a:rPr lang="en-US" dirty="0"/>
              <a:t>Maintained a 40% True Negative Rate, which means many applications can be successfully filtered out.</a:t>
            </a:r>
          </a:p>
          <a:p>
            <a:pPr lvl="1"/>
            <a:endParaRPr lang="en-US" dirty="0"/>
          </a:p>
          <a:p>
            <a:r>
              <a:rPr lang="en-US" dirty="0"/>
              <a:t>Model as a Screener:</a:t>
            </a:r>
          </a:p>
          <a:p>
            <a:pPr lvl="1"/>
            <a:r>
              <a:rPr lang="en-US" dirty="0"/>
              <a:t>If an application is recommended to be seen by a person, there is an 84% chance it will be approved.</a:t>
            </a:r>
          </a:p>
          <a:p>
            <a:pPr lvl="1"/>
            <a:r>
              <a:rPr lang="en-US" dirty="0"/>
              <a:t>31% of applications can be filtered out, with an 84% chance that they would have been rejected.</a:t>
            </a:r>
          </a:p>
          <a:p>
            <a:pPr lvl="1"/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model could save banks time and money by accurately filtering loan applications.</a:t>
            </a:r>
          </a:p>
          <a:p>
            <a:pPr lvl="1"/>
            <a:r>
              <a:rPr lang="en-US" dirty="0"/>
              <a:t>Could reduce applications read by people by over 30%</a:t>
            </a:r>
          </a:p>
          <a:p>
            <a:pPr lvl="1"/>
            <a:r>
              <a:rPr lang="en-US" dirty="0"/>
              <a:t>84% likely that loan application a person reads will be approved</a:t>
            </a:r>
          </a:p>
          <a:p>
            <a:pPr lvl="2"/>
            <a:r>
              <a:rPr lang="en-US" dirty="0"/>
              <a:t>Makes loan officer’s job simpler.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features for banks to follow in this model:</a:t>
            </a:r>
          </a:p>
          <a:p>
            <a:pPr lvl="1"/>
            <a:r>
              <a:rPr lang="en-US" dirty="0"/>
              <a:t>Birth Date</a:t>
            </a:r>
          </a:p>
          <a:p>
            <a:pPr lvl="1"/>
            <a:r>
              <a:rPr lang="en-US" dirty="0"/>
              <a:t>Employment start date</a:t>
            </a:r>
          </a:p>
          <a:p>
            <a:pPr lvl="1"/>
            <a:r>
              <a:rPr lang="en-US" dirty="0"/>
              <a:t>Amount of Credit Available</a:t>
            </a:r>
          </a:p>
          <a:p>
            <a:pPr lvl="1"/>
            <a:r>
              <a:rPr lang="en-US" dirty="0"/>
              <a:t>Common Annuities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Outline</a:t>
            </a:r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8232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Reduce human-hours for banks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model to select applications that are highly likely to be approved.</a:t>
            </a:r>
          </a:p>
          <a:p>
            <a:pPr>
              <a:spcAft>
                <a:spcPts val="600"/>
              </a:spcAft>
            </a:pPr>
            <a:r>
              <a:rPr lang="en-US" dirty="0"/>
              <a:t>Improve pipeline for customer experience by automating questions and providing likelihood of approval for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D0BC-CBA4-4002-8407-7610AB089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r="302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Data</a:t>
            </a:r>
            <a:br>
              <a:rPr lang="en-US" sz="3600" dirty="0"/>
            </a:br>
            <a:r>
              <a:rPr lang="en-US" sz="3600" dirty="0"/>
              <a:t>Loan Application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40B168-0488-874C-ACDF-C0D1F983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9204"/>
            <a:ext cx="5151851" cy="4535649"/>
          </a:xfrm>
        </p:spPr>
        <p:txBody>
          <a:bodyPr>
            <a:normAutofit fontScale="85000" lnSpcReduction="20000"/>
          </a:bodyPr>
          <a:lstStyle/>
          <a:p>
            <a:endParaRPr lang="en-US" baseline="30000" dirty="0"/>
          </a:p>
          <a:p>
            <a:pPr>
              <a:spcAft>
                <a:spcPts val="600"/>
              </a:spcAft>
            </a:pPr>
            <a:r>
              <a:rPr lang="en-US" sz="3600" dirty="0"/>
              <a:t>307,511 Applications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122 Features 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sz="3200" dirty="0"/>
              <a:t>Type of Loan: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90% Cash Loans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10% Revolving Loans</a:t>
            </a: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sz="3200" dirty="0"/>
              <a:t>Application Results: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8% Approved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92% Rejected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EFC16F63-E34B-8DC1-81C9-C9935F30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5E6-EB6F-0546-B755-EFA37BC0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CC2B-DC09-4D41-A3EF-23F3435F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Replaced missing numerical and categorical data with mean and mode, respectively.</a:t>
            </a:r>
          </a:p>
          <a:p>
            <a:pPr>
              <a:spcAft>
                <a:spcPts val="600"/>
              </a:spcAft>
            </a:pPr>
            <a:r>
              <a:rPr lang="en-US" dirty="0"/>
              <a:t>100 % of data from 39 features and 1 target feature used for model.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8A1-E606-494A-9B43-B58DAAE8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CA43-9159-6843-8DE2-0581D476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Initial data set had an 8% prevalence of Loan Approval.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Ideally, a classification model will have a 50% prevalence of each class.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800" b="1" dirty="0"/>
              <a:t>Solutions for class imbalance:</a:t>
            </a:r>
          </a:p>
          <a:p>
            <a:pPr>
              <a:spcAft>
                <a:spcPts val="600"/>
              </a:spcAft>
            </a:pPr>
            <a:r>
              <a:rPr lang="en-US" dirty="0"/>
              <a:t>Under-sample Majority Class (Loan Rejection)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Randomly selected 40,000 applications that were rejected.</a:t>
            </a:r>
          </a:p>
          <a:p>
            <a:pPr>
              <a:spcAft>
                <a:spcPts val="600"/>
              </a:spcAft>
            </a:pPr>
            <a:r>
              <a:rPr lang="en-US" dirty="0"/>
              <a:t>Over-sample Minority Class (Loan Approval)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Synthetic Minority Oversampling (SMOTE) to increase loan approvals from 24,825 values to 40,000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A7FF8-FE8C-A34F-99DA-C518E741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665738-68F6-DB1B-400A-32958497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838" y="2108601"/>
            <a:ext cx="4008384" cy="3927905"/>
          </a:xfrm>
        </p:spPr>
        <p:txBody>
          <a:bodyPr>
            <a:normAutofit/>
          </a:bodyPr>
          <a:lstStyle/>
          <a:p>
            <a:r>
              <a:rPr lang="en-US" sz="2000" dirty="0"/>
              <a:t>Optimal number of features to include was 63.</a:t>
            </a:r>
          </a:p>
          <a:p>
            <a:r>
              <a:rPr lang="en-US" sz="2000" dirty="0"/>
              <a:t>I chose 39 features, and after encoding the categorical features, the final models included 61 columns.</a:t>
            </a:r>
          </a:p>
          <a:p>
            <a:r>
              <a:rPr lang="en-US" sz="2000" dirty="0"/>
              <a:t>I would have added more features, but I was limited in computational power on my machine.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59C7E86-63F4-E24F-81EF-998750F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609606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4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9F86-C66D-824E-9C09-1E374E94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2A131C-A8F4-BE1B-7D61-9F9A25B5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206" y="1782980"/>
            <a:ext cx="4144459" cy="4642533"/>
          </a:xfrm>
        </p:spPr>
        <p:txBody>
          <a:bodyPr>
            <a:normAutofit/>
          </a:bodyPr>
          <a:lstStyle/>
          <a:p>
            <a:r>
              <a:rPr lang="en-US" sz="2000" dirty="0"/>
              <a:t>Top Ten Features by importance in the 6</a:t>
            </a:r>
            <a:r>
              <a:rPr lang="en-US" sz="2000" baseline="30000" dirty="0"/>
              <a:t>th</a:t>
            </a:r>
            <a:r>
              <a:rPr lang="en-US" sz="2000" dirty="0"/>
              <a:t> Random Forest Model.</a:t>
            </a:r>
          </a:p>
          <a:p>
            <a:r>
              <a:rPr lang="en-US" sz="2000" dirty="0"/>
              <a:t>Top singular model produced</a:t>
            </a:r>
          </a:p>
          <a:p>
            <a:r>
              <a:rPr lang="en-US" sz="2000" dirty="0"/>
              <a:t>EXT_SOURCE not defined, but could be a form of credit score.</a:t>
            </a:r>
          </a:p>
          <a:p>
            <a:r>
              <a:rPr lang="en-US" sz="2000" dirty="0"/>
              <a:t>Important to note these features so they are included on future loan applications:</a:t>
            </a:r>
          </a:p>
          <a:p>
            <a:pPr lvl="1"/>
            <a:r>
              <a:rPr lang="en-US" sz="1600" dirty="0"/>
              <a:t>Birth Date</a:t>
            </a:r>
          </a:p>
          <a:p>
            <a:pPr lvl="1"/>
            <a:r>
              <a:rPr lang="en-US" sz="1600" dirty="0"/>
              <a:t>Employment start date</a:t>
            </a:r>
          </a:p>
          <a:p>
            <a:pPr lvl="1"/>
            <a:r>
              <a:rPr lang="en-US" sz="1600" dirty="0"/>
              <a:t>Amount of Credit Available</a:t>
            </a:r>
          </a:p>
          <a:p>
            <a:pPr lvl="1"/>
            <a:r>
              <a:rPr lang="en-US" sz="1600" dirty="0"/>
              <a:t>Common Annuities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67E92D-6E1A-7D4B-AA1B-8FC3C6BD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8" y="1815071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585</Words>
  <Application>Microsoft Macintosh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Loan Approval Screener</vt:lpstr>
      <vt:lpstr>Outline</vt:lpstr>
      <vt:lpstr>Business Problem</vt:lpstr>
      <vt:lpstr>Business Opportunity</vt:lpstr>
      <vt:lpstr>Data Loan Application Data</vt:lpstr>
      <vt:lpstr>Data Manipulation</vt:lpstr>
      <vt:lpstr>Class Imbalance Issue</vt:lpstr>
      <vt:lpstr>Feature Selection</vt:lpstr>
      <vt:lpstr>Feature Importance</vt:lpstr>
      <vt:lpstr>Methods</vt:lpstr>
      <vt:lpstr>Final Model Methods</vt:lpstr>
      <vt:lpstr>Results of Best Model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Screener</dc:title>
  <dc:creator>Jim Petoskey</dc:creator>
  <cp:lastModifiedBy>Jim Petoskey</cp:lastModifiedBy>
  <cp:revision>3</cp:revision>
  <dcterms:created xsi:type="dcterms:W3CDTF">2022-03-28T19:39:27Z</dcterms:created>
  <dcterms:modified xsi:type="dcterms:W3CDTF">2022-03-28T21:43:00Z</dcterms:modified>
</cp:coreProperties>
</file>