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9" r:id="rId5"/>
    <p:sldId id="268" r:id="rId6"/>
    <p:sldId id="271" r:id="rId7"/>
    <p:sldId id="274" r:id="rId8"/>
    <p:sldId id="272" r:id="rId9"/>
    <p:sldId id="273" r:id="rId10"/>
    <p:sldId id="276" r:id="rId11"/>
    <p:sldId id="266" r:id="rId12"/>
    <p:sldId id="275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3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 dirty="0"/>
            <a:t>Data -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A742A782-F811-AE4A-8514-E8C15616EA37}">
      <dgm:prSet/>
      <dgm:spPr/>
      <dgm:t>
        <a:bodyPr/>
        <a:lstStyle/>
        <a:p>
          <a:r>
            <a:rPr lang="en-US" dirty="0"/>
            <a:t>Overview, Manipulation, Feature Selection, Feature Importance</a:t>
          </a:r>
        </a:p>
      </dgm:t>
    </dgm:pt>
    <dgm:pt modelId="{B923FE7B-350F-8C49-8EF1-C5775212C0BD}" type="parTrans" cxnId="{80CB4475-432C-414C-A44E-15AE449CCB19}">
      <dgm:prSet/>
      <dgm:spPr/>
      <dgm:t>
        <a:bodyPr/>
        <a:lstStyle/>
        <a:p>
          <a:endParaRPr lang="en-US"/>
        </a:p>
      </dgm:t>
    </dgm:pt>
    <dgm:pt modelId="{7AE12A08-CA7F-2246-AC87-78EA3F6493F8}" type="sibTrans" cxnId="{80CB4475-432C-414C-A44E-15AE449CCB19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6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7" custScaleX="299277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6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7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6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7"/>
      <dgm:spPr/>
    </dgm:pt>
    <dgm:pt modelId="{0840E482-8244-144B-830C-35CCADB435BF}" type="pres">
      <dgm:prSet presAssocID="{45E69A1E-3364-4855-AB44-AE1B1BD94F43}" presName="vert1" presStyleCnt="0"/>
      <dgm:spPr/>
    </dgm:pt>
    <dgm:pt modelId="{A69CF170-B3A2-6A45-8AC8-91EEBC56167A}" type="pres">
      <dgm:prSet presAssocID="{A742A782-F811-AE4A-8514-E8C15616EA37}" presName="vertSpace2a" presStyleCnt="0"/>
      <dgm:spPr/>
    </dgm:pt>
    <dgm:pt modelId="{7F6C1885-FF86-C24C-905B-0CA8FF8A0B40}" type="pres">
      <dgm:prSet presAssocID="{A742A782-F811-AE4A-8514-E8C15616EA37}" presName="horz2" presStyleCnt="0"/>
      <dgm:spPr/>
    </dgm:pt>
    <dgm:pt modelId="{0B798FB2-E0C3-A54B-B78B-408C63FF40DC}" type="pres">
      <dgm:prSet presAssocID="{A742A782-F811-AE4A-8514-E8C15616EA37}" presName="horzSpace2" presStyleCnt="0"/>
      <dgm:spPr/>
    </dgm:pt>
    <dgm:pt modelId="{55D36442-7AC8-8D44-B48B-679FE33B1E41}" type="pres">
      <dgm:prSet presAssocID="{A742A782-F811-AE4A-8514-E8C15616EA37}" presName="tx2" presStyleLbl="revTx" presStyleIdx="3" presStyleCnt="7"/>
      <dgm:spPr/>
    </dgm:pt>
    <dgm:pt modelId="{355B9CCD-36AB-DD46-A56A-E7EE70A9EEF7}" type="pres">
      <dgm:prSet presAssocID="{A742A782-F811-AE4A-8514-E8C15616EA37}" presName="vert2" presStyleCnt="0"/>
      <dgm:spPr/>
    </dgm:pt>
    <dgm:pt modelId="{E5327564-D037-5D43-9EEC-15705A105BB1}" type="pres">
      <dgm:prSet presAssocID="{A742A782-F811-AE4A-8514-E8C15616EA37}" presName="thinLine2b" presStyleLbl="callout" presStyleIdx="0" presStyleCnt="1"/>
      <dgm:spPr/>
    </dgm:pt>
    <dgm:pt modelId="{B9641E0D-E056-B24F-89CB-70FCDF271CF4}" type="pres">
      <dgm:prSet presAssocID="{A742A782-F811-AE4A-8514-E8C15616EA37}" presName="vertSpace2b" presStyleCnt="0"/>
      <dgm:spPr/>
    </dgm:pt>
    <dgm:pt modelId="{824A1AAF-8292-0A4A-9F7B-528301D7115E}" type="pres">
      <dgm:prSet presAssocID="{7DEBCF3C-9749-41D2-8721-15BF739F5607}" presName="thickLine" presStyleLbl="alignNode1" presStyleIdx="3" presStyleCnt="6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4" presStyleCnt="7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6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5" presStyleCnt="7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6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6" presStyleCnt="7"/>
      <dgm:spPr/>
    </dgm:pt>
    <dgm:pt modelId="{E617BC2F-426F-EE49-A1A2-526A38685747}" type="pres">
      <dgm:prSet presAssocID="{5E5956B9-57CC-43EC-AE69-DAD24282660C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80CB4475-432C-414C-A44E-15AE449CCB19}" srcId="{45E69A1E-3364-4855-AB44-AE1B1BD94F43}" destId="{A742A782-F811-AE4A-8514-E8C15616EA37}" srcOrd="0" destOrd="0" parTransId="{B923FE7B-350F-8C49-8EF1-C5775212C0BD}" sibTransId="{7AE12A08-CA7F-2246-AC87-78EA3F6493F8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785ED4BF-22E5-C440-9C85-29152B13756D}" type="presOf" srcId="{A742A782-F811-AE4A-8514-E8C15616EA37}" destId="{55D36442-7AC8-8D44-B48B-679FE33B1E41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15FBF315-2897-FE42-AFDB-BFE28F6EB9F8}" type="presParOf" srcId="{0840E482-8244-144B-830C-35CCADB435BF}" destId="{A69CF170-B3A2-6A45-8AC8-91EEBC56167A}" srcOrd="0" destOrd="0" presId="urn:microsoft.com/office/officeart/2008/layout/LinedList"/>
    <dgm:cxn modelId="{940B9C12-107D-194F-A6A2-73C555718742}" type="presParOf" srcId="{0840E482-8244-144B-830C-35CCADB435BF}" destId="{7F6C1885-FF86-C24C-905B-0CA8FF8A0B40}" srcOrd="1" destOrd="0" presId="urn:microsoft.com/office/officeart/2008/layout/LinedList"/>
    <dgm:cxn modelId="{9837F2B0-4EA6-3C4E-B99B-E7A7312A3334}" type="presParOf" srcId="{7F6C1885-FF86-C24C-905B-0CA8FF8A0B40}" destId="{0B798FB2-E0C3-A54B-B78B-408C63FF40DC}" srcOrd="0" destOrd="0" presId="urn:microsoft.com/office/officeart/2008/layout/LinedList"/>
    <dgm:cxn modelId="{7F65CE13-7A19-AF4F-A944-8E308ABA1CE2}" type="presParOf" srcId="{7F6C1885-FF86-C24C-905B-0CA8FF8A0B40}" destId="{55D36442-7AC8-8D44-B48B-679FE33B1E41}" srcOrd="1" destOrd="0" presId="urn:microsoft.com/office/officeart/2008/layout/LinedList"/>
    <dgm:cxn modelId="{5687B713-6DE5-314E-BF13-A40FA522B38C}" type="presParOf" srcId="{7F6C1885-FF86-C24C-905B-0CA8FF8A0B40}" destId="{355B9CCD-36AB-DD46-A56A-E7EE70A9EEF7}" srcOrd="2" destOrd="0" presId="urn:microsoft.com/office/officeart/2008/layout/LinedList"/>
    <dgm:cxn modelId="{47193600-C57C-244F-BC2E-1E04B3EE967C}" type="presParOf" srcId="{0840E482-8244-144B-830C-35CCADB435BF}" destId="{E5327564-D037-5D43-9EEC-15705A105BB1}" srcOrd="2" destOrd="0" presId="urn:microsoft.com/office/officeart/2008/layout/LinedList"/>
    <dgm:cxn modelId="{078B2E7C-8B07-2D43-90A3-256CC990F08E}" type="presParOf" srcId="{0840E482-8244-144B-830C-35CCADB435BF}" destId="{B9641E0D-E056-B24F-89CB-70FCDF271CF4}" srcOrd="3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230C7-ACBA-4289-919B-2D4927C5B1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A17A27-29F8-46D9-ACE3-C6E599516AB9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Banks want an easy way to screen</a:t>
          </a:r>
          <a:br>
            <a:rPr lang="en-US" sz="2800" b="0" dirty="0"/>
          </a:br>
          <a:r>
            <a:rPr lang="en-US" sz="2800" b="0" dirty="0"/>
            <a:t>loan applications.</a:t>
          </a:r>
        </a:p>
      </dgm:t>
    </dgm:pt>
    <dgm:pt modelId="{7B01E97A-718C-45A9-A8A8-D790C1368B25}" type="parTrans" cxnId="{9F2656AF-A76F-4DCA-A8F5-357E2E525C58}">
      <dgm:prSet/>
      <dgm:spPr/>
      <dgm:t>
        <a:bodyPr/>
        <a:lstStyle/>
        <a:p>
          <a:endParaRPr lang="en-US"/>
        </a:p>
      </dgm:t>
    </dgm:pt>
    <dgm:pt modelId="{2C8E75EB-09B8-45B4-8684-B37BC48D270B}" type="sibTrans" cxnId="{9F2656AF-A76F-4DCA-A8F5-357E2E525C58}">
      <dgm:prSet/>
      <dgm:spPr/>
      <dgm:t>
        <a:bodyPr/>
        <a:lstStyle/>
        <a:p>
          <a:endParaRPr lang="en-US"/>
        </a:p>
      </dgm:t>
    </dgm:pt>
    <dgm:pt modelId="{4204A9D9-7BAF-4FE8-9A85-9B2360807A01}">
      <dgm:prSet custT="1"/>
      <dgm:spPr/>
      <dgm:t>
        <a:bodyPr anchor="ctr"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Make strong inferences with data from prior applications about likelihood of approval.</a:t>
          </a:r>
        </a:p>
      </dgm:t>
    </dgm:pt>
    <dgm:pt modelId="{5D19A17F-719C-4873-AA62-641C2CD1BEBD}" type="parTrans" cxnId="{0A671E77-05B1-4C1A-80CC-BE06318C9935}">
      <dgm:prSet/>
      <dgm:spPr/>
      <dgm:t>
        <a:bodyPr/>
        <a:lstStyle/>
        <a:p>
          <a:endParaRPr lang="en-US"/>
        </a:p>
      </dgm:t>
    </dgm:pt>
    <dgm:pt modelId="{9B711CF4-5579-4203-9254-EFF755CAECA3}" type="sibTrans" cxnId="{0A671E77-05B1-4C1A-80CC-BE06318C9935}">
      <dgm:prSet/>
      <dgm:spPr/>
      <dgm:t>
        <a:bodyPr/>
        <a:lstStyle/>
        <a:p>
          <a:endParaRPr lang="en-US"/>
        </a:p>
      </dgm:t>
    </dgm:pt>
    <dgm:pt modelId="{834DBF76-3C17-4CBC-BA1B-997295177FB5}" type="pres">
      <dgm:prSet presAssocID="{145230C7-ACBA-4289-919B-2D4927C5B16E}" presName="root" presStyleCnt="0">
        <dgm:presLayoutVars>
          <dgm:dir/>
          <dgm:resizeHandles val="exact"/>
        </dgm:presLayoutVars>
      </dgm:prSet>
      <dgm:spPr/>
    </dgm:pt>
    <dgm:pt modelId="{41CC266B-8561-4B9D-8D7F-4A35108DB6AC}" type="pres">
      <dgm:prSet presAssocID="{CEA17A27-29F8-46D9-ACE3-C6E599516AB9}" presName="compNode" presStyleCnt="0"/>
      <dgm:spPr/>
    </dgm:pt>
    <dgm:pt modelId="{778EFD22-4C91-4F22-B5ED-EFAE19D98A29}" type="pres">
      <dgm:prSet presAssocID="{CEA17A27-29F8-46D9-ACE3-C6E599516AB9}" presName="iconRect" presStyleLbl="node1" presStyleIdx="0" presStyleCnt="2" custScaleX="238669" custScaleY="153502" custLinFactX="200000" custLinFactNeighborX="257627" custLinFactNeighborY="-1283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D71A1E8-AC76-47D4-9F2F-D2100BB33536}" type="pres">
      <dgm:prSet presAssocID="{CEA17A27-29F8-46D9-ACE3-C6E599516AB9}" presName="iconSpace" presStyleCnt="0"/>
      <dgm:spPr/>
    </dgm:pt>
    <dgm:pt modelId="{1D1D5374-718B-463A-925B-5BB231601725}" type="pres">
      <dgm:prSet presAssocID="{CEA17A27-29F8-46D9-ACE3-C6E599516AB9}" presName="parTx" presStyleLbl="revTx" presStyleIdx="0" presStyleCnt="4" custLinFactNeighborX="-1666" custLinFactNeighborY="75302">
        <dgm:presLayoutVars>
          <dgm:chMax val="0"/>
          <dgm:chPref val="0"/>
        </dgm:presLayoutVars>
      </dgm:prSet>
      <dgm:spPr/>
    </dgm:pt>
    <dgm:pt modelId="{DFFEB1CF-BA9A-45B6-AED3-3CA894BC4192}" type="pres">
      <dgm:prSet presAssocID="{CEA17A27-29F8-46D9-ACE3-C6E599516AB9}" presName="txSpace" presStyleCnt="0"/>
      <dgm:spPr/>
    </dgm:pt>
    <dgm:pt modelId="{EF97BB0F-7A2C-4C57-80DC-28F72F94ADCB}" type="pres">
      <dgm:prSet presAssocID="{CEA17A27-29F8-46D9-ACE3-C6E599516AB9}" presName="desTx" presStyleLbl="revTx" presStyleIdx="1" presStyleCnt="4" custLinFactNeighborX="58750" custLinFactNeighborY="333">
        <dgm:presLayoutVars/>
      </dgm:prSet>
      <dgm:spPr/>
    </dgm:pt>
    <dgm:pt modelId="{963DD45D-A973-4E79-9FCD-8B5BAB7C43A8}" type="pres">
      <dgm:prSet presAssocID="{2C8E75EB-09B8-45B4-8684-B37BC48D270B}" presName="sibTrans" presStyleCnt="0"/>
      <dgm:spPr/>
    </dgm:pt>
    <dgm:pt modelId="{BC785E25-870B-40FA-B189-20B54CA14FEF}" type="pres">
      <dgm:prSet presAssocID="{4204A9D9-7BAF-4FE8-9A85-9B2360807A01}" presName="compNode" presStyleCnt="0"/>
      <dgm:spPr/>
    </dgm:pt>
    <dgm:pt modelId="{D5B49C2E-62DF-4B85-A758-76DB466C7F2B}" type="pres">
      <dgm:prSet presAssocID="{4204A9D9-7BAF-4FE8-9A85-9B2360807A01}" presName="iconRect" presStyleLbl="node1" presStyleIdx="1" presStyleCnt="2" custScaleX="256386" custScaleY="207116" custLinFactX="-117082" custLinFactNeighborX="-200000" custLinFactNeighborY="-16538"/>
      <dgm:spPr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>
          <a:noFill/>
        </a:ln>
      </dgm:spPr>
    </dgm:pt>
    <dgm:pt modelId="{6721BC55-36C1-413F-8560-7DC65E5302E7}" type="pres">
      <dgm:prSet presAssocID="{4204A9D9-7BAF-4FE8-9A85-9B2360807A01}" presName="iconSpace" presStyleCnt="0"/>
      <dgm:spPr/>
    </dgm:pt>
    <dgm:pt modelId="{BDFCF40B-4E67-4016-AB10-EE3A88FCED90}" type="pres">
      <dgm:prSet presAssocID="{4204A9D9-7BAF-4FE8-9A85-9B2360807A01}" presName="parTx" presStyleLbl="revTx" presStyleIdx="2" presStyleCnt="4" custScaleX="117099" custScaleY="121138" custLinFactNeighborX="-11999" custLinFactNeighborY="11689">
        <dgm:presLayoutVars>
          <dgm:chMax val="0"/>
          <dgm:chPref val="0"/>
        </dgm:presLayoutVars>
      </dgm:prSet>
      <dgm:spPr/>
    </dgm:pt>
    <dgm:pt modelId="{0E9A335B-542B-4613-A689-59C2483E266E}" type="pres">
      <dgm:prSet presAssocID="{4204A9D9-7BAF-4FE8-9A85-9B2360807A01}" presName="txSpace" presStyleCnt="0"/>
      <dgm:spPr/>
    </dgm:pt>
    <dgm:pt modelId="{140C2B36-9C7B-483A-A481-23E34D2B6A2C}" type="pres">
      <dgm:prSet presAssocID="{4204A9D9-7BAF-4FE8-9A85-9B2360807A01}" presName="desTx" presStyleLbl="revTx" presStyleIdx="3" presStyleCnt="4" custLinFactNeighborX="-804" custLinFactNeighborY="-40974">
        <dgm:presLayoutVars/>
      </dgm:prSet>
      <dgm:spPr/>
    </dgm:pt>
  </dgm:ptLst>
  <dgm:cxnLst>
    <dgm:cxn modelId="{03130F3C-A937-4F8D-A389-23527033ADED}" type="presOf" srcId="{4204A9D9-7BAF-4FE8-9A85-9B2360807A01}" destId="{BDFCF40B-4E67-4016-AB10-EE3A88FCED90}" srcOrd="0" destOrd="0" presId="urn:microsoft.com/office/officeart/2018/2/layout/IconLabelDescriptionList"/>
    <dgm:cxn modelId="{0A671E77-05B1-4C1A-80CC-BE06318C9935}" srcId="{145230C7-ACBA-4289-919B-2D4927C5B16E}" destId="{4204A9D9-7BAF-4FE8-9A85-9B2360807A01}" srcOrd="1" destOrd="0" parTransId="{5D19A17F-719C-4873-AA62-641C2CD1BEBD}" sibTransId="{9B711CF4-5579-4203-9254-EFF755CAECA3}"/>
    <dgm:cxn modelId="{9F2656AF-A76F-4DCA-A8F5-357E2E525C58}" srcId="{145230C7-ACBA-4289-919B-2D4927C5B16E}" destId="{CEA17A27-29F8-46D9-ACE3-C6E599516AB9}" srcOrd="0" destOrd="0" parTransId="{7B01E97A-718C-45A9-A8A8-D790C1368B25}" sibTransId="{2C8E75EB-09B8-45B4-8684-B37BC48D270B}"/>
    <dgm:cxn modelId="{395A00B0-0B91-4FCF-9554-537B5E717AB9}" type="presOf" srcId="{145230C7-ACBA-4289-919B-2D4927C5B16E}" destId="{834DBF76-3C17-4CBC-BA1B-997295177FB5}" srcOrd="0" destOrd="0" presId="urn:microsoft.com/office/officeart/2018/2/layout/IconLabelDescriptionList"/>
    <dgm:cxn modelId="{653E80FD-0B19-49D3-89DE-2317BA538F70}" type="presOf" srcId="{CEA17A27-29F8-46D9-ACE3-C6E599516AB9}" destId="{1D1D5374-718B-463A-925B-5BB231601725}" srcOrd="0" destOrd="0" presId="urn:microsoft.com/office/officeart/2018/2/layout/IconLabelDescriptionList"/>
    <dgm:cxn modelId="{7BAC0DDB-24DF-4556-81E0-F769FCE36C0B}" type="presParOf" srcId="{834DBF76-3C17-4CBC-BA1B-997295177FB5}" destId="{41CC266B-8561-4B9D-8D7F-4A35108DB6AC}" srcOrd="0" destOrd="0" presId="urn:microsoft.com/office/officeart/2018/2/layout/IconLabelDescriptionList"/>
    <dgm:cxn modelId="{A18A4333-B17F-4CF2-8C24-4D6FB27E5C25}" type="presParOf" srcId="{41CC266B-8561-4B9D-8D7F-4A35108DB6AC}" destId="{778EFD22-4C91-4F22-B5ED-EFAE19D98A29}" srcOrd="0" destOrd="0" presId="urn:microsoft.com/office/officeart/2018/2/layout/IconLabelDescriptionList"/>
    <dgm:cxn modelId="{B0CA3381-0DCF-49BD-98C4-4E40758F233C}" type="presParOf" srcId="{41CC266B-8561-4B9D-8D7F-4A35108DB6AC}" destId="{3D71A1E8-AC76-47D4-9F2F-D2100BB33536}" srcOrd="1" destOrd="0" presId="urn:microsoft.com/office/officeart/2018/2/layout/IconLabelDescriptionList"/>
    <dgm:cxn modelId="{6284436B-AE75-4081-9B12-538C28C4D10B}" type="presParOf" srcId="{41CC266B-8561-4B9D-8D7F-4A35108DB6AC}" destId="{1D1D5374-718B-463A-925B-5BB231601725}" srcOrd="2" destOrd="0" presId="urn:microsoft.com/office/officeart/2018/2/layout/IconLabelDescriptionList"/>
    <dgm:cxn modelId="{331284DD-F5FA-47D4-8FDD-3673B0F1548A}" type="presParOf" srcId="{41CC266B-8561-4B9D-8D7F-4A35108DB6AC}" destId="{DFFEB1CF-BA9A-45B6-AED3-3CA894BC4192}" srcOrd="3" destOrd="0" presId="urn:microsoft.com/office/officeart/2018/2/layout/IconLabelDescriptionList"/>
    <dgm:cxn modelId="{6E3E70E9-2CEE-49F0-A0FD-66994E658BE7}" type="presParOf" srcId="{41CC266B-8561-4B9D-8D7F-4A35108DB6AC}" destId="{EF97BB0F-7A2C-4C57-80DC-28F72F94ADCB}" srcOrd="4" destOrd="0" presId="urn:microsoft.com/office/officeart/2018/2/layout/IconLabelDescriptionList"/>
    <dgm:cxn modelId="{EBAD7299-8732-45AE-B009-EE0F22BA159B}" type="presParOf" srcId="{834DBF76-3C17-4CBC-BA1B-997295177FB5}" destId="{963DD45D-A973-4E79-9FCD-8B5BAB7C43A8}" srcOrd="1" destOrd="0" presId="urn:microsoft.com/office/officeart/2018/2/layout/IconLabelDescriptionList"/>
    <dgm:cxn modelId="{00CDF8F1-791D-418A-AF61-2A296BDBF2D2}" type="presParOf" srcId="{834DBF76-3C17-4CBC-BA1B-997295177FB5}" destId="{BC785E25-870B-40FA-B189-20B54CA14FEF}" srcOrd="2" destOrd="0" presId="urn:microsoft.com/office/officeart/2018/2/layout/IconLabelDescriptionList"/>
    <dgm:cxn modelId="{129032D9-5FD2-43CA-AC3C-08F91A1C3278}" type="presParOf" srcId="{BC785E25-870B-40FA-B189-20B54CA14FEF}" destId="{D5B49C2E-62DF-4B85-A758-76DB466C7F2B}" srcOrd="0" destOrd="0" presId="urn:microsoft.com/office/officeart/2018/2/layout/IconLabelDescriptionList"/>
    <dgm:cxn modelId="{5125B1F0-1E2B-4253-BFAA-F791FE6EF543}" type="presParOf" srcId="{BC785E25-870B-40FA-B189-20B54CA14FEF}" destId="{6721BC55-36C1-413F-8560-7DC65E5302E7}" srcOrd="1" destOrd="0" presId="urn:microsoft.com/office/officeart/2018/2/layout/IconLabelDescriptionList"/>
    <dgm:cxn modelId="{F658B141-2E44-4E9A-B169-93FB13F180EC}" type="presParOf" srcId="{BC785E25-870B-40FA-B189-20B54CA14FEF}" destId="{BDFCF40B-4E67-4016-AB10-EE3A88FCED90}" srcOrd="2" destOrd="0" presId="urn:microsoft.com/office/officeart/2018/2/layout/IconLabelDescriptionList"/>
    <dgm:cxn modelId="{2F30E9CC-5D6C-4D6B-AE33-87A7D28C8A66}" type="presParOf" srcId="{BC785E25-870B-40FA-B189-20B54CA14FEF}" destId="{0E9A335B-542B-4613-A689-59C2483E266E}" srcOrd="3" destOrd="0" presId="urn:microsoft.com/office/officeart/2018/2/layout/IconLabelDescriptionList"/>
    <dgm:cxn modelId="{04F2F47D-CE0F-4A4D-9B1B-F38283EF965D}" type="presParOf" srcId="{BC785E25-870B-40FA-B189-20B54CA14FEF}" destId="{140C2B36-9C7B-483A-A481-23E34D2B6A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2298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2298"/>
          <a:ext cx="4362207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Problem</a:t>
          </a:r>
        </a:p>
      </dsp:txBody>
      <dsp:txXfrm>
        <a:off x="0" y="2298"/>
        <a:ext cx="4362207" cy="783741"/>
      </dsp:txXfrm>
    </dsp:sp>
    <dsp:sp modelId="{8B31FEDC-4082-0142-9CB1-F5361D07D5D7}">
      <dsp:nvSpPr>
        <dsp:cNvPr id="0" name=""/>
        <dsp:cNvSpPr/>
      </dsp:nvSpPr>
      <dsp:spPr>
        <a:xfrm>
          <a:off x="0" y="786039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786039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Summary</a:t>
          </a:r>
        </a:p>
      </dsp:txBody>
      <dsp:txXfrm>
        <a:off x="0" y="786039"/>
        <a:ext cx="1457581" cy="783741"/>
      </dsp:txXfrm>
    </dsp:sp>
    <dsp:sp modelId="{C1FA4561-627C-5D49-90C8-26D13B7D68C7}">
      <dsp:nvSpPr>
        <dsp:cNvPr id="0" name=""/>
        <dsp:cNvSpPr/>
      </dsp:nvSpPr>
      <dsp:spPr>
        <a:xfrm>
          <a:off x="0" y="1569781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569781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-</a:t>
          </a:r>
        </a:p>
      </dsp:txBody>
      <dsp:txXfrm>
        <a:off x="0" y="1569781"/>
        <a:ext cx="1457581" cy="783741"/>
      </dsp:txXfrm>
    </dsp:sp>
    <dsp:sp modelId="{55D36442-7AC8-8D44-B48B-679FE33B1E41}">
      <dsp:nvSpPr>
        <dsp:cNvPr id="0" name=""/>
        <dsp:cNvSpPr/>
      </dsp:nvSpPr>
      <dsp:spPr>
        <a:xfrm>
          <a:off x="1566900" y="1605370"/>
          <a:ext cx="5721008" cy="71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Overview, Manipulation, Feature Selection, Feature Importance</a:t>
          </a:r>
        </a:p>
      </dsp:txBody>
      <dsp:txXfrm>
        <a:off x="1566900" y="1605370"/>
        <a:ext cx="5721008" cy="711796"/>
      </dsp:txXfrm>
    </dsp:sp>
    <dsp:sp modelId="{E5327564-D037-5D43-9EEC-15705A105BB1}">
      <dsp:nvSpPr>
        <dsp:cNvPr id="0" name=""/>
        <dsp:cNvSpPr/>
      </dsp:nvSpPr>
      <dsp:spPr>
        <a:xfrm>
          <a:off x="1457581" y="2317167"/>
          <a:ext cx="5830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4A1AAF-8292-0A4A-9F7B-528301D7115E}">
      <dsp:nvSpPr>
        <dsp:cNvPr id="0" name=""/>
        <dsp:cNvSpPr/>
      </dsp:nvSpPr>
      <dsp:spPr>
        <a:xfrm>
          <a:off x="0" y="2353522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2353522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Methods</a:t>
          </a:r>
        </a:p>
      </dsp:txBody>
      <dsp:txXfrm>
        <a:off x="0" y="2353522"/>
        <a:ext cx="1457581" cy="783741"/>
      </dsp:txXfrm>
    </dsp:sp>
    <dsp:sp modelId="{41002695-AAAE-7E44-A434-A551B3CF5E22}">
      <dsp:nvSpPr>
        <dsp:cNvPr id="0" name=""/>
        <dsp:cNvSpPr/>
      </dsp:nvSpPr>
      <dsp:spPr>
        <a:xfrm>
          <a:off x="0" y="3137263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3137263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Results</a:t>
          </a:r>
        </a:p>
      </dsp:txBody>
      <dsp:txXfrm>
        <a:off x="0" y="3137263"/>
        <a:ext cx="1457581" cy="783741"/>
      </dsp:txXfrm>
    </dsp:sp>
    <dsp:sp modelId="{1EC6FC90-DCEE-8346-BA34-A1BE099C3143}">
      <dsp:nvSpPr>
        <dsp:cNvPr id="0" name=""/>
        <dsp:cNvSpPr/>
      </dsp:nvSpPr>
      <dsp:spPr>
        <a:xfrm>
          <a:off x="0" y="3921005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921005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Conclusions</a:t>
          </a:r>
        </a:p>
      </dsp:txBody>
      <dsp:txXfrm>
        <a:off x="0" y="3921005"/>
        <a:ext cx="1457581" cy="783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FD22-4C91-4F22-B5ED-EFAE19D98A29}">
      <dsp:nvSpPr>
        <dsp:cNvPr id="0" name=""/>
        <dsp:cNvSpPr/>
      </dsp:nvSpPr>
      <dsp:spPr>
        <a:xfrm>
          <a:off x="6064874" y="407682"/>
          <a:ext cx="3161114" cy="203309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374-718B-463A-925B-5BB231601725}">
      <dsp:nvSpPr>
        <dsp:cNvPr id="0" name=""/>
        <dsp:cNvSpPr/>
      </dsp:nvSpPr>
      <dsp:spPr>
        <a:xfrm>
          <a:off x="858986" y="3011616"/>
          <a:ext cx="3784218" cy="134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Banks want an easy way to screen</a:t>
          </a:r>
          <a:br>
            <a:rPr lang="en-US" sz="2800" b="0" kern="1200" dirty="0"/>
          </a:br>
          <a:r>
            <a:rPr lang="en-US" sz="2800" b="0" kern="1200" dirty="0"/>
            <a:t>loan applications.</a:t>
          </a:r>
        </a:p>
      </dsp:txBody>
      <dsp:txXfrm>
        <a:off x="858986" y="3011616"/>
        <a:ext cx="3784218" cy="1340927"/>
      </dsp:txXfrm>
    </dsp:sp>
    <dsp:sp modelId="{EF97BB0F-7A2C-4C57-80DC-28F72F94ADCB}">
      <dsp:nvSpPr>
        <dsp:cNvPr id="0" name=""/>
        <dsp:cNvSpPr/>
      </dsp:nvSpPr>
      <dsp:spPr>
        <a:xfrm>
          <a:off x="3145260" y="3774842"/>
          <a:ext cx="3784218" cy="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9C2E-62DF-4B85-A758-76DB466C7F2B}">
      <dsp:nvSpPr>
        <dsp:cNvPr id="0" name=""/>
        <dsp:cNvSpPr/>
      </dsp:nvSpPr>
      <dsp:spPr>
        <a:xfrm>
          <a:off x="1168812" y="81920"/>
          <a:ext cx="3395772" cy="27432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F40B-4E67-4016-AB10-EE3A88FCED90}">
      <dsp:nvSpPr>
        <dsp:cNvPr id="0" name=""/>
        <dsp:cNvSpPr/>
      </dsp:nvSpPr>
      <dsp:spPr>
        <a:xfrm>
          <a:off x="5626536" y="2471334"/>
          <a:ext cx="4431282" cy="166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Make strong inferences with data from prior applications about likelihood of approval.</a:t>
          </a:r>
        </a:p>
      </dsp:txBody>
      <dsp:txXfrm>
        <a:off x="5626536" y="2471334"/>
        <a:ext cx="4431282" cy="1667307"/>
      </dsp:txXfrm>
    </dsp:sp>
    <dsp:sp modelId="{140C2B36-9C7B-483A-A481-23E34D2B6A2C}">
      <dsp:nvSpPr>
        <dsp:cNvPr id="0" name=""/>
        <dsp:cNvSpPr/>
      </dsp:nvSpPr>
      <dsp:spPr>
        <a:xfrm>
          <a:off x="6373711" y="3809118"/>
          <a:ext cx="3784218" cy="17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6D2F0-DF5D-C042-B7C3-4CBBD10D76E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EB5F-B7A3-434B-B03C-3C7DC7A8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98CAC-972C-8840-BD19-C5712919F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DC5-A6A7-DF48-8C33-174B974F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FDF0-0EA4-DD4B-910F-290DEDEA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9713-BEB5-6C41-95D1-26DE5725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A20B-5D4D-344A-B9A5-1F512C97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6899-4E42-6947-8A00-BB04EBA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6559-DAE2-D64B-AB82-DD1E98E0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C1068-71D9-6648-AE65-ED298E19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3FDF-526C-6A4A-9253-DE8C40C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66D0-EFC6-5C4A-9D15-7DB7609D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1F18-8EEB-B646-96D7-8EFD7A92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63B8-6ABD-EF48-9B05-135281DEB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81F9-FEC3-4C49-9449-2212CD41F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7AAE-99EC-744D-8E97-8EC78A1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326F-E47B-3145-AD10-7B93C496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398A-CEBC-FA43-B36A-758A7481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52C2-BB85-9442-BE56-45F6E22D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C2CF-B007-0B4F-B0CA-1C63906E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A6F0-1880-E04F-B035-A0922AE9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A74B-6447-E445-91A6-48D19097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F167-EFDA-7942-A3D6-645B84EA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50C-E06D-7E44-8657-BCA01806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C716-0E6D-664E-A6C4-71E16FD8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D150-F79B-B246-B035-24119382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CE8A-0B18-3545-800C-0F656A70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805E-8A53-2941-9E96-6F42760D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27A0-8E79-E249-AD93-84CB9C8F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94AC-AA14-7547-ADD2-07F7AB20D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09D10-CF85-FD4F-A443-FD12D896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1D20-8ADD-0040-9A77-572437E4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437A-6E51-EF4B-9ADB-B471B09F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9141-DEE2-6549-9CB5-D96329F0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79A8-7230-CD44-B35F-EF8FD98E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32D9-50E6-E442-AE31-D025B0A5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3246-FDCC-404C-82F3-9EBF2DAC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4D06B-90BF-C044-9F2A-3489D507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4C8D8-9C7A-404B-895E-C5D407B2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022-7FA9-2448-A8F7-780F3B03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2473F-F1B1-404B-97BD-E94E9874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53AA-A0DA-1A4E-B6FA-E1124DD0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85C6-9DAC-7942-9E02-1CF4285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A835-7C6D-3344-91CC-95D621F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ED3FD-CF4D-C24E-B72C-59E2176A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24772-6A53-FC4D-A1B3-ACCD8BF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5FC00-DEE1-DF44-AE30-21C0A01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C949-73A8-0D49-A0CC-AEB2AAEB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A342-2E3D-2541-9159-9D3FBDA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E37B-6EA9-3E4E-B92F-324AC657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3815-72A0-1847-9773-6E34E85A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FE1D-1E89-2A41-9BFB-F907A808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82006-B088-D240-B011-E82DE648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16AB-AB31-9842-BF45-F8AA735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6423-B1EB-7344-8F3E-C83153EA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361-CBE0-6A4A-8200-CF51A71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3E85-50DE-8D4F-ABFF-28343ACE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BD769-61E2-E741-81EF-D28E4E8D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CDF57-04BE-2C4B-A81E-E76FBD7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A553-AB0F-C84F-B548-6E1B369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518D-BB30-8048-8335-22205973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81B46-02D8-994F-88E1-BFB2EA40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E598-1406-7D44-A062-A0C7BB9E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6960-C931-824F-A00C-691E309D6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F250-614B-7448-9899-BC28973F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57BF-75F3-984E-B939-70ED7D0D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1B79-B553-FD45-B251-4EF14B0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627" y="1346887"/>
            <a:ext cx="6622439" cy="2225211"/>
          </a:xfrm>
        </p:spPr>
        <p:txBody>
          <a:bodyPr>
            <a:normAutofit/>
          </a:bodyPr>
          <a:lstStyle/>
          <a:p>
            <a:r>
              <a:rPr lang="en-US" dirty="0"/>
              <a:t>Loan Approval Screener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E62-9C41-B74A-BF38-9F5B3412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4715" y="4105852"/>
            <a:ext cx="4330262" cy="1492971"/>
          </a:xfrm>
        </p:spPr>
        <p:txBody>
          <a:bodyPr>
            <a:normAutofit/>
          </a:bodyPr>
          <a:lstStyle/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3 Project</a:t>
            </a:r>
          </a:p>
        </p:txBody>
      </p:sp>
      <p:pic>
        <p:nvPicPr>
          <p:cNvPr id="6" name="Picture 5" descr="A stop sign with graffiti&#10;&#10;Description automatically generated with low confidence">
            <a:extLst>
              <a:ext uri="{FF2B5EF4-FFF2-40B4-BE49-F238E27FC236}">
                <a16:creationId xmlns:a16="http://schemas.microsoft.com/office/drawing/2014/main" id="{5F3D08CC-C114-B14A-9A99-6D8A9EB1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E565-52EC-404D-A957-D6E59129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Indiv</a:t>
            </a:r>
            <a:r>
              <a:rPr lang="en-US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852-2E3A-AF44-8FCB-382B0191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63C-0547-4A4B-A666-E5CD6BE7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59" y="258566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D3D-1852-424B-991D-40A5D0D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58" y="1544727"/>
            <a:ext cx="8486359" cy="4776630"/>
          </a:xfrm>
        </p:spPr>
        <p:txBody>
          <a:bodyPr>
            <a:normAutofit/>
          </a:bodyPr>
          <a:lstStyle/>
          <a:p>
            <a:r>
              <a:rPr lang="en-US" sz="2400" dirty="0"/>
              <a:t>Classification Modeling</a:t>
            </a:r>
          </a:p>
          <a:p>
            <a:pPr lvl="1"/>
            <a:r>
              <a:rPr lang="en-US" dirty="0"/>
              <a:t>Main Models: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Gradient Boost </a:t>
            </a:r>
          </a:p>
          <a:p>
            <a:pPr lvl="2"/>
            <a:r>
              <a:rPr lang="en-US" dirty="0"/>
              <a:t>Voting Classifier</a:t>
            </a:r>
          </a:p>
          <a:p>
            <a:r>
              <a:rPr lang="en-US" sz="2400" dirty="0"/>
              <a:t>Optimize for Loan Approval, or True Positive Rate</a:t>
            </a:r>
          </a:p>
          <a:p>
            <a:pPr lvl="1"/>
            <a:r>
              <a:rPr lang="en-US" sz="2000" dirty="0"/>
              <a:t>Value high True Negative Rate, as well.</a:t>
            </a:r>
          </a:p>
          <a:p>
            <a:pPr lvl="1"/>
            <a:r>
              <a:rPr lang="en-US" sz="2000" dirty="0"/>
              <a:t>Best scores for True Positive Rate valued because that means the model will have a high likelihood of flagging a</a:t>
            </a:r>
          </a:p>
          <a:p>
            <a:r>
              <a:rPr lang="en-US" sz="2400" dirty="0"/>
              <a:t>Identify features with most influence on Loan Approval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231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2303-060A-8A4B-8990-43FC070B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4994-EFFC-5648-AE54-576A376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3 models:</a:t>
            </a:r>
          </a:p>
          <a:p>
            <a:pPr lvl="2"/>
            <a:r>
              <a:rPr lang="en-US" dirty="0"/>
              <a:t>Top Random Forest optimized for True Positive Rate</a:t>
            </a:r>
          </a:p>
          <a:p>
            <a:pPr lvl="2"/>
            <a:r>
              <a:rPr lang="en-US" dirty="0"/>
              <a:t>Top Random Forest optimized for True Negative Rate</a:t>
            </a:r>
          </a:p>
          <a:p>
            <a:pPr lvl="2"/>
            <a:r>
              <a:rPr lang="en-US" dirty="0"/>
              <a:t>Top Gradient Boost Model optimized for True Positive Rate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Combination of these models yielded better results than any one of the models alone.</a:t>
            </a:r>
          </a:p>
          <a:p>
            <a:pPr lvl="2"/>
            <a:r>
              <a:rPr lang="en-US" dirty="0"/>
              <a:t>This is called an ensemble model and optimizes the best parts of each model.</a:t>
            </a:r>
          </a:p>
          <a:p>
            <a:pPr lvl="2"/>
            <a:r>
              <a:rPr lang="en-US" dirty="0"/>
              <a:t>2x heavier weight was applied to the top Random Forest model for True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78643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41A-70B4-6D43-AD6F-9EF8CF7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27" y="267677"/>
            <a:ext cx="6576930" cy="1622321"/>
          </a:xfrm>
        </p:spPr>
        <p:txBody>
          <a:bodyPr>
            <a:normAutofit/>
          </a:bodyPr>
          <a:lstStyle/>
          <a:p>
            <a:r>
              <a:rPr lang="en-US" b="1" dirty="0"/>
              <a:t>Results – </a:t>
            </a:r>
            <a:br>
              <a:rPr lang="en-US" b="1" dirty="0"/>
            </a:br>
            <a:r>
              <a:rPr lang="en-US" b="1" dirty="0"/>
              <a:t>Ease of Approval Process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8FCF84BA-F79C-214B-8CA2-CCD02E3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2085976"/>
            <a:ext cx="10363843" cy="4137844"/>
          </a:xfrm>
        </p:spPr>
        <p:txBody>
          <a:bodyPr>
            <a:normAutofit/>
          </a:bodyPr>
          <a:lstStyle/>
          <a:p>
            <a:r>
              <a:rPr lang="en-US" dirty="0"/>
              <a:t>Model as a Screener:</a:t>
            </a:r>
          </a:p>
          <a:p>
            <a:pPr lvl="1"/>
            <a:r>
              <a:rPr lang="en-US" dirty="0"/>
              <a:t>84% of applications suitable for approval, will be recommended for viewing by a person.</a:t>
            </a:r>
          </a:p>
          <a:p>
            <a:pPr lvl="1"/>
            <a:r>
              <a:rPr lang="en-US" dirty="0"/>
              <a:t>31% of applications can be filtered out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Application Pool Improvements:</a:t>
            </a:r>
          </a:p>
          <a:p>
            <a:pPr lvl="1"/>
            <a:r>
              <a:rPr lang="en-US" dirty="0"/>
              <a:t>46% of applications in filtered pool were approved.</a:t>
            </a:r>
          </a:p>
          <a:p>
            <a:pPr lvl="1"/>
            <a:r>
              <a:rPr lang="en-US" dirty="0"/>
              <a:t>Unfiltered pool – only 8% of applications were approved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650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CDD-E415-0640-85B6-41781BC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720-109A-5242-A377-833303C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model could save banks time and money by accurately filtering loan applications.</a:t>
            </a:r>
          </a:p>
          <a:p>
            <a:pPr lvl="1"/>
            <a:r>
              <a:rPr lang="en-US" dirty="0"/>
              <a:t>Could reduce applications read by people by over 30%</a:t>
            </a:r>
          </a:p>
          <a:p>
            <a:pPr lvl="1"/>
            <a:r>
              <a:rPr lang="en-US" dirty="0"/>
              <a:t>84% likely that approved loans will be recommended for review by a person</a:t>
            </a:r>
          </a:p>
          <a:p>
            <a:pPr lvl="2"/>
            <a:r>
              <a:rPr lang="en-US" dirty="0"/>
              <a:t>Makes loan officer’s job simpler and faster.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features for banks to follow in this model:</a:t>
            </a:r>
          </a:p>
          <a:p>
            <a:pPr lvl="1"/>
            <a:r>
              <a:rPr lang="en-US" dirty="0"/>
              <a:t>Birth Date</a:t>
            </a:r>
          </a:p>
          <a:p>
            <a:pPr lvl="1"/>
            <a:r>
              <a:rPr lang="en-US" dirty="0"/>
              <a:t>Employment start date</a:t>
            </a:r>
          </a:p>
          <a:p>
            <a:pPr lvl="1"/>
            <a:r>
              <a:rPr lang="en-US" dirty="0"/>
              <a:t>Amount of Credit Available</a:t>
            </a:r>
          </a:p>
          <a:p>
            <a:pPr lvl="1"/>
            <a:r>
              <a:rPr lang="en-US" dirty="0"/>
              <a:t>Common Annuities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1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992-8AD6-0C40-9956-F47ACAE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Studies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DFB-172C-7347-86DA-E29123C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 data on more relevant features</a:t>
            </a:r>
          </a:p>
          <a:p>
            <a:pPr lvl="1"/>
            <a:r>
              <a:rPr lang="en-US" dirty="0"/>
              <a:t>Credit Score </a:t>
            </a:r>
          </a:p>
          <a:p>
            <a:pPr lvl="1"/>
            <a:r>
              <a:rPr lang="en-US" dirty="0"/>
              <a:t>Cash and Invested Savings</a:t>
            </a:r>
          </a:p>
          <a:p>
            <a:pPr lvl="1"/>
            <a:r>
              <a:rPr lang="en-US" dirty="0"/>
              <a:t>Retirement Savings</a:t>
            </a:r>
          </a:p>
          <a:p>
            <a:pPr lvl="1"/>
            <a:r>
              <a:rPr lang="en-US" dirty="0"/>
              <a:t>Debt to Income Ratio</a:t>
            </a:r>
          </a:p>
          <a:p>
            <a:r>
              <a:rPr lang="en-US" dirty="0"/>
              <a:t>Test model on other samples of market data</a:t>
            </a:r>
          </a:p>
          <a:p>
            <a:pPr lvl="1"/>
            <a:r>
              <a:rPr lang="en-US" dirty="0"/>
              <a:t>Iterate and improve model for these samples or market segments</a:t>
            </a:r>
          </a:p>
          <a:p>
            <a:r>
              <a:rPr lang="en-US" dirty="0"/>
              <a:t>Improve pipeline for loans by developing digital questionnaire</a:t>
            </a:r>
          </a:p>
          <a:p>
            <a:pPr lvl="1"/>
            <a:r>
              <a:rPr lang="en-US" dirty="0"/>
              <a:t>Attain data inexpensively – directly from consumer</a:t>
            </a:r>
          </a:p>
          <a:p>
            <a:pPr lvl="1"/>
            <a:r>
              <a:rPr lang="en-US" dirty="0"/>
              <a:t>Tailor questions to garner data from most 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9721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6600" dirty="0"/>
              <a:t>Outline</a:t>
            </a:r>
            <a:endParaRPr lang="en-US" sz="5400" dirty="0"/>
          </a:p>
        </p:txBody>
      </p:sp>
      <p:pic>
        <p:nvPicPr>
          <p:cNvPr id="6" name="Picture 5" descr="A close-up of a pyramid&#10;&#10;Description automatically generated with low confidence">
            <a:extLst>
              <a:ext uri="{FF2B5EF4-FFF2-40B4-BE49-F238E27FC236}">
                <a16:creationId xmlns:a16="http://schemas.microsoft.com/office/drawing/2014/main" id="{5258ACD3-8FEA-4C80-BAA2-CC1AE7A6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06302"/>
              </p:ext>
            </p:extLst>
          </p:nvPr>
        </p:nvGraphicFramePr>
        <p:xfrm>
          <a:off x="4904071" y="1915428"/>
          <a:ext cx="7287909" cy="4707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stop sign with graffiti&#10;&#10;Description automatically generated with low confidence">
            <a:extLst>
              <a:ext uri="{FF2B5EF4-FFF2-40B4-BE49-F238E27FC236}">
                <a16:creationId xmlns:a16="http://schemas.microsoft.com/office/drawing/2014/main" id="{24523AEF-0274-744B-920B-C59C67DA9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78E5-61E5-E14F-84AF-FEE86C3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70A4-1D1B-4107-BCD2-F9FCE2D9A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8232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629E20A0-120F-E94E-932F-A5A47AB5DBF6}"/>
              </a:ext>
            </a:extLst>
          </p:cNvPr>
          <p:cNvSpPr/>
          <p:nvPr/>
        </p:nvSpPr>
        <p:spPr>
          <a:xfrm>
            <a:off x="5589431" y="3049073"/>
            <a:ext cx="1313645" cy="75985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Reduce human-hours for banks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model to select applications that are highly likely to be approved.</a:t>
            </a:r>
          </a:p>
          <a:p>
            <a:pPr>
              <a:spcAft>
                <a:spcPts val="600"/>
              </a:spcAft>
            </a:pPr>
            <a:r>
              <a:rPr lang="en-US" dirty="0"/>
              <a:t>In future: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Improve pipeline for customer experience by automating questions and providing likelihood of approval for customer.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Increase likelihood of repayment.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D0BC-CBA4-4002-8407-7610AB089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2" r="302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50BB-A7EE-044F-89FE-B6E1781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Data - Overview</a:t>
            </a:r>
            <a:br>
              <a:rPr lang="en-US" sz="3600" dirty="0"/>
            </a:br>
            <a:r>
              <a:rPr lang="en-US" sz="3600" dirty="0"/>
              <a:t>Loan Application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40B168-0488-874C-ACDF-C0D1F983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79204"/>
            <a:ext cx="5151851" cy="4535649"/>
          </a:xfrm>
        </p:spPr>
        <p:txBody>
          <a:bodyPr>
            <a:normAutofit fontScale="85000" lnSpcReduction="20000"/>
          </a:bodyPr>
          <a:lstStyle/>
          <a:p>
            <a:endParaRPr lang="en-US" baseline="30000" dirty="0"/>
          </a:p>
          <a:p>
            <a:pPr>
              <a:spcAft>
                <a:spcPts val="600"/>
              </a:spcAft>
            </a:pPr>
            <a:r>
              <a:rPr lang="en-US" sz="3600" dirty="0"/>
              <a:t>307,511 Applications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122 Features 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sz="3200" dirty="0"/>
              <a:t>Type of Loan: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90% Cash Loans 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10% Revolving Loans</a:t>
            </a: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sz="3200" dirty="0"/>
              <a:t>Application Results: 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8% Approved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92% Rejected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Money">
            <a:extLst>
              <a:ext uri="{FF2B5EF4-FFF2-40B4-BE49-F238E27FC236}">
                <a16:creationId xmlns:a16="http://schemas.microsoft.com/office/drawing/2014/main" id="{EFC16F63-E34B-8DC1-81C9-C9935F30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26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95E6-EB6F-0546-B755-EFA37BC0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CC2B-DC09-4D41-A3EF-23F3435F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Class Imbalance Issues: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Improve balance of Approval/Refusal ratio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Used under-sampling and over-sampling techniques to improve balance</a:t>
            </a:r>
          </a:p>
          <a:p>
            <a:pPr>
              <a:spcAft>
                <a:spcPts val="600"/>
              </a:spcAft>
            </a:pPr>
            <a:r>
              <a:rPr lang="en-US" dirty="0"/>
              <a:t>Replaced missing numerical and categorical data with mean and mode, respectively.</a:t>
            </a:r>
          </a:p>
          <a:p>
            <a:pPr>
              <a:spcAft>
                <a:spcPts val="600"/>
              </a:spcAft>
            </a:pPr>
            <a:r>
              <a:rPr lang="en-US" dirty="0"/>
              <a:t>100 % of data from 39 features and 1 target feature used for model.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8A1-E606-494A-9B43-B58DAAE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Data Manipulation, continued</a:t>
            </a:r>
            <a:br>
              <a:rPr lang="en-US" b="1" dirty="0"/>
            </a:br>
            <a:r>
              <a:rPr lang="en-US" b="1" dirty="0"/>
              <a:t>Improving Class Balance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CA43-9159-6843-8DE2-0581D476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03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Initial data set had an 8% prevalence of Loan Approval.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Ideally, a classification model will have a 50% prevalence of each class.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800" b="1" dirty="0"/>
              <a:t>Solutions for class imbalance:</a:t>
            </a:r>
          </a:p>
          <a:p>
            <a:pPr>
              <a:spcAft>
                <a:spcPts val="600"/>
              </a:spcAft>
            </a:pPr>
            <a:r>
              <a:rPr lang="en-US" dirty="0"/>
              <a:t>Under-sample Majority Class (Loan Rejection)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Randomly selected 40,000 applications that were rejected.</a:t>
            </a:r>
          </a:p>
          <a:p>
            <a:pPr>
              <a:spcAft>
                <a:spcPts val="600"/>
              </a:spcAft>
            </a:pPr>
            <a:r>
              <a:rPr lang="en-US" dirty="0"/>
              <a:t>Over-sample Minority Class (Loan Approval)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Used Synthetic Minority Oversampling (SMOTE) to increase loan approvals from 24,825 values to 40,000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A7FF8-FE8C-A34F-99DA-C518E741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665738-68F6-DB1B-400A-32958497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838" y="2108601"/>
            <a:ext cx="4008384" cy="3927905"/>
          </a:xfrm>
        </p:spPr>
        <p:txBody>
          <a:bodyPr>
            <a:normAutofit/>
          </a:bodyPr>
          <a:lstStyle/>
          <a:p>
            <a:r>
              <a:rPr lang="en-US" sz="2000" dirty="0"/>
              <a:t>Optimal number of features to include was 63.</a:t>
            </a:r>
          </a:p>
          <a:p>
            <a:r>
              <a:rPr lang="en-US" sz="2000" dirty="0"/>
              <a:t>I chose 39 features, and after encoding the categorical features, the final models included 61 columns.</a:t>
            </a:r>
          </a:p>
          <a:p>
            <a:r>
              <a:rPr lang="en-US" sz="2000" dirty="0"/>
              <a:t>I would have added more features, but I was limited in computational power on my machine.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59C7E86-63F4-E24F-81EF-998750FA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609606"/>
            <a:ext cx="6187081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4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9F86-C66D-824E-9C09-1E374E94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Feature Importance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2A131C-A8F4-BE1B-7D61-9F9A25B5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206" y="1782980"/>
            <a:ext cx="4144459" cy="4642533"/>
          </a:xfrm>
        </p:spPr>
        <p:txBody>
          <a:bodyPr>
            <a:normAutofit/>
          </a:bodyPr>
          <a:lstStyle/>
          <a:p>
            <a:r>
              <a:rPr lang="en-US" sz="2000" dirty="0"/>
              <a:t>Top Ten Features by importance in the 6</a:t>
            </a:r>
            <a:r>
              <a:rPr lang="en-US" sz="2000" baseline="30000" dirty="0"/>
              <a:t>th</a:t>
            </a:r>
            <a:r>
              <a:rPr lang="en-US" sz="2000" dirty="0"/>
              <a:t> Random Forest Model.</a:t>
            </a:r>
          </a:p>
          <a:p>
            <a:r>
              <a:rPr lang="en-US" sz="2000" dirty="0"/>
              <a:t>Top singular model produced</a:t>
            </a:r>
          </a:p>
          <a:p>
            <a:r>
              <a:rPr lang="en-US" sz="2000" dirty="0"/>
              <a:t>EXT_SOURCE not defined, but could be a form of credit score.</a:t>
            </a:r>
          </a:p>
          <a:p>
            <a:r>
              <a:rPr lang="en-US" sz="2000" dirty="0"/>
              <a:t>Important to note these features so they are included on future loan applications:</a:t>
            </a:r>
          </a:p>
          <a:p>
            <a:pPr lvl="1"/>
            <a:r>
              <a:rPr lang="en-US" sz="1600" dirty="0"/>
              <a:t>Birth Date</a:t>
            </a:r>
          </a:p>
          <a:p>
            <a:pPr lvl="1"/>
            <a:r>
              <a:rPr lang="en-US" sz="1600" dirty="0"/>
              <a:t>Employment start date</a:t>
            </a:r>
          </a:p>
          <a:p>
            <a:pPr lvl="1"/>
            <a:r>
              <a:rPr lang="en-US" sz="1600" dirty="0"/>
              <a:t>Amount of Credit Available</a:t>
            </a:r>
          </a:p>
          <a:p>
            <a:pPr lvl="1"/>
            <a:r>
              <a:rPr lang="en-US" sz="1600" dirty="0"/>
              <a:t>Common Annuities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667E92D-6E1A-7D4B-AA1B-8FC3C6BD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8" y="1815071"/>
            <a:ext cx="6187081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67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696</Words>
  <Application>Microsoft Macintosh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Loan Approval Screener</vt:lpstr>
      <vt:lpstr>Outline</vt:lpstr>
      <vt:lpstr>Business Problem</vt:lpstr>
      <vt:lpstr>Business Opportunity</vt:lpstr>
      <vt:lpstr>Data - Overview Loan Application Data</vt:lpstr>
      <vt:lpstr>Data Manipulation</vt:lpstr>
      <vt:lpstr>Data Manipulation, continued Improving Class Balance </vt:lpstr>
      <vt:lpstr>Feature Selection</vt:lpstr>
      <vt:lpstr>Feature Importance</vt:lpstr>
      <vt:lpstr>Indiv Features</vt:lpstr>
      <vt:lpstr>Methods</vt:lpstr>
      <vt:lpstr>Final Model Methods</vt:lpstr>
      <vt:lpstr>Results –  Ease of Approval Process</vt:lpstr>
      <vt:lpstr>Conclusions</vt:lpstr>
      <vt:lpstr>Further Studies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Screener</dc:title>
  <dc:creator>Jim Petoskey</dc:creator>
  <cp:lastModifiedBy>Jim Petoskey</cp:lastModifiedBy>
  <cp:revision>8</cp:revision>
  <dcterms:created xsi:type="dcterms:W3CDTF">2022-03-28T19:39:27Z</dcterms:created>
  <dcterms:modified xsi:type="dcterms:W3CDTF">2022-03-29T21:44:59Z</dcterms:modified>
</cp:coreProperties>
</file>