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8" r:id="rId7"/>
    <p:sldId id="270" r:id="rId8"/>
    <p:sldId id="266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/>
    <p:restoredTop sz="94852"/>
  </p:normalViewPr>
  <p:slideViewPr>
    <p:cSldViewPr snapToGrid="0" snapToObjects="1">
      <p:cViewPr varScale="1">
        <p:scale>
          <a:sx n="99" d="100"/>
          <a:sy n="99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6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6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6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6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6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6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Home-owners want to know:  will renovations increase the price of their home, and by how much?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home sale data.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48138" custLinFactNeighborY="-119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19784" custScaleY="132772" custLinFactX="-118669" custLinFactNeighborX="-200000" custLinFactNeighborY="-67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LinFactNeighborX="-11185" custLinFactNeighborY="-2957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77100B-4D0F-4D6D-ADDF-C01EB606A5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792A5-50F1-4710-B710-3F52C7FA8A2A}">
      <dgm:prSet/>
      <dgm:spPr/>
      <dgm:t>
        <a:bodyPr/>
        <a:lstStyle/>
        <a:p>
          <a:r>
            <a:rPr lang="en-US" b="1"/>
            <a:t>Meaning of Residential Terms:</a:t>
          </a:r>
          <a:endParaRPr lang="en-US"/>
        </a:p>
      </dgm:t>
    </dgm:pt>
    <dgm:pt modelId="{09973403-6F99-4B80-B6B9-0F2D81EAC7B4}" type="parTrans" cxnId="{6D207BE4-8807-4E0F-8485-AB7822192040}">
      <dgm:prSet/>
      <dgm:spPr/>
      <dgm:t>
        <a:bodyPr/>
        <a:lstStyle/>
        <a:p>
          <a:endParaRPr lang="en-US"/>
        </a:p>
      </dgm:t>
    </dgm:pt>
    <dgm:pt modelId="{8201C7D5-3F8A-4F26-81CC-4F59BB207E11}" type="sibTrans" cxnId="{6D207BE4-8807-4E0F-8485-AB7822192040}">
      <dgm:prSet/>
      <dgm:spPr/>
      <dgm:t>
        <a:bodyPr/>
        <a:lstStyle/>
        <a:p>
          <a:endParaRPr lang="en-US"/>
        </a:p>
      </dgm:t>
    </dgm:pt>
    <dgm:pt modelId="{8C2AF40B-E088-4BAD-BBD5-0C852B5CD25D}">
      <dgm:prSet/>
      <dgm:spPr/>
      <dgm:t>
        <a:bodyPr/>
        <a:lstStyle/>
        <a:p>
          <a:r>
            <a:rPr lang="en-US"/>
            <a:t>Condition – Interior and Exterior </a:t>
          </a:r>
        </a:p>
      </dgm:t>
    </dgm:pt>
    <dgm:pt modelId="{F1802FED-AF66-4D72-B251-E73370CCC4A8}" type="parTrans" cxnId="{C42A5F34-0E5D-4C7B-BC27-50480311438B}">
      <dgm:prSet/>
      <dgm:spPr/>
      <dgm:t>
        <a:bodyPr/>
        <a:lstStyle/>
        <a:p>
          <a:endParaRPr lang="en-US"/>
        </a:p>
      </dgm:t>
    </dgm:pt>
    <dgm:pt modelId="{44C295FF-476C-425D-BD31-B03EC356E12B}" type="sibTrans" cxnId="{C42A5F34-0E5D-4C7B-BC27-50480311438B}">
      <dgm:prSet/>
      <dgm:spPr/>
      <dgm:t>
        <a:bodyPr/>
        <a:lstStyle/>
        <a:p>
          <a:endParaRPr lang="en-US"/>
        </a:p>
      </dgm:t>
    </dgm:pt>
    <dgm:pt modelId="{6C6506A6-5202-4558-8030-B9D03653A1DE}">
      <dgm:prSet/>
      <dgm:spPr/>
      <dgm:t>
        <a:bodyPr/>
        <a:lstStyle/>
        <a:p>
          <a:r>
            <a:rPr lang="en-US"/>
            <a:t>Fair – Badly worn, much repair needed.</a:t>
          </a:r>
        </a:p>
      </dgm:t>
    </dgm:pt>
    <dgm:pt modelId="{55D4A727-A503-4733-A832-157E04883C78}" type="parTrans" cxnId="{DEACFE22-A9CB-40A7-B76C-AAD04BBD5D88}">
      <dgm:prSet/>
      <dgm:spPr/>
      <dgm:t>
        <a:bodyPr/>
        <a:lstStyle/>
        <a:p>
          <a:endParaRPr lang="en-US"/>
        </a:p>
      </dgm:t>
    </dgm:pt>
    <dgm:pt modelId="{F495291A-50B0-47C2-8AC2-FC11B05D4A93}" type="sibTrans" cxnId="{DEACFE22-A9CB-40A7-B76C-AAD04BBD5D88}">
      <dgm:prSet/>
      <dgm:spPr/>
      <dgm:t>
        <a:bodyPr/>
        <a:lstStyle/>
        <a:p>
          <a:endParaRPr lang="en-US"/>
        </a:p>
      </dgm:t>
    </dgm:pt>
    <dgm:pt modelId="{95260A64-65F0-4196-BDAC-674DFDD52239}">
      <dgm:prSet/>
      <dgm:spPr/>
      <dgm:t>
        <a:bodyPr/>
        <a:lstStyle/>
        <a:p>
          <a:r>
            <a:rPr lang="en-US" dirty="0"/>
            <a:t>Very Good – All items well maintained, many overhauled and repaired.</a:t>
          </a:r>
        </a:p>
      </dgm:t>
    </dgm:pt>
    <dgm:pt modelId="{BAF02599-76F7-4DAF-B43B-1841BC2763B0}" type="parTrans" cxnId="{F5836B91-8103-4BB9-AA33-0BD3317D1C97}">
      <dgm:prSet/>
      <dgm:spPr/>
      <dgm:t>
        <a:bodyPr/>
        <a:lstStyle/>
        <a:p>
          <a:endParaRPr lang="en-US"/>
        </a:p>
      </dgm:t>
    </dgm:pt>
    <dgm:pt modelId="{101BB4D3-B26D-49E8-A5D8-EC1E4037A552}" type="sibTrans" cxnId="{F5836B91-8103-4BB9-AA33-0BD3317D1C97}">
      <dgm:prSet/>
      <dgm:spPr/>
      <dgm:t>
        <a:bodyPr/>
        <a:lstStyle/>
        <a:p>
          <a:endParaRPr lang="en-US"/>
        </a:p>
      </dgm:t>
    </dgm:pt>
    <dgm:pt modelId="{9ABFED93-CD1B-4E86-9155-645B573F75AB}">
      <dgm:prSet/>
      <dgm:spPr/>
      <dgm:t>
        <a:bodyPr/>
        <a:lstStyle/>
        <a:p>
          <a:r>
            <a:rPr lang="en-US" dirty="0"/>
            <a:t>Grade – Architecture and Design Quality</a:t>
          </a:r>
        </a:p>
      </dgm:t>
    </dgm:pt>
    <dgm:pt modelId="{DF9C09A0-F6D0-48D2-A941-F76631AC1A95}" type="parTrans" cxnId="{D67A341C-18FA-4619-9C38-DEF09C0B4E69}">
      <dgm:prSet/>
      <dgm:spPr/>
      <dgm:t>
        <a:bodyPr/>
        <a:lstStyle/>
        <a:p>
          <a:endParaRPr lang="en-US"/>
        </a:p>
      </dgm:t>
    </dgm:pt>
    <dgm:pt modelId="{14F74457-8992-414A-AE5B-2EE6B37BA041}" type="sibTrans" cxnId="{D67A341C-18FA-4619-9C38-DEF09C0B4E69}">
      <dgm:prSet/>
      <dgm:spPr/>
      <dgm:t>
        <a:bodyPr/>
        <a:lstStyle/>
        <a:p>
          <a:endParaRPr lang="en-US"/>
        </a:p>
      </dgm:t>
    </dgm:pt>
    <dgm:pt modelId="{93CE3832-4ECD-4A99-A327-67CFD9D7A214}">
      <dgm:prSet/>
      <dgm:spPr/>
      <dgm:t>
        <a:bodyPr/>
        <a:lstStyle/>
        <a:p>
          <a:r>
            <a:rPr lang="en-US"/>
            <a:t>Good(8): Just above average in construction and design, ex. older subdivisions</a:t>
          </a:r>
        </a:p>
      </dgm:t>
    </dgm:pt>
    <dgm:pt modelId="{ADB13348-4E5D-4B0C-88A4-0058290AA814}" type="parTrans" cxnId="{5622A7FF-5977-42CC-9FED-F49617D92B83}">
      <dgm:prSet/>
      <dgm:spPr/>
      <dgm:t>
        <a:bodyPr/>
        <a:lstStyle/>
        <a:p>
          <a:endParaRPr lang="en-US"/>
        </a:p>
      </dgm:t>
    </dgm:pt>
    <dgm:pt modelId="{2233C2B6-11FA-40FB-91ED-E99EB38194E9}" type="sibTrans" cxnId="{5622A7FF-5977-42CC-9FED-F49617D92B83}">
      <dgm:prSet/>
      <dgm:spPr/>
      <dgm:t>
        <a:bodyPr/>
        <a:lstStyle/>
        <a:p>
          <a:endParaRPr lang="en-US"/>
        </a:p>
      </dgm:t>
    </dgm:pt>
    <dgm:pt modelId="{F51B03D6-46CF-4749-9D90-1D6D7C66732F}">
      <dgm:prSet/>
      <dgm:spPr/>
      <dgm:t>
        <a:bodyPr/>
        <a:lstStyle/>
        <a:p>
          <a:r>
            <a:rPr lang="en-US"/>
            <a:t>Better(9): Better architectural design, extra interior and ext. design quality.</a:t>
          </a:r>
        </a:p>
      </dgm:t>
    </dgm:pt>
    <dgm:pt modelId="{19A3E6F6-FB08-4D40-845D-FFA234AD4BCE}" type="parTrans" cxnId="{3C8D5E74-74F1-4850-BC83-F082F16D5E77}">
      <dgm:prSet/>
      <dgm:spPr/>
      <dgm:t>
        <a:bodyPr/>
        <a:lstStyle/>
        <a:p>
          <a:endParaRPr lang="en-US"/>
        </a:p>
      </dgm:t>
    </dgm:pt>
    <dgm:pt modelId="{3CF3160A-1780-4CC7-8259-8A2E493CE9BE}" type="sibTrans" cxnId="{3C8D5E74-74F1-4850-BC83-F082F16D5E77}">
      <dgm:prSet/>
      <dgm:spPr/>
      <dgm:t>
        <a:bodyPr/>
        <a:lstStyle/>
        <a:p>
          <a:endParaRPr lang="en-US"/>
        </a:p>
      </dgm:t>
    </dgm:pt>
    <dgm:pt modelId="{C3705B70-C339-0C46-ACD7-D1705A0CB815}">
      <dgm:prSet/>
      <dgm:spPr/>
      <dgm:t>
        <a:bodyPr/>
        <a:lstStyle/>
        <a:p>
          <a:endParaRPr lang="en-US" dirty="0"/>
        </a:p>
      </dgm:t>
    </dgm:pt>
    <dgm:pt modelId="{14FDE470-2722-8F48-AB94-FBB4698060ED}" type="parTrans" cxnId="{7B4F66C8-A3A3-024A-BA9D-8F3DA795029D}">
      <dgm:prSet/>
      <dgm:spPr/>
      <dgm:t>
        <a:bodyPr/>
        <a:lstStyle/>
        <a:p>
          <a:endParaRPr lang="en-US"/>
        </a:p>
      </dgm:t>
    </dgm:pt>
    <dgm:pt modelId="{15B8028F-45FA-7F40-9763-1B0ACAFC521F}" type="sibTrans" cxnId="{7B4F66C8-A3A3-024A-BA9D-8F3DA795029D}">
      <dgm:prSet/>
      <dgm:spPr/>
      <dgm:t>
        <a:bodyPr/>
        <a:lstStyle/>
        <a:p>
          <a:endParaRPr lang="en-US"/>
        </a:p>
      </dgm:t>
    </dgm:pt>
    <dgm:pt modelId="{F532E442-1854-BB47-BB31-55FE69807546}" type="pres">
      <dgm:prSet presAssocID="{E877100B-4D0F-4D6D-ADDF-C01EB606A5D6}" presName="linear" presStyleCnt="0">
        <dgm:presLayoutVars>
          <dgm:dir/>
          <dgm:animLvl val="lvl"/>
          <dgm:resizeHandles val="exact"/>
        </dgm:presLayoutVars>
      </dgm:prSet>
      <dgm:spPr/>
    </dgm:pt>
    <dgm:pt modelId="{6977C6F0-B95E-7740-B64B-80285E5C2E90}" type="pres">
      <dgm:prSet presAssocID="{F39792A5-50F1-4710-B710-3F52C7FA8A2A}" presName="parentLin" presStyleCnt="0"/>
      <dgm:spPr/>
    </dgm:pt>
    <dgm:pt modelId="{3C0E24DE-8A4F-0A4E-B90E-64F85CBB2B13}" type="pres">
      <dgm:prSet presAssocID="{F39792A5-50F1-4710-B710-3F52C7FA8A2A}" presName="parentLeftMargin" presStyleLbl="node1" presStyleIdx="0" presStyleCnt="1"/>
      <dgm:spPr/>
    </dgm:pt>
    <dgm:pt modelId="{44C78CE9-975E-8941-9A5E-B90552DC622D}" type="pres">
      <dgm:prSet presAssocID="{F39792A5-50F1-4710-B710-3F52C7FA8A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78E01D1-0127-D844-983A-71AE7CEF6944}" type="pres">
      <dgm:prSet presAssocID="{F39792A5-50F1-4710-B710-3F52C7FA8A2A}" presName="negativeSpace" presStyleCnt="0"/>
      <dgm:spPr/>
    </dgm:pt>
    <dgm:pt modelId="{5306A37B-89C9-554E-BBFF-401BE950A72E}" type="pres">
      <dgm:prSet presAssocID="{F39792A5-50F1-4710-B710-3F52C7FA8A2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9277F0B-EA11-014B-8D7E-2BE48CAF4FDC}" type="presOf" srcId="{F51B03D6-46CF-4749-9D90-1D6D7C66732F}" destId="{5306A37B-89C9-554E-BBFF-401BE950A72E}" srcOrd="0" destOrd="6" presId="urn:microsoft.com/office/officeart/2005/8/layout/list1"/>
    <dgm:cxn modelId="{D67A341C-18FA-4619-9C38-DEF09C0B4E69}" srcId="{F39792A5-50F1-4710-B710-3F52C7FA8A2A}" destId="{9ABFED93-CD1B-4E86-9155-645B573F75AB}" srcOrd="2" destOrd="0" parTransId="{DF9C09A0-F6D0-48D2-A941-F76631AC1A95}" sibTransId="{14F74457-8992-414A-AE5B-2EE6B37BA041}"/>
    <dgm:cxn modelId="{DEACFE22-A9CB-40A7-B76C-AAD04BBD5D88}" srcId="{8C2AF40B-E088-4BAD-BBD5-0C852B5CD25D}" destId="{6C6506A6-5202-4558-8030-B9D03653A1DE}" srcOrd="0" destOrd="0" parTransId="{55D4A727-A503-4733-A832-157E04883C78}" sibTransId="{F495291A-50B0-47C2-8AC2-FC11B05D4A93}"/>
    <dgm:cxn modelId="{C42A5F34-0E5D-4C7B-BC27-50480311438B}" srcId="{F39792A5-50F1-4710-B710-3F52C7FA8A2A}" destId="{8C2AF40B-E088-4BAD-BBD5-0C852B5CD25D}" srcOrd="0" destOrd="0" parTransId="{F1802FED-AF66-4D72-B251-E73370CCC4A8}" sibTransId="{44C295FF-476C-425D-BD31-B03EC356E12B}"/>
    <dgm:cxn modelId="{05C95C3C-6771-6D4B-B542-9F0599451A14}" type="presOf" srcId="{E877100B-4D0F-4D6D-ADDF-C01EB606A5D6}" destId="{F532E442-1854-BB47-BB31-55FE69807546}" srcOrd="0" destOrd="0" presId="urn:microsoft.com/office/officeart/2005/8/layout/list1"/>
    <dgm:cxn modelId="{3C8D5E74-74F1-4850-BC83-F082F16D5E77}" srcId="{9ABFED93-CD1B-4E86-9155-645B573F75AB}" destId="{F51B03D6-46CF-4749-9D90-1D6D7C66732F}" srcOrd="1" destOrd="0" parTransId="{19A3E6F6-FB08-4D40-845D-FFA234AD4BCE}" sibTransId="{3CF3160A-1780-4CC7-8259-8A2E493CE9BE}"/>
    <dgm:cxn modelId="{C1024184-67E9-824E-9E5C-966BFF0DD82A}" type="presOf" srcId="{F39792A5-50F1-4710-B710-3F52C7FA8A2A}" destId="{44C78CE9-975E-8941-9A5E-B90552DC622D}" srcOrd="1" destOrd="0" presId="urn:microsoft.com/office/officeart/2005/8/layout/list1"/>
    <dgm:cxn modelId="{F5836B91-8103-4BB9-AA33-0BD3317D1C97}" srcId="{8C2AF40B-E088-4BAD-BBD5-0C852B5CD25D}" destId="{95260A64-65F0-4196-BDAC-674DFDD52239}" srcOrd="1" destOrd="0" parTransId="{BAF02599-76F7-4DAF-B43B-1841BC2763B0}" sibTransId="{101BB4D3-B26D-49E8-A5D8-EC1E4037A552}"/>
    <dgm:cxn modelId="{F3691E98-4390-3744-A8FF-41831B2380BD}" type="presOf" srcId="{8C2AF40B-E088-4BAD-BBD5-0C852B5CD25D}" destId="{5306A37B-89C9-554E-BBFF-401BE950A72E}" srcOrd="0" destOrd="0" presId="urn:microsoft.com/office/officeart/2005/8/layout/list1"/>
    <dgm:cxn modelId="{8BC63BA1-8AF5-F44F-AB10-829431C5D6D7}" type="presOf" srcId="{F39792A5-50F1-4710-B710-3F52C7FA8A2A}" destId="{3C0E24DE-8A4F-0A4E-B90E-64F85CBB2B13}" srcOrd="0" destOrd="0" presId="urn:microsoft.com/office/officeart/2005/8/layout/list1"/>
    <dgm:cxn modelId="{FA4967A2-D39C-3841-A466-7C9A75B06F34}" type="presOf" srcId="{C3705B70-C339-0C46-ACD7-D1705A0CB815}" destId="{5306A37B-89C9-554E-BBFF-401BE950A72E}" srcOrd="0" destOrd="3" presId="urn:microsoft.com/office/officeart/2005/8/layout/list1"/>
    <dgm:cxn modelId="{A85BF7A7-C51B-554B-BF33-2D57216301F4}" type="presOf" srcId="{6C6506A6-5202-4558-8030-B9D03653A1DE}" destId="{5306A37B-89C9-554E-BBFF-401BE950A72E}" srcOrd="0" destOrd="1" presId="urn:microsoft.com/office/officeart/2005/8/layout/list1"/>
    <dgm:cxn modelId="{7E13B8AF-7754-854D-8725-61C0B2528200}" type="presOf" srcId="{93CE3832-4ECD-4A99-A327-67CFD9D7A214}" destId="{5306A37B-89C9-554E-BBFF-401BE950A72E}" srcOrd="0" destOrd="5" presId="urn:microsoft.com/office/officeart/2005/8/layout/list1"/>
    <dgm:cxn modelId="{7884F3BB-2DF5-4340-BE68-06CCF33B44C4}" type="presOf" srcId="{95260A64-65F0-4196-BDAC-674DFDD52239}" destId="{5306A37B-89C9-554E-BBFF-401BE950A72E}" srcOrd="0" destOrd="2" presId="urn:microsoft.com/office/officeart/2005/8/layout/list1"/>
    <dgm:cxn modelId="{5A103DC2-A367-AF45-AD2F-EBDC3A7EC8EA}" type="presOf" srcId="{9ABFED93-CD1B-4E86-9155-645B573F75AB}" destId="{5306A37B-89C9-554E-BBFF-401BE950A72E}" srcOrd="0" destOrd="4" presId="urn:microsoft.com/office/officeart/2005/8/layout/list1"/>
    <dgm:cxn modelId="{7B4F66C8-A3A3-024A-BA9D-8F3DA795029D}" srcId="{F39792A5-50F1-4710-B710-3F52C7FA8A2A}" destId="{C3705B70-C339-0C46-ACD7-D1705A0CB815}" srcOrd="1" destOrd="0" parTransId="{14FDE470-2722-8F48-AB94-FBB4698060ED}" sibTransId="{15B8028F-45FA-7F40-9763-1B0ACAFC521F}"/>
    <dgm:cxn modelId="{6D207BE4-8807-4E0F-8485-AB7822192040}" srcId="{E877100B-4D0F-4D6D-ADDF-C01EB606A5D6}" destId="{F39792A5-50F1-4710-B710-3F52C7FA8A2A}" srcOrd="0" destOrd="0" parTransId="{09973403-6F99-4B80-B6B9-0F2D81EAC7B4}" sibTransId="{8201C7D5-3F8A-4F26-81CC-4F59BB207E11}"/>
    <dgm:cxn modelId="{5622A7FF-5977-42CC-9FED-F49617D92B83}" srcId="{9ABFED93-CD1B-4E86-9155-645B573F75AB}" destId="{93CE3832-4ECD-4A99-A327-67CFD9D7A214}" srcOrd="0" destOrd="0" parTransId="{ADB13348-4E5D-4B0C-88A4-0058290AA814}" sibTransId="{2233C2B6-11FA-40FB-91ED-E99EB38194E9}"/>
    <dgm:cxn modelId="{A414126C-C654-1449-ACC5-ADA09730AD8F}" type="presParOf" srcId="{F532E442-1854-BB47-BB31-55FE69807546}" destId="{6977C6F0-B95E-7740-B64B-80285E5C2E90}" srcOrd="0" destOrd="0" presId="urn:microsoft.com/office/officeart/2005/8/layout/list1"/>
    <dgm:cxn modelId="{C6F6CF73-A1CE-9F47-8B84-E56D93B7C92D}" type="presParOf" srcId="{6977C6F0-B95E-7740-B64B-80285E5C2E90}" destId="{3C0E24DE-8A4F-0A4E-B90E-64F85CBB2B13}" srcOrd="0" destOrd="0" presId="urn:microsoft.com/office/officeart/2005/8/layout/list1"/>
    <dgm:cxn modelId="{AE9CFCCF-2E69-304A-A867-49806B7D7B0D}" type="presParOf" srcId="{6977C6F0-B95E-7740-B64B-80285E5C2E90}" destId="{44C78CE9-975E-8941-9A5E-B90552DC622D}" srcOrd="1" destOrd="0" presId="urn:microsoft.com/office/officeart/2005/8/layout/list1"/>
    <dgm:cxn modelId="{19BF5049-5861-8A43-8796-0BBFBCD97A09}" type="presParOf" srcId="{F532E442-1854-BB47-BB31-55FE69807546}" destId="{178E01D1-0127-D844-983A-71AE7CEF6944}" srcOrd="1" destOrd="0" presId="urn:microsoft.com/office/officeart/2005/8/layout/list1"/>
    <dgm:cxn modelId="{A21C98B2-6013-8F40-B143-9F092D9AE06E}" type="presParOf" srcId="{F532E442-1854-BB47-BB31-55FE69807546}" destId="{5306A37B-89C9-554E-BBFF-401BE950A7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1848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1848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Problem</a:t>
          </a:r>
        </a:p>
      </dsp:txBody>
      <dsp:txXfrm>
        <a:off x="0" y="1848"/>
        <a:ext cx="6586489" cy="630287"/>
      </dsp:txXfrm>
    </dsp:sp>
    <dsp:sp modelId="{8B31FEDC-4082-0142-9CB1-F5361D07D5D7}">
      <dsp:nvSpPr>
        <dsp:cNvPr id="0" name=""/>
        <dsp:cNvSpPr/>
      </dsp:nvSpPr>
      <dsp:spPr>
        <a:xfrm>
          <a:off x="0" y="632135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32135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Summary</a:t>
          </a:r>
        </a:p>
      </dsp:txBody>
      <dsp:txXfrm>
        <a:off x="0" y="632135"/>
        <a:ext cx="6586489" cy="630287"/>
      </dsp:txXfrm>
    </dsp:sp>
    <dsp:sp modelId="{C1FA4561-627C-5D49-90C8-26D13B7D68C7}">
      <dsp:nvSpPr>
        <dsp:cNvPr id="0" name=""/>
        <dsp:cNvSpPr/>
      </dsp:nvSpPr>
      <dsp:spPr>
        <a:xfrm>
          <a:off x="0" y="1262422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62422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</a:t>
          </a:r>
        </a:p>
      </dsp:txBody>
      <dsp:txXfrm>
        <a:off x="0" y="1262422"/>
        <a:ext cx="6586489" cy="630287"/>
      </dsp:txXfrm>
    </dsp:sp>
    <dsp:sp modelId="{824A1AAF-8292-0A4A-9F7B-528301D7115E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92709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Methods</a:t>
          </a:r>
        </a:p>
      </dsp:txBody>
      <dsp:txXfrm>
        <a:off x="0" y="1892709"/>
        <a:ext cx="6586489" cy="630287"/>
      </dsp:txXfrm>
    </dsp:sp>
    <dsp:sp modelId="{41002695-AAAE-7E44-A434-A551B3CF5E22}">
      <dsp:nvSpPr>
        <dsp:cNvPr id="0" name=""/>
        <dsp:cNvSpPr/>
      </dsp:nvSpPr>
      <dsp:spPr>
        <a:xfrm>
          <a:off x="0" y="2522996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522996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Results</a:t>
          </a:r>
        </a:p>
      </dsp:txBody>
      <dsp:txXfrm>
        <a:off x="0" y="2522996"/>
        <a:ext cx="6586489" cy="630287"/>
      </dsp:txXfrm>
    </dsp:sp>
    <dsp:sp modelId="{1EC6FC90-DCEE-8346-BA34-A1BE099C3143}">
      <dsp:nvSpPr>
        <dsp:cNvPr id="0" name=""/>
        <dsp:cNvSpPr/>
      </dsp:nvSpPr>
      <dsp:spPr>
        <a:xfrm>
          <a:off x="0" y="3153283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153283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Conclusions</a:t>
          </a:r>
        </a:p>
      </dsp:txBody>
      <dsp:txXfrm>
        <a:off x="0" y="3153283"/>
        <a:ext cx="6586489" cy="630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276987" y="145926"/>
          <a:ext cx="3340843" cy="21486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974566" y="223094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Home-owners want to know:  will renovations increase the price of their home, and by how much?</a:t>
          </a:r>
        </a:p>
      </dsp:txBody>
      <dsp:txXfrm>
        <a:off x="974566" y="2230945"/>
        <a:ext cx="3999375" cy="1741500"/>
      </dsp:txXfrm>
    </dsp:sp>
    <dsp:sp modelId="{EF97BB0F-7A2C-4C57-80DC-28F72F94ADCB}">
      <dsp:nvSpPr>
        <dsp:cNvPr id="0" name=""/>
        <dsp:cNvSpPr/>
      </dsp:nvSpPr>
      <dsp:spPr>
        <a:xfrm>
          <a:off x="3324199" y="4039507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213163" y="291020"/>
          <a:ext cx="3076495" cy="1858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6064859" y="2106905"/>
          <a:ext cx="3999375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home sale data.</a:t>
          </a:r>
        </a:p>
      </dsp:txBody>
      <dsp:txXfrm>
        <a:off x="6064859" y="2106905"/>
        <a:ext cx="3999375" cy="1741500"/>
      </dsp:txXfrm>
    </dsp:sp>
    <dsp:sp modelId="{140C2B36-9C7B-483A-A481-23E34D2B6A2C}">
      <dsp:nvSpPr>
        <dsp:cNvPr id="0" name=""/>
        <dsp:cNvSpPr/>
      </dsp:nvSpPr>
      <dsp:spPr>
        <a:xfrm>
          <a:off x="6480034" y="3966753"/>
          <a:ext cx="3999375" cy="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6A37B-89C9-554E-BBFF-401BE950A72E}">
      <dsp:nvSpPr>
        <dsp:cNvPr id="0" name=""/>
        <dsp:cNvSpPr/>
      </dsp:nvSpPr>
      <dsp:spPr>
        <a:xfrm>
          <a:off x="0" y="389258"/>
          <a:ext cx="10515600" cy="391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Condition – Interior and Exterior 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Fair – Badly worn, much repair needed.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Very Good – All items well maintained, many overhauled and repaired.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Grade – Architecture and Design Quality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Good(8): Just above average in construction and design, ex. older subdivisions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Better(9): Better architectural design, extra interior and ext. design quality.</a:t>
          </a:r>
        </a:p>
      </dsp:txBody>
      <dsp:txXfrm>
        <a:off x="0" y="389258"/>
        <a:ext cx="10515600" cy="3912300"/>
      </dsp:txXfrm>
    </dsp:sp>
    <dsp:sp modelId="{44C78CE9-975E-8941-9A5E-B90552DC622D}">
      <dsp:nvSpPr>
        <dsp:cNvPr id="0" name=""/>
        <dsp:cNvSpPr/>
      </dsp:nvSpPr>
      <dsp:spPr>
        <a:xfrm>
          <a:off x="525780" y="49778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Meaning of Residential Terms:</a:t>
          </a:r>
          <a:endParaRPr lang="en-US" sz="2300" kern="1200"/>
        </a:p>
      </dsp:txBody>
      <dsp:txXfrm>
        <a:off x="558924" y="82922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414C-9501-204B-AA89-DD9E19923D69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98CAC-972C-8840-BD19-C5712919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8451-0587-4148-B21C-72ECA35D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3D71-BDD2-5840-BA36-5098695C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C8E1-1241-714C-959A-8E2250AF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7975-ABA7-7E4B-A2F4-D4EA0C52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E2F9-EF87-C84F-BC0C-5159D18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199-D5AD-8C41-8D65-2B76FA1F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D90F5-714B-824A-85A8-F51CF370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5B3F-B93C-6D4B-96C0-E07D3E8E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118F-0553-B94E-B5E2-E4AD6B0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6BB6-C8DA-EF49-B7F8-A2EB447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72AD-44C4-A84B-8927-C38D6A146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C231-D7C6-0948-99AE-CA7F4BD5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F384-CE51-DB4B-A128-F9F85FC0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DEF1-48BC-254D-9CC2-AE855819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8C30-FBE2-8141-8133-7D8049D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5F81-18BD-BC40-8756-CF482AD6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DEEC-49A5-D24E-92A4-510AE1DA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4CF4-FA2C-814A-8F31-544DDF1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00D0-917E-DE43-B99C-4DF92E9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3720-7863-BE4A-9503-315522F7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ED53-B61E-B143-B93C-63FFC55D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F26D-58AB-D54F-91FC-86DABA68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412-6146-1C4C-A9C3-96A4537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8B9C-85F6-5040-9F0B-B54DA97D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DB18-BCB3-6E49-AFC9-BD31599D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9E51-F9FF-764D-AAAA-957C912F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8BCC-CA5E-D441-A67B-C58E9831C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420B-973C-C34B-9ECE-8CB4BE5F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0E2E-233C-BA42-B421-48B870C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249-376A-2F46-A85B-05BF0482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AA0E3-FF0C-914F-AF6C-DF61B15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041-FD35-A64A-B380-B0C81360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912A-9E17-E54A-B029-932123A1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693D2-6B6E-B046-B02D-FFBDDF74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464E7-6FAF-7341-B27C-8A67A2F05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ED478-63B7-4E43-BAB2-0DA6ADC3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0FB7B-93E4-0C4E-AB74-4CB11F7A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87BC4-EFDD-9E48-8897-D349A0E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F30DA-4807-4145-A3D5-27F7167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946-F3E9-E141-AD6D-6EF3958B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B1D5-D97A-F945-9401-43CB928C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B8730-E99F-FA43-963B-98F2A424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654AF-574A-B649-BC6B-E252358F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52F77-E895-8240-BD0A-395FA89D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1A2C6-1656-E748-A67F-A482FCB1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0389-B671-A348-AA48-44686867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EEEF-7C85-CF41-A10B-3F1F83C0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12CB-11A3-D64B-AA8F-D5F6C81F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15CF-8FFE-B747-8B92-3C2F055F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E21F-B211-1442-ACFB-3D12848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62100-FC6F-1A42-8BEA-F3C76633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529-2297-B146-A7D8-89610AC1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6C-2FD1-C547-952E-4DA3B74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3189-A995-C246-A9C6-4C0E50891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375B5-3524-D243-A7EF-668853F2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14A6-E6A2-1B4D-A3FB-82923A37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7287-FD35-3E44-BF8C-FF211E82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0B16-A2C1-A147-82E9-B749976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E186C-91DE-8D42-8412-8D3F6AB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7FD3-A1CE-2D4B-BD56-719DCD1F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D1BB-5031-A149-A082-4A818CC63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6D6B-FC98-C443-AD11-92EB31378F15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45DC-451A-2F4F-AC94-D8110E9C3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5C80-1D25-1C4F-BAEC-D2D0F5B42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B3A0-05C8-774E-BFB3-36D171BD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s scrapings in a room">
            <a:extLst>
              <a:ext uri="{FF2B5EF4-FFF2-40B4-BE49-F238E27FC236}">
                <a16:creationId xmlns:a16="http://schemas.microsoft.com/office/drawing/2014/main" id="{FCE8370F-C17C-4139-B264-75940313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dirty="0"/>
              <a:t>Return on Renovation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2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BBA-F330-D744-9B4D-CFC575DF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Results – Secondary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EADF25-2BA1-4693-8A72-A2D33E05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Add a Bathroom</a:t>
            </a:r>
          </a:p>
          <a:p>
            <a:pPr lvl="1"/>
            <a:r>
              <a:rPr lang="en-US" sz="2000"/>
              <a:t>Increased ~$45,000</a:t>
            </a:r>
          </a:p>
          <a:p>
            <a:r>
              <a:rPr lang="en-US" sz="2000"/>
              <a:t>Add a Floor</a:t>
            </a:r>
          </a:p>
          <a:p>
            <a:pPr lvl="1"/>
            <a:r>
              <a:rPr lang="en-US" sz="2000"/>
              <a:t>Increased ~$80,000</a:t>
            </a:r>
          </a:p>
          <a:p>
            <a:r>
              <a:rPr lang="en-US" sz="2000"/>
              <a:t>Improve View:      Fair to Excellent</a:t>
            </a:r>
          </a:p>
          <a:p>
            <a:pPr lvl="1"/>
            <a:r>
              <a:rPr lang="en-US" sz="2000"/>
              <a:t>Increased $100,000</a:t>
            </a:r>
          </a:p>
          <a:p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C4AB0ED-857D-5644-9967-45B80259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48" y="807593"/>
            <a:ext cx="583795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379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excellent opportunities to increase home price for home-owners planning to renovate their property.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priorities to increase price:</a:t>
            </a:r>
          </a:p>
          <a:p>
            <a:pPr lvl="1"/>
            <a:r>
              <a:rPr lang="en-US" dirty="0"/>
              <a:t>Improve condition of home – update to modern fixtures and appliances</a:t>
            </a:r>
          </a:p>
          <a:p>
            <a:pPr lvl="1"/>
            <a:r>
              <a:rPr lang="en-US" dirty="0"/>
              <a:t>Improve grade of home – structural renovation and improved craftsmanship</a:t>
            </a:r>
          </a:p>
          <a:p>
            <a:pPr lvl="1"/>
            <a:r>
              <a:rPr lang="en-US" dirty="0"/>
              <a:t>Add livable square footage – convert garage, build guest house, expand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Other options exist -</a:t>
            </a:r>
          </a:p>
          <a:p>
            <a:pPr lvl="1"/>
            <a:r>
              <a:rPr lang="en-US" dirty="0"/>
              <a:t>Improving or adding a view – rooftop deck, patio, bigger window, landscaping</a:t>
            </a:r>
          </a:p>
          <a:p>
            <a:pPr lvl="1"/>
            <a:r>
              <a:rPr lang="en-US" dirty="0"/>
              <a:t>Add a Floor or Bathroom – more livable space increases price</a:t>
            </a:r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Examine other housing data sets to determine if they contain similar trends to predictors in the King County Data Set.</a:t>
            </a:r>
          </a:p>
          <a:p>
            <a:endParaRPr lang="en-US" dirty="0"/>
          </a:p>
          <a:p>
            <a:r>
              <a:rPr lang="en-US" dirty="0"/>
              <a:t>Find additional predictors to better estimate how much certain home changes alter sale price. </a:t>
            </a:r>
          </a:p>
          <a:p>
            <a:pPr lvl="1"/>
            <a:r>
              <a:rPr lang="en-US" dirty="0"/>
              <a:t> Type of remodel or home additions.</a:t>
            </a:r>
          </a:p>
          <a:p>
            <a:pPr lvl="2"/>
            <a:r>
              <a:rPr lang="en-US" dirty="0"/>
              <a:t>Ex. Kitchen, Garage, Patio, additional Bedrooms/Bathrooms.</a:t>
            </a:r>
          </a:p>
          <a:p>
            <a:pPr lvl="2"/>
            <a:endParaRPr lang="en-US" dirty="0"/>
          </a:p>
          <a:p>
            <a:r>
              <a:rPr lang="en-US" dirty="0"/>
              <a:t>Estimate return on investment for renovations.</a:t>
            </a:r>
          </a:p>
          <a:p>
            <a:pPr lvl="1"/>
            <a:r>
              <a:rPr lang="en-US" dirty="0"/>
              <a:t>How do certain projects increase sale price?</a:t>
            </a:r>
          </a:p>
          <a:p>
            <a:pPr lvl="1"/>
            <a:r>
              <a:rPr lang="en-US" dirty="0"/>
              <a:t>What amount of spending that reaps a higher gain for a given project?</a:t>
            </a:r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Outline</a:t>
            </a:r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722942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910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Build app within real-estate tech company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Zillow, Redfin, </a:t>
            </a:r>
            <a:r>
              <a:rPr lang="en-US" sz="2800" dirty="0" err="1"/>
              <a:t>Opendoor</a:t>
            </a:r>
            <a:r>
              <a:rPr lang="en-US" sz="2800" dirty="0"/>
              <a:t>, Flip, etc.</a:t>
            </a:r>
          </a:p>
          <a:p>
            <a:pPr>
              <a:spcAft>
                <a:spcPts val="600"/>
              </a:spcAft>
            </a:pPr>
            <a:r>
              <a:rPr lang="en-US" dirty="0"/>
              <a:t>Users visit to learn how renovations will increase their home price</a:t>
            </a:r>
          </a:p>
          <a:p>
            <a:pPr>
              <a:spcAft>
                <a:spcPts val="600"/>
              </a:spcAft>
            </a:pPr>
            <a:r>
              <a:rPr lang="en-US" dirty="0"/>
              <a:t>Increases revenue via product suite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Funnel more users to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D0BC-CBA4-4002-8407-7610AB089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r="302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64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2BA7C-C86C-D64D-8534-22651AE9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1AE1EA4E-4DFA-45E6-B9DE-67B88A15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43E6-0D45-6940-B828-D5AC5E80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Top 5 Recommendations: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Condition 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Grade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Increase Square Footage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Improve the View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Add a Bathroom</a:t>
            </a:r>
          </a:p>
        </p:txBody>
      </p:sp>
    </p:spTree>
    <p:extLst>
      <p:ext uri="{BB962C8B-B14F-4D97-AF65-F5344CB8AC3E}">
        <p14:creationId xmlns:p14="http://schemas.microsoft.com/office/powerpoint/2010/main" val="150009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Housing Data from King County, Washington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DF194-E012-491F-8050-B98DA7E6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11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95E6-EB6F-0546-B755-EFA37BC0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CC2B-DC09-4D41-A3EF-23F3435F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6 iterations of modelling completed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model with lowest RMSE that met linearity assumptions</a:t>
            </a:r>
          </a:p>
          <a:p>
            <a:pPr>
              <a:spcAft>
                <a:spcPts val="600"/>
              </a:spcAft>
            </a:pPr>
            <a:r>
              <a:rPr lang="en-US" dirty="0"/>
              <a:t>98.9 % of data set was used for model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Represents 21,366 house sales from the years 1900 – 2015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1.1% trimmed to reduce outliers, improve predictions for ~99% of houses</a:t>
            </a:r>
          </a:p>
          <a:p>
            <a:pPr>
              <a:spcAft>
                <a:spcPts val="600"/>
              </a:spcAft>
            </a:pPr>
            <a:r>
              <a:rPr lang="en-US" dirty="0"/>
              <a:t>Missing values changed in the waterfront and view categories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Changed to median value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Waterfront(2376 changed to NO), view(63 changed to NONE)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357738"/>
            <a:ext cx="6857375" cy="4297251"/>
          </a:xfrm>
        </p:spPr>
        <p:txBody>
          <a:bodyPr>
            <a:normAutofit/>
          </a:bodyPr>
          <a:lstStyle/>
          <a:p>
            <a:r>
              <a:rPr lang="en-US" sz="2400" dirty="0"/>
              <a:t>Linear Modeling</a:t>
            </a:r>
          </a:p>
          <a:p>
            <a:pPr lvl="1"/>
            <a:r>
              <a:rPr lang="en-US" dirty="0"/>
              <a:t>Multiple Features in the same mode</a:t>
            </a:r>
          </a:p>
          <a:p>
            <a:r>
              <a:rPr lang="en-US" sz="2400" dirty="0"/>
              <a:t>Features Included: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Number of Bathrooms, Bedrooms, and Floors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Measures of Condition, Grade, and View</a:t>
            </a:r>
          </a:p>
          <a:p>
            <a:pPr lvl="1"/>
            <a:r>
              <a:rPr lang="en-US" dirty="0"/>
              <a:t>Waterfront (yes/no)</a:t>
            </a:r>
          </a:p>
          <a:p>
            <a:r>
              <a:rPr lang="en-US" sz="2400" dirty="0"/>
              <a:t>Identify features with most influence on Price</a:t>
            </a:r>
          </a:p>
          <a:p>
            <a:r>
              <a:rPr lang="en-US" sz="2400" dirty="0"/>
              <a:t>Calculate how much features influence Price</a:t>
            </a:r>
          </a:p>
          <a:p>
            <a:endParaRPr lang="en-US" sz="1400" dirty="0"/>
          </a:p>
        </p:txBody>
      </p:sp>
      <p:pic>
        <p:nvPicPr>
          <p:cNvPr id="5" name="Picture 4" descr="House line vector icons">
            <a:extLst>
              <a:ext uri="{FF2B5EF4-FFF2-40B4-BE49-F238E27FC236}">
                <a16:creationId xmlns:a16="http://schemas.microsoft.com/office/drawing/2014/main" id="{62301693-48BB-4A1A-8294-E9FE18702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0" r="22505" b="-2"/>
          <a:stretch/>
        </p:blipFill>
        <p:spPr>
          <a:xfrm>
            <a:off x="21" y="10"/>
            <a:ext cx="3905230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3" y="428315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Results – </a:t>
            </a:r>
            <a:br>
              <a:rPr lang="en-US" dirty="0"/>
            </a:br>
            <a:r>
              <a:rPr lang="en-US" dirty="0"/>
              <a:t>Top Features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085976"/>
            <a:ext cx="4014787" cy="41378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Condition: Improve from  Fair to Very Good </a:t>
            </a:r>
          </a:p>
          <a:p>
            <a:pPr lvl="1"/>
            <a:r>
              <a:rPr lang="en-US" dirty="0"/>
              <a:t>Increased price by $155,000</a:t>
            </a:r>
          </a:p>
          <a:p>
            <a:pPr lvl="1"/>
            <a:endParaRPr lang="en-US" dirty="0"/>
          </a:p>
          <a:p>
            <a:r>
              <a:rPr lang="en-US" dirty="0"/>
              <a:t>Grade: Improve from Good(8) to Better(9) </a:t>
            </a:r>
          </a:p>
          <a:p>
            <a:pPr lvl="1"/>
            <a:r>
              <a:rPr lang="en-US" dirty="0"/>
              <a:t>Increased price by $125,000</a:t>
            </a:r>
          </a:p>
          <a:p>
            <a:pPr lvl="1"/>
            <a:endParaRPr lang="en-US" dirty="0"/>
          </a:p>
          <a:p>
            <a:r>
              <a:rPr lang="en-US" dirty="0"/>
              <a:t>Livable Square Footage: Increase of ~900 square feet</a:t>
            </a:r>
          </a:p>
          <a:p>
            <a:pPr lvl="1"/>
            <a:r>
              <a:rPr lang="en-US" dirty="0"/>
              <a:t>Increased price by $190,000</a:t>
            </a:r>
          </a:p>
          <a:p>
            <a:endParaRPr lang="en-US" sz="20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DCFE5A3-292E-374E-8030-D76A7A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69" y="807593"/>
            <a:ext cx="554451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569</Words>
  <Application>Microsoft Macintosh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Return on Renovation</vt:lpstr>
      <vt:lpstr>Outline</vt:lpstr>
      <vt:lpstr>Business Problem</vt:lpstr>
      <vt:lpstr>Business Opportunity</vt:lpstr>
      <vt:lpstr>Summary</vt:lpstr>
      <vt:lpstr>Data Housing Data from King County, Washington</vt:lpstr>
      <vt:lpstr>Data Manipulation</vt:lpstr>
      <vt:lpstr>Methods</vt:lpstr>
      <vt:lpstr>Results –  Top Features</vt:lpstr>
      <vt:lpstr>Results – Secondary Features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Reap Return on Renovation</dc:title>
  <dc:creator>Jim Petoskey</dc:creator>
  <cp:lastModifiedBy>Jim Petoskey</cp:lastModifiedBy>
  <cp:revision>12</cp:revision>
  <dcterms:created xsi:type="dcterms:W3CDTF">2022-02-28T18:25:30Z</dcterms:created>
  <dcterms:modified xsi:type="dcterms:W3CDTF">2022-03-03T17:17:01Z</dcterms:modified>
</cp:coreProperties>
</file>