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63" r:id="rId5"/>
    <p:sldId id="261" r:id="rId6"/>
    <p:sldId id="264" r:id="rId7"/>
    <p:sldId id="257" r:id="rId8"/>
    <p:sldId id="258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44"/>
  </p:normalViewPr>
  <p:slideViewPr>
    <p:cSldViewPr snapToGrid="0" snapToObjects="1">
      <p:cViewPr>
        <p:scale>
          <a:sx n="114" d="100"/>
          <a:sy n="114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5D6D-4FB0-4C4D-A91D-4CE7620CF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9E6E7-E1A2-AA4B-B611-A2B69B108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2DB93-37F7-F843-BDE2-9C41E351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F616-EB1A-7E42-A220-4629E74B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F50CE-CCA9-234A-BFD4-AEAF5548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0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1BF1-16D0-1B4E-A266-1CAF0661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CD251-2193-F141-8A5B-68494879F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4030D-285A-FA4A-B721-2671B51C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1174-C689-2B45-91D6-005F80E2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9D43-CB97-4C4F-AE97-D3CFE992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4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CE48F-766D-DD4B-8D00-CA6BCE3C9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ABEEA-547D-084E-91A3-BF5F237C5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5952-923A-5844-8010-E5503DC7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E90-3F62-FA4B-952F-2AAC8BCC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CA311-BE1F-5949-B624-52F55632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5523-9ECD-0742-AE5E-A1B47157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C91D2-0911-1243-871E-B38FDD71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2BFD-C990-8147-B792-41464355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24A16-C2DB-6440-99D1-2D684559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4023F-BBE7-0242-B121-78B4A497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9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16A0-FBDD-6247-B7BC-A7CDF5FD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17D2B-3257-8E40-B045-4FA6D15E0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EEA67-68D8-9744-ACDA-0F6E2203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37076-C8CC-2B4A-BEC7-5D08B6E8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0EA60-249F-D240-94EC-838D9B34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8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5801-CE5E-D24B-A434-0322BE4E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D6E14-22D0-1044-9F2A-F5CE04DB8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CB347-FD17-DC4D-A426-3C7C4DF74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37B3-05B8-A94F-8063-82A2F626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0DB59-A407-854A-B694-8782ED52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EA20E-4432-6E41-B17B-994750DB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5718-ECEA-3E42-96D7-C52458B0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ACFED-752E-E44D-88D4-9E84CDEBD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D8B75-0395-FA48-BF54-CC202C7A4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1B994-C149-FE4F-8FDF-67B05E2D3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901A3-FEC5-1441-BC13-95A336ABB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955C7-EA29-2E4B-A51F-41C7475B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7D679-DC07-3A48-BFDD-95FB4876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DE376-F4E1-C14C-8EA4-D5328FCE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5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A3A2-88FD-D24F-AB1B-785A06F6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9608D-41D7-F448-A7FE-B1F4596D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52359-CDA9-9D40-9B66-EE50C4A0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3058-48B9-5649-94F0-916D93AA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5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7BC4D-1951-3242-A5BD-64CDBB21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A47F9-15F3-934E-88A1-CD4AD143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7ADC1-5D84-7244-836E-D4EAAFA3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1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0ADE-2329-E34E-95E3-C2E87BFC9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A83C-90BB-674B-AFC6-D91C5F0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D741-860E-0147-9336-EE8A08582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6BB5B-E2C1-884E-88AF-97F4D732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F8EEB-4F67-4748-8CB4-8AAD121E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0DEC-783B-4C40-A3C6-E51B58EB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3B2E-92E1-AD40-8128-6B4B511B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0417C-C390-9E48-A860-BC2CC70C3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F0586-8D33-7740-B5F4-F7C7E0030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B0143-F0B5-6A4D-AD58-2DA0A0FA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EF9CF-B28D-2744-9F3C-1676D487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19901-E190-5643-9B67-CBABDC4F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9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592FF-9EE9-F342-BDDF-EBAE1934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06F52-F4CF-ED48-A9F9-C8B00DD2D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3996F-50FF-614E-953E-3A306988C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367D1-8470-5242-8C94-6461E56D8363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E905-1ACA-4346-8B1C-428109E47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4EAA6-28CC-3D48-9FCC-3DB333F33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1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impetoskey/" TargetMode="External"/><Relationship Id="rId2" Type="http://schemas.openxmlformats.org/officeDocument/2006/relationships/hyperlink" Target="mailto:Jim.Petoskey.146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phase4/Phase_4_Project/Zillow_Time_Series/Real%20Estate%20Investment%20-%20Top%20Zip%20Codes%20.ipynb#Lake-Worth,-FL-3346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A58B-8E54-8448-8CF0-CBE909F3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 Estate Investment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16B46-6BBD-0042-9093-2471DDB43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 Zip Codes in United States – 5 Year Return on Investment</a:t>
            </a:r>
          </a:p>
        </p:txBody>
      </p:sp>
    </p:spTree>
    <p:extLst>
      <p:ext uri="{BB962C8B-B14F-4D97-AF65-F5344CB8AC3E}">
        <p14:creationId xmlns:p14="http://schemas.microsoft.com/office/powerpoint/2010/main" val="368539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4CC8-3314-0A46-9035-86FD3C16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Boise, Idaho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706E4-6461-4041-8627-94A21E94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8.3  Boise, ID 83703</a:t>
            </a:r>
          </a:p>
          <a:p>
            <a:r>
              <a:rPr lang="en-US" dirty="0"/>
              <a:t>Fairly high predicted return of 55.1%</a:t>
            </a:r>
          </a:p>
          <a:p>
            <a:r>
              <a:rPr lang="en-US" dirty="0"/>
              <a:t>Low risk, with lowest confidence interval value being substantially higher than the models for other zip codes.</a:t>
            </a:r>
          </a:p>
          <a:p>
            <a:r>
              <a:rPr lang="en-US" dirty="0"/>
              <a:t>Moderate level of model accuracy:</a:t>
            </a:r>
          </a:p>
          <a:p>
            <a:pPr lvl="1"/>
            <a:r>
              <a:rPr lang="en-US" dirty="0"/>
              <a:t>Predictions within 8% of median value on average.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3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B5AA-0353-3043-80CD-525DD39D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39FD-6F6E-984D-BEA8-87A12C77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Jim Petoskey – Data Scientist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hlinkClick r:id="rId2"/>
              </a:rPr>
              <a:t>Jim.Petoskey.146@gmail.com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Phone: (734) 649-3182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hlinkClick r:id="rId3"/>
              </a:rPr>
              <a:t>linkedin.com</a:t>
            </a:r>
            <a:r>
              <a:rPr lang="en-US" dirty="0">
                <a:hlinkClick r:id="rId3"/>
              </a:rPr>
              <a:t>/in/</a:t>
            </a:r>
            <a:r>
              <a:rPr lang="en-US" dirty="0" err="1">
                <a:hlinkClick r:id="rId3"/>
              </a:rPr>
              <a:t>jimpetoskey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9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557C-BAF2-1A40-A0BB-D0D806BD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Rate of Return for zip codes with highly accurate modeling.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9E1C3C-43B5-F349-818A-D269012D60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1854994"/>
            <a:ext cx="57531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55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9F5D-2777-D04C-8B52-E02B3FC9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Lake Worth Forecast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312219-CF7C-1F4B-A3C6-7EF2108B5A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87" y="1825625"/>
            <a:ext cx="57572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21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58B8-7433-EE4C-A182-64271996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Oakland Forecast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8DC6B4B-714F-AE4B-95FD-EB81DFBC6C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95" y="1825625"/>
            <a:ext cx="55544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06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1A08-7DE2-C643-A615-1C932BA8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Boise Forecast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50BA44-5AB1-7E49-A928-92A3978158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87" y="1825625"/>
            <a:ext cx="57572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73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8DD6-A87D-FC4F-B36E-DCC84994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Sacramento Forecast (Non-Example)	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7EA93C0-E70C-AA42-BFF9-CBE3ED28DA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87" y="1825625"/>
            <a:ext cx="57572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5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F8E0-626F-1440-AD0B-500DA4F5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Lake Worth Seasonality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34063B-F3EC-234C-8537-52E317C48D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90" y="1383178"/>
            <a:ext cx="7891221" cy="523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D047D766-4BB9-C248-855D-1776000CB617}"/>
              </a:ext>
            </a:extLst>
          </p:cNvPr>
          <p:cNvSpPr/>
          <p:nvPr/>
        </p:nvSpPr>
        <p:spPr>
          <a:xfrm>
            <a:off x="1014470" y="4219461"/>
            <a:ext cx="1651612" cy="594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D1DA5-6857-234C-8C42-F4A984147093}"/>
              </a:ext>
            </a:extLst>
          </p:cNvPr>
          <p:cNvSpPr txBox="1"/>
          <p:nvPr/>
        </p:nvSpPr>
        <p:spPr>
          <a:xfrm>
            <a:off x="162030" y="3539629"/>
            <a:ext cx="284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Seasonality Visual</a:t>
            </a:r>
          </a:p>
        </p:txBody>
      </p:sp>
    </p:spTree>
    <p:extLst>
      <p:ext uri="{BB962C8B-B14F-4D97-AF65-F5344CB8AC3E}">
        <p14:creationId xmlns:p14="http://schemas.microsoft.com/office/powerpoint/2010/main" val="331079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6DD7-5184-2E4E-9D89-F1590896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Oakland, California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F179B-BA96-D940-B473-C4C775F5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8.1  Oakland, CA 94606</a:t>
            </a:r>
          </a:p>
          <a:p>
            <a:r>
              <a:rPr lang="en-US" dirty="0"/>
              <a:t>Has a predicted rate of return of 68.1% over the next 5 years (assuming we are in April of 2018 when this dataset was current)</a:t>
            </a:r>
          </a:p>
          <a:p>
            <a:r>
              <a:rPr lang="en-US" dirty="0"/>
              <a:t>Has the lowest margin of risk - with the lowest confidence interval value being substantially higher than the models for other zip codes.</a:t>
            </a:r>
          </a:p>
          <a:p>
            <a:r>
              <a:rPr lang="en-US" dirty="0"/>
              <a:t>High level of model accuracy:</a:t>
            </a:r>
          </a:p>
          <a:p>
            <a:pPr lvl="1"/>
            <a:r>
              <a:rPr lang="en-US" dirty="0"/>
              <a:t>Predictions within 3% of median value on average.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4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E517-A3FD-C94E-B858-4D50F111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Lake Worth, Florida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F6DC1-324E-4B42-A193-5685D9F4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8.2  Lake Worth, FL 33460</a:t>
            </a:r>
            <a:r>
              <a:rPr lang="en-US" b="1" dirty="0">
                <a:hlinkClick r:id="rId2"/>
              </a:rPr>
              <a:t>¶</a:t>
            </a:r>
            <a:endParaRPr lang="en-US" b="1" dirty="0"/>
          </a:p>
          <a:p>
            <a:r>
              <a:rPr lang="en-US" dirty="0"/>
              <a:t>Highest predicted return of 93.0%</a:t>
            </a:r>
          </a:p>
          <a:p>
            <a:r>
              <a:rPr lang="en-US" dirty="0"/>
              <a:t>Much higher risk with wide range and large negative potential for the confidence interval price at 5 years</a:t>
            </a:r>
          </a:p>
          <a:p>
            <a:r>
              <a:rPr lang="en-US" dirty="0"/>
              <a:t>High level of model accuracy:</a:t>
            </a:r>
          </a:p>
          <a:p>
            <a:pPr lvl="1"/>
            <a:r>
              <a:rPr lang="en-US" dirty="0"/>
              <a:t>Predictions within 1.3% of median value on average.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1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260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Real Estate Investment</vt:lpstr>
      <vt:lpstr>Predicted Rate of Return for zip codes with highly accurate modeling.</vt:lpstr>
      <vt:lpstr>Lake Worth Forecast</vt:lpstr>
      <vt:lpstr>Oakland Forecast</vt:lpstr>
      <vt:lpstr>Boise Forecast</vt:lpstr>
      <vt:lpstr>Sacramento Forecast (Non-Example) </vt:lpstr>
      <vt:lpstr>Lake Worth Seasonality</vt:lpstr>
      <vt:lpstr>Results – Oakland, California</vt:lpstr>
      <vt:lpstr>Results – Lake Worth, Florida</vt:lpstr>
      <vt:lpstr>Results – Boise, Idaho </vt:lpstr>
      <vt:lpstr>Q &amp; A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Petoskey</dc:creator>
  <cp:lastModifiedBy>Jim Petoskey</cp:lastModifiedBy>
  <cp:revision>4</cp:revision>
  <dcterms:created xsi:type="dcterms:W3CDTF">2022-05-03T21:07:28Z</dcterms:created>
  <dcterms:modified xsi:type="dcterms:W3CDTF">2022-05-03T21:39:07Z</dcterms:modified>
</cp:coreProperties>
</file>