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77"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8/1/17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8/1/17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8/1/17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8/1/17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8/1/17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8/1/17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8/1/17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8/1/17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8/1/17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Sabermetrics</a:t>
            </a:r>
            <a:br>
              <a:rPr lang="en-US" sz="4400" dirty="0" smtClean="0"/>
            </a:br>
            <a:r>
              <a:rPr lang="en-US" sz="4400" dirty="0" smtClean="0"/>
              <a:t>101</a:t>
            </a:r>
            <a:endParaRPr lang="en-US" sz="4400" dirty="0"/>
          </a:p>
        </p:txBody>
      </p:sp>
      <p:sp>
        <p:nvSpPr>
          <p:cNvPr id="3" name="Subtitle 2"/>
          <p:cNvSpPr>
            <a:spLocks noGrp="1"/>
          </p:cNvSpPr>
          <p:nvPr>
            <p:ph type="subTitle" idx="1"/>
          </p:nvPr>
        </p:nvSpPr>
        <p:spPr/>
        <p:txBody>
          <a:bodyPr/>
          <a:lstStyle/>
          <a:p>
            <a:r>
              <a:rPr lang="en-US" dirty="0" smtClean="0"/>
              <a:t>An introduction to baseball statistics</a:t>
            </a:r>
            <a:endParaRPr lang="en-US" dirty="0"/>
          </a:p>
        </p:txBody>
      </p:sp>
    </p:spTree>
    <p:extLst>
      <p:ext uri="{BB962C8B-B14F-4D97-AF65-F5344CB8AC3E}">
        <p14:creationId xmlns:p14="http://schemas.microsoft.com/office/powerpoint/2010/main" val="112614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Wins (w)</a:t>
            </a:r>
            <a:endParaRPr lang="en-US" dirty="0"/>
          </a:p>
        </p:txBody>
      </p:sp>
      <p:sp>
        <p:nvSpPr>
          <p:cNvPr id="3" name="Content Placeholder 2"/>
          <p:cNvSpPr>
            <a:spLocks noGrp="1"/>
          </p:cNvSpPr>
          <p:nvPr>
            <p:ph idx="1"/>
          </p:nvPr>
        </p:nvSpPr>
        <p:spPr>
          <a:xfrm>
            <a:off x="1251678" y="2286001"/>
            <a:ext cx="10178322" cy="4320282"/>
          </a:xfrm>
        </p:spPr>
        <p:txBody>
          <a:bodyPr>
            <a:normAutofit lnSpcReduction="10000"/>
          </a:bodyPr>
          <a:lstStyle/>
          <a:p>
            <a:r>
              <a:rPr lang="en-US" dirty="0" smtClean="0"/>
              <a:t>Awarded to the pitcher who pitched the last half-inning before the winning team took the lead for the final time</a:t>
            </a:r>
          </a:p>
          <a:p>
            <a:pPr lvl="1"/>
            <a:r>
              <a:rPr lang="en-US" dirty="0" smtClean="0"/>
              <a:t>Except if the pitcher is a starting pitcher and he has not lasted 5 innings</a:t>
            </a:r>
          </a:p>
          <a:p>
            <a:pPr lvl="1"/>
            <a:r>
              <a:rPr lang="en-US" dirty="0" smtClean="0"/>
              <a:t>Or if it is a relief pitcher, who, in the judgment of the official scorer, was ineffective in a brief appearance</a:t>
            </a:r>
          </a:p>
          <a:p>
            <a:r>
              <a:rPr lang="en-US" dirty="0" smtClean="0"/>
              <a:t>It’s a pitching statistic that relies on the offense</a:t>
            </a:r>
          </a:p>
          <a:p>
            <a:r>
              <a:rPr lang="en-US" dirty="0" smtClean="0"/>
              <a:t>Terrible for comparing pitchers</a:t>
            </a:r>
          </a:p>
          <a:p>
            <a:r>
              <a:rPr lang="en-US" dirty="0" smtClean="0"/>
              <a:t>20 wins in a season is extraordinary, 25 hasn’t happened since 1990</a:t>
            </a:r>
          </a:p>
          <a:p>
            <a:r>
              <a:rPr lang="en-US" dirty="0" smtClean="0"/>
              <a:t>Corresponding stat is Losses (L)</a:t>
            </a:r>
          </a:p>
          <a:p>
            <a:pPr lvl="1"/>
            <a:r>
              <a:rPr lang="en-US" dirty="0" smtClean="0"/>
              <a:t>Loss is awarded to the pitcher who pitched the last half-inning before the losing team started losing for the last time</a:t>
            </a:r>
          </a:p>
          <a:p>
            <a:pPr lvl="1"/>
            <a:r>
              <a:rPr lang="en-US" dirty="0" smtClean="0"/>
              <a:t>OR the pitcher who put the go-ahead run on base before getting taken out of the game</a:t>
            </a:r>
          </a:p>
        </p:txBody>
      </p:sp>
    </p:spTree>
    <p:extLst>
      <p:ext uri="{BB962C8B-B14F-4D97-AF65-F5344CB8AC3E}">
        <p14:creationId xmlns:p14="http://schemas.microsoft.com/office/powerpoint/2010/main" val="174888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run average (ERA)</a:t>
            </a:r>
            <a:endParaRPr lang="en-US" dirty="0"/>
          </a:p>
        </p:txBody>
      </p:sp>
      <p:sp>
        <p:nvSpPr>
          <p:cNvPr id="3" name="Content Placeholder 2"/>
          <p:cNvSpPr>
            <a:spLocks noGrp="1"/>
          </p:cNvSpPr>
          <p:nvPr>
            <p:ph idx="1"/>
          </p:nvPr>
        </p:nvSpPr>
        <p:spPr/>
        <p:txBody>
          <a:bodyPr/>
          <a:lstStyle/>
          <a:p>
            <a:r>
              <a:rPr lang="en-US" dirty="0" smtClean="0"/>
              <a:t>Formula: 9 * (ER/IP) = 9 * (Earned Runs)/(Innings Pitched)</a:t>
            </a:r>
          </a:p>
          <a:p>
            <a:r>
              <a:rPr lang="en-US" dirty="0" smtClean="0"/>
              <a:t>If no errors and no passed balls occurred in an inning, all runs that inning are earned</a:t>
            </a:r>
          </a:p>
          <a:p>
            <a:r>
              <a:rPr lang="en-US" dirty="0" smtClean="0"/>
              <a:t>If you’re interested in the complexities of earned/unearned runs, read the rule book</a:t>
            </a:r>
          </a:p>
          <a:p>
            <a:r>
              <a:rPr lang="en-US" dirty="0" smtClean="0"/>
              <a:t>ERA is meant to give an idea of how many runs a pitcher would allow in a complete game</a:t>
            </a:r>
          </a:p>
          <a:p>
            <a:r>
              <a:rPr lang="en-US" dirty="0" smtClean="0"/>
              <a:t>A pitcher is credited with earned runs after he leaves the game if he was the pitcher to put the runners on</a:t>
            </a:r>
            <a:endParaRPr lang="en-US" dirty="0"/>
          </a:p>
          <a:p>
            <a:r>
              <a:rPr lang="en-US" dirty="0" smtClean="0"/>
              <a:t>Not great for evaluating pitchers as a great defense will help lower a pitcher’s ERA, and, for relief pitchers, it doesn’t take into account letting someone else’s earned runs score</a:t>
            </a:r>
          </a:p>
        </p:txBody>
      </p:sp>
    </p:spTree>
    <p:extLst>
      <p:ext uri="{BB962C8B-B14F-4D97-AF65-F5344CB8AC3E}">
        <p14:creationId xmlns:p14="http://schemas.microsoft.com/office/powerpoint/2010/main" val="145683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Fielding Percentage</a:t>
            </a:r>
            <a:endParaRPr lang="en-US" dirty="0"/>
          </a:p>
        </p:txBody>
      </p:sp>
      <p:sp>
        <p:nvSpPr>
          <p:cNvPr id="3" name="Content Placeholder 2"/>
          <p:cNvSpPr>
            <a:spLocks noGrp="1"/>
          </p:cNvSpPr>
          <p:nvPr>
            <p:ph idx="1"/>
          </p:nvPr>
        </p:nvSpPr>
        <p:spPr/>
        <p:txBody>
          <a:bodyPr/>
          <a:lstStyle/>
          <a:p>
            <a:r>
              <a:rPr lang="en-US" dirty="0" smtClean="0"/>
              <a:t>Formula: (Putouts + Assists)/(Putouts + Assists + Errors)</a:t>
            </a:r>
          </a:p>
          <a:p>
            <a:r>
              <a:rPr lang="en-US" dirty="0" smtClean="0"/>
              <a:t>Does not take into account range</a:t>
            </a:r>
          </a:p>
          <a:p>
            <a:pPr lvl="1"/>
            <a:r>
              <a:rPr lang="en-US" dirty="0" smtClean="0"/>
              <a:t>A better fielder who reaches more balls might make more errors than the worse fielder who can’t reach the ball in order to make an error</a:t>
            </a:r>
            <a:endParaRPr lang="en-US" dirty="0"/>
          </a:p>
        </p:txBody>
      </p:sp>
    </p:spTree>
    <p:extLst>
      <p:ext uri="{BB962C8B-B14F-4D97-AF65-F5344CB8AC3E}">
        <p14:creationId xmlns:p14="http://schemas.microsoft.com/office/powerpoint/2010/main" val="28414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Baserunning</a:t>
            </a:r>
            <a:r>
              <a:rPr lang="en-US" dirty="0" smtClean="0"/>
              <a:t> stats</a:t>
            </a:r>
            <a:endParaRPr lang="en-US" dirty="0"/>
          </a:p>
        </p:txBody>
      </p:sp>
      <p:sp>
        <p:nvSpPr>
          <p:cNvPr id="3" name="Content Placeholder 2"/>
          <p:cNvSpPr>
            <a:spLocks noGrp="1"/>
          </p:cNvSpPr>
          <p:nvPr>
            <p:ph idx="1"/>
          </p:nvPr>
        </p:nvSpPr>
        <p:spPr/>
        <p:txBody>
          <a:bodyPr/>
          <a:lstStyle/>
          <a:p>
            <a:r>
              <a:rPr lang="en-US" dirty="0" smtClean="0"/>
              <a:t>Stolen base (SB)</a:t>
            </a:r>
          </a:p>
          <a:p>
            <a:r>
              <a:rPr lang="en-US" dirty="0" smtClean="0"/>
              <a:t>Caught stealing (CS)</a:t>
            </a:r>
          </a:p>
          <a:p>
            <a:r>
              <a:rPr lang="en-US" dirty="0" smtClean="0"/>
              <a:t>SB% = SB/(SB + CS)</a:t>
            </a:r>
          </a:p>
          <a:p>
            <a:r>
              <a:rPr lang="en-US" dirty="0" smtClean="0"/>
              <a:t>Defensive Indifference </a:t>
            </a:r>
            <a:r>
              <a:rPr lang="mr-IN" dirty="0" smtClean="0"/>
              <a:t>–</a:t>
            </a:r>
            <a:r>
              <a:rPr lang="en-US" dirty="0" smtClean="0"/>
              <a:t> doesn’t count for an SB or CS</a:t>
            </a:r>
            <a:endParaRPr lang="en-US" dirty="0"/>
          </a:p>
        </p:txBody>
      </p:sp>
    </p:spTree>
    <p:extLst>
      <p:ext uri="{BB962C8B-B14F-4D97-AF65-F5344CB8AC3E}">
        <p14:creationId xmlns:p14="http://schemas.microsoft.com/office/powerpoint/2010/main" val="735864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Modern but still traditional metrics</a:t>
            </a:r>
            <a:endParaRPr lang="en-US" dirty="0"/>
          </a:p>
        </p:txBody>
      </p:sp>
      <p:sp>
        <p:nvSpPr>
          <p:cNvPr id="3" name="Text Placeholder 2"/>
          <p:cNvSpPr>
            <a:spLocks noGrp="1"/>
          </p:cNvSpPr>
          <p:nvPr>
            <p:ph type="body" idx="1"/>
          </p:nvPr>
        </p:nvSpPr>
        <p:spPr/>
        <p:txBody>
          <a:bodyPr/>
          <a:lstStyle/>
          <a:p>
            <a:r>
              <a:rPr lang="en-US" dirty="0" smtClean="0"/>
              <a:t>The Good</a:t>
            </a:r>
            <a:endParaRPr lang="en-US" dirty="0"/>
          </a:p>
        </p:txBody>
      </p:sp>
    </p:spTree>
    <p:extLst>
      <p:ext uri="{BB962C8B-B14F-4D97-AF65-F5344CB8AC3E}">
        <p14:creationId xmlns:p14="http://schemas.microsoft.com/office/powerpoint/2010/main" val="5917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Base Percentage (OBP)</a:t>
            </a:r>
            <a:endParaRPr lang="en-US" dirty="0"/>
          </a:p>
        </p:txBody>
      </p:sp>
      <p:sp>
        <p:nvSpPr>
          <p:cNvPr id="3" name="Content Placeholder 2"/>
          <p:cNvSpPr>
            <a:spLocks noGrp="1"/>
          </p:cNvSpPr>
          <p:nvPr>
            <p:ph idx="1"/>
          </p:nvPr>
        </p:nvSpPr>
        <p:spPr>
          <a:xfrm>
            <a:off x="1251678" y="2286001"/>
            <a:ext cx="10178322" cy="4238089"/>
          </a:xfrm>
        </p:spPr>
        <p:txBody>
          <a:bodyPr>
            <a:normAutofit/>
          </a:bodyPr>
          <a:lstStyle/>
          <a:p>
            <a:r>
              <a:rPr lang="en-US" dirty="0" smtClean="0"/>
              <a:t>Formula (H + BB + HBP)/(AB + BB + HBP + SF) = (Hits+ Walks + Hit-By-Pitches)/(~Plate Appearances)</a:t>
            </a:r>
          </a:p>
          <a:p>
            <a:r>
              <a:rPr lang="en-US" dirty="0" smtClean="0"/>
              <a:t>Better measure of how often a hitter reaches base on his own merits</a:t>
            </a:r>
          </a:p>
          <a:p>
            <a:pPr lvl="1"/>
            <a:r>
              <a:rPr lang="en-US" dirty="0" smtClean="0"/>
              <a:t>Gives credit for walks and getting hit by pitch</a:t>
            </a:r>
          </a:p>
          <a:p>
            <a:pPr lvl="1"/>
            <a:r>
              <a:rPr lang="en-US" dirty="0" smtClean="0"/>
              <a:t>Decreases for reaching due to error and fielder’s choice</a:t>
            </a:r>
          </a:p>
          <a:p>
            <a:r>
              <a:rPr lang="en-US" dirty="0" smtClean="0"/>
              <a:t>Doesn’t take into account power (all hits are counted the same)</a:t>
            </a:r>
          </a:p>
          <a:p>
            <a:r>
              <a:rPr lang="en-US" dirty="0" smtClean="0"/>
              <a:t>Does give credit for intentional walks</a:t>
            </a:r>
          </a:p>
          <a:p>
            <a:r>
              <a:rPr lang="en-US" dirty="0" smtClean="0"/>
              <a:t>Range is .000 to 1.000 like batting average</a:t>
            </a:r>
          </a:p>
          <a:p>
            <a:r>
              <a:rPr lang="en-US" dirty="0" smtClean="0"/>
              <a:t>Single-season record is held by Barry Bonds, set in 2004 with an OBP of .609</a:t>
            </a:r>
          </a:p>
          <a:p>
            <a:r>
              <a:rPr lang="en-US" dirty="0" smtClean="0"/>
              <a:t>Ted Williams holds the career record with an OBP of .482</a:t>
            </a:r>
          </a:p>
          <a:p>
            <a:pPr lvl="1"/>
            <a:endParaRPr lang="en-US" dirty="0"/>
          </a:p>
        </p:txBody>
      </p:sp>
    </p:spTree>
    <p:extLst>
      <p:ext uri="{BB962C8B-B14F-4D97-AF65-F5344CB8AC3E}">
        <p14:creationId xmlns:p14="http://schemas.microsoft.com/office/powerpoint/2010/main" val="1405687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Slugging Percentage (SLG)</a:t>
            </a:r>
            <a:endParaRPr lang="en-US" dirty="0"/>
          </a:p>
        </p:txBody>
      </p:sp>
      <p:sp>
        <p:nvSpPr>
          <p:cNvPr id="3" name="Content Placeholder 2"/>
          <p:cNvSpPr>
            <a:spLocks noGrp="1"/>
          </p:cNvSpPr>
          <p:nvPr>
            <p:ph idx="1"/>
          </p:nvPr>
        </p:nvSpPr>
        <p:spPr/>
        <p:txBody>
          <a:bodyPr/>
          <a:lstStyle/>
          <a:p>
            <a:r>
              <a:rPr lang="en-US" dirty="0" smtClean="0"/>
              <a:t>Formula: (1B + 2*2B + 3*3B + 4*HR)/AB = (Total bases)/(At bats)</a:t>
            </a:r>
          </a:p>
          <a:p>
            <a:r>
              <a:rPr lang="en-US" dirty="0" smtClean="0"/>
              <a:t>Gives credit for extra-base hits, weighting each base as equally more important than the last (doubles count for twice singles, triples count for three times a single)</a:t>
            </a:r>
          </a:p>
          <a:p>
            <a:r>
              <a:rPr lang="en-US" dirty="0" smtClean="0"/>
              <a:t>Range is .000 (no hits in </a:t>
            </a:r>
            <a:r>
              <a:rPr lang="en-US" i="1" dirty="0" smtClean="0"/>
              <a:t>x </a:t>
            </a:r>
            <a:r>
              <a:rPr lang="en-US" dirty="0" smtClean="0"/>
              <a:t>at bats) to 4.000 (</a:t>
            </a:r>
            <a:r>
              <a:rPr lang="en-US" i="1" dirty="0" smtClean="0"/>
              <a:t>x </a:t>
            </a:r>
            <a:r>
              <a:rPr lang="en-US" dirty="0" smtClean="0"/>
              <a:t>home runs in </a:t>
            </a:r>
            <a:r>
              <a:rPr lang="en-US" i="1" dirty="0" smtClean="0"/>
              <a:t>x </a:t>
            </a:r>
            <a:r>
              <a:rPr lang="en-US" dirty="0" smtClean="0"/>
              <a:t>at bats)</a:t>
            </a:r>
          </a:p>
          <a:p>
            <a:r>
              <a:rPr lang="en-US" dirty="0" smtClean="0"/>
              <a:t>Barry Bonds holds the record for single-season SLG with .863 in 2001</a:t>
            </a:r>
          </a:p>
          <a:p>
            <a:r>
              <a:rPr lang="en-US" dirty="0" smtClean="0"/>
              <a:t>2016 average slugging percentage was .417</a:t>
            </a:r>
          </a:p>
          <a:p>
            <a:endParaRPr lang="en-US" dirty="0"/>
          </a:p>
        </p:txBody>
      </p:sp>
    </p:spTree>
    <p:extLst>
      <p:ext uri="{BB962C8B-B14F-4D97-AF65-F5344CB8AC3E}">
        <p14:creationId xmlns:p14="http://schemas.microsoft.com/office/powerpoint/2010/main" val="693253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base Plus Slugging (OPS)</a:t>
            </a:r>
            <a:endParaRPr lang="en-US" dirty="0"/>
          </a:p>
        </p:txBody>
      </p:sp>
      <p:sp>
        <p:nvSpPr>
          <p:cNvPr id="3" name="Content Placeholder 2"/>
          <p:cNvSpPr>
            <a:spLocks noGrp="1"/>
          </p:cNvSpPr>
          <p:nvPr>
            <p:ph idx="1"/>
          </p:nvPr>
        </p:nvSpPr>
        <p:spPr/>
        <p:txBody>
          <a:bodyPr/>
          <a:lstStyle/>
          <a:p>
            <a:r>
              <a:rPr lang="en-US" dirty="0" smtClean="0"/>
              <a:t>Formula: OBP + SLG = (On base percentage) + (Slugging percentage)</a:t>
            </a:r>
          </a:p>
          <a:p>
            <a:r>
              <a:rPr lang="en-US" dirty="0" smtClean="0"/>
              <a:t>Turns out to be a good overall measure of offensive production as it credits getting on base and hitting for power roughly equally</a:t>
            </a:r>
          </a:p>
          <a:p>
            <a:r>
              <a:rPr lang="en-US" dirty="0" smtClean="0"/>
              <a:t>A great OPS is over .900 (the league leader is usually right around 1.000)</a:t>
            </a:r>
          </a:p>
          <a:p>
            <a:r>
              <a:rPr lang="en-US" dirty="0" smtClean="0"/>
              <a:t>Was once considered a more advanced (or sabermetric) metric, but is solidly accepted traditionally now, as it has been included on Topps baseball cards since 2004</a:t>
            </a:r>
          </a:p>
          <a:p>
            <a:r>
              <a:rPr lang="en-US" dirty="0" smtClean="0"/>
              <a:t>It can be criticized as an overall offensive metric for two main reasons:</a:t>
            </a:r>
          </a:p>
          <a:p>
            <a:pPr lvl="1"/>
            <a:r>
              <a:rPr lang="en-US" dirty="0" smtClean="0"/>
              <a:t>It adds OBP and SLG which have similar but not identical denominators so it’s not pretty</a:t>
            </a:r>
          </a:p>
          <a:p>
            <a:pPr lvl="1"/>
            <a:r>
              <a:rPr lang="en-US" dirty="0" smtClean="0"/>
              <a:t>It doesn’t take into account base running, situational performance or base stealing</a:t>
            </a:r>
            <a:endParaRPr lang="en-US" dirty="0"/>
          </a:p>
        </p:txBody>
      </p:sp>
    </p:spTree>
    <p:extLst>
      <p:ext uri="{BB962C8B-B14F-4D97-AF65-F5344CB8AC3E}">
        <p14:creationId xmlns:p14="http://schemas.microsoft.com/office/powerpoint/2010/main" val="188425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(S or SV)</a:t>
            </a:r>
            <a:endParaRPr lang="en-US" dirty="0"/>
          </a:p>
        </p:txBody>
      </p:sp>
      <p:sp>
        <p:nvSpPr>
          <p:cNvPr id="3" name="Content Placeholder 2"/>
          <p:cNvSpPr>
            <a:spLocks noGrp="1"/>
          </p:cNvSpPr>
          <p:nvPr>
            <p:ph idx="1"/>
          </p:nvPr>
        </p:nvSpPr>
        <p:spPr>
          <a:xfrm>
            <a:off x="1251678" y="2286000"/>
            <a:ext cx="10178322" cy="4494943"/>
          </a:xfrm>
        </p:spPr>
        <p:txBody>
          <a:bodyPr>
            <a:normAutofit lnSpcReduction="10000"/>
          </a:bodyPr>
          <a:lstStyle/>
          <a:p>
            <a:r>
              <a:rPr lang="en-US" dirty="0" smtClean="0"/>
              <a:t>Started being recorded in some form in 1952, popularized by </a:t>
            </a:r>
            <a:r>
              <a:rPr lang="en-US" i="1" dirty="0" smtClean="0"/>
              <a:t>Sporting News</a:t>
            </a:r>
            <a:r>
              <a:rPr lang="en-US" dirty="0" smtClean="0"/>
              <a:t> in 1960, and became an official statistic in 1969</a:t>
            </a:r>
          </a:p>
          <a:p>
            <a:r>
              <a:rPr lang="en-US" dirty="0" smtClean="0"/>
              <a:t>According to the rule book, a save is awarded to a pitcher if and only if:</a:t>
            </a:r>
          </a:p>
          <a:p>
            <a:pPr lvl="1"/>
            <a:r>
              <a:rPr lang="en-US" dirty="0"/>
              <a:t>He is the finishing pitcher in a game won by his team;</a:t>
            </a:r>
          </a:p>
          <a:p>
            <a:pPr lvl="1"/>
            <a:r>
              <a:rPr lang="en-US" dirty="0"/>
              <a:t>He is not the</a:t>
            </a:r>
            <a:r>
              <a:rPr lang="en-US" sz="1900" dirty="0"/>
              <a:t> winning pitcher;</a:t>
            </a:r>
          </a:p>
          <a:p>
            <a:pPr lvl="1"/>
            <a:r>
              <a:rPr lang="en-US" dirty="0"/>
              <a:t>He is credited with at least ⅓ of an inning pitched; and</a:t>
            </a:r>
          </a:p>
          <a:p>
            <a:pPr lvl="1"/>
            <a:r>
              <a:rPr lang="en-US" dirty="0"/>
              <a:t>He satisfies one of the following conditions:</a:t>
            </a:r>
          </a:p>
          <a:p>
            <a:pPr lvl="2"/>
            <a:r>
              <a:rPr lang="en-US" dirty="0"/>
              <a:t>He enters the game with a lead of no more than three runs and pitches for at least one inning</a:t>
            </a:r>
          </a:p>
          <a:p>
            <a:pPr lvl="2"/>
            <a:r>
              <a:rPr lang="en-US" dirty="0"/>
              <a:t>He enters the game, regardless of the count, with the potential tying run either on base, at bat or on deck</a:t>
            </a:r>
          </a:p>
          <a:p>
            <a:pPr lvl="2"/>
            <a:r>
              <a:rPr lang="en-US" dirty="0"/>
              <a:t>He pitches for at least three innings</a:t>
            </a:r>
            <a:r>
              <a:rPr lang="en-US" dirty="0" smtClean="0"/>
              <a:t>.</a:t>
            </a:r>
          </a:p>
          <a:p>
            <a:r>
              <a:rPr lang="en-US" dirty="0" smtClean="0"/>
              <a:t>Hold (H) is a similar (but not official) statistic, awarded to a pitcher who satisfies the above conditions but does not finish the game</a:t>
            </a:r>
            <a:endParaRPr lang="en-US" dirty="0"/>
          </a:p>
          <a:p>
            <a:endParaRPr lang="en-US" dirty="0"/>
          </a:p>
        </p:txBody>
      </p:sp>
    </p:spTree>
    <p:extLst>
      <p:ext uri="{BB962C8B-B14F-4D97-AF65-F5344CB8AC3E}">
        <p14:creationId xmlns:p14="http://schemas.microsoft.com/office/powerpoint/2010/main" val="1593209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Walks + Hits Per Inning Pitched (WHIP)</a:t>
            </a:r>
            <a:endParaRPr lang="en-US" dirty="0"/>
          </a:p>
        </p:txBody>
      </p:sp>
      <p:sp>
        <p:nvSpPr>
          <p:cNvPr id="3" name="Content Placeholder 2"/>
          <p:cNvSpPr>
            <a:spLocks noGrp="1"/>
          </p:cNvSpPr>
          <p:nvPr>
            <p:ph idx="1"/>
          </p:nvPr>
        </p:nvSpPr>
        <p:spPr/>
        <p:txBody>
          <a:bodyPr/>
          <a:lstStyle/>
          <a:p>
            <a:r>
              <a:rPr lang="en-US" dirty="0" smtClean="0"/>
              <a:t>Formula is in the name: (BB + H)/IP = (Walks + Hits)/(Innings Pitched)</a:t>
            </a:r>
          </a:p>
          <a:p>
            <a:r>
              <a:rPr lang="en-US" dirty="0" smtClean="0"/>
              <a:t>Invented in 1979 but has become mainstream</a:t>
            </a:r>
          </a:p>
          <a:p>
            <a:r>
              <a:rPr lang="en-US" dirty="0" smtClean="0"/>
              <a:t>Like OPS for hitters, WHIP gives a good idea of a pitcher’s overall effectiveness</a:t>
            </a:r>
          </a:p>
          <a:p>
            <a:r>
              <a:rPr lang="en-US" dirty="0" smtClean="0"/>
              <a:t>League leader will usually be at or below 1.00</a:t>
            </a:r>
          </a:p>
          <a:p>
            <a:pPr lvl="1"/>
            <a:r>
              <a:rPr lang="en-US" dirty="0" smtClean="0"/>
              <a:t>Record for a single season is held by Pedro Martinez with a WHIP of 0.7373</a:t>
            </a:r>
          </a:p>
          <a:p>
            <a:pPr lvl="1"/>
            <a:r>
              <a:rPr lang="en-US" dirty="0" smtClean="0"/>
              <a:t>Only three pitchers have had a career WHIP under 1.00, Mariano Rivera’s was exactly 1.00</a:t>
            </a:r>
            <a:endParaRPr lang="en-US" dirty="0"/>
          </a:p>
        </p:txBody>
      </p:sp>
    </p:spTree>
    <p:extLst>
      <p:ext uri="{BB962C8B-B14F-4D97-AF65-F5344CB8AC3E}">
        <p14:creationId xmlns:p14="http://schemas.microsoft.com/office/powerpoint/2010/main" val="165892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7107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metrics</a:t>
            </a:r>
            <a:endParaRPr lang="en-US" dirty="0"/>
          </a:p>
        </p:txBody>
      </p:sp>
      <p:sp>
        <p:nvSpPr>
          <p:cNvPr id="3" name="Text Placeholder 2"/>
          <p:cNvSpPr>
            <a:spLocks noGrp="1"/>
          </p:cNvSpPr>
          <p:nvPr>
            <p:ph type="body" idx="1"/>
          </p:nvPr>
        </p:nvSpPr>
        <p:spPr/>
        <p:txBody>
          <a:bodyPr>
            <a:normAutofit lnSpcReduction="10000"/>
          </a:bodyPr>
          <a:lstStyle/>
          <a:p>
            <a:r>
              <a:rPr lang="en-US" dirty="0" smtClean="0"/>
              <a:t>An attempt to perfectly quantify each player in every way</a:t>
            </a:r>
            <a:endParaRPr lang="en-US" dirty="0"/>
          </a:p>
        </p:txBody>
      </p:sp>
    </p:spTree>
    <p:extLst>
      <p:ext uri="{BB962C8B-B14F-4D97-AF65-F5344CB8AC3E}">
        <p14:creationId xmlns:p14="http://schemas.microsoft.com/office/powerpoint/2010/main" val="612584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Advanced Metrics?</a:t>
            </a:r>
            <a:endParaRPr lang="en-US" dirty="0"/>
          </a:p>
        </p:txBody>
      </p:sp>
      <p:sp>
        <p:nvSpPr>
          <p:cNvPr id="3" name="Content Placeholder 2"/>
          <p:cNvSpPr>
            <a:spLocks noGrp="1"/>
          </p:cNvSpPr>
          <p:nvPr>
            <p:ph idx="1"/>
          </p:nvPr>
        </p:nvSpPr>
        <p:spPr/>
        <p:txBody>
          <a:bodyPr/>
          <a:lstStyle/>
          <a:p>
            <a:r>
              <a:rPr lang="en-US" dirty="0" smtClean="0"/>
              <a:t>The game changes over time</a:t>
            </a:r>
          </a:p>
          <a:p>
            <a:r>
              <a:rPr lang="en-US" dirty="0" smtClean="0"/>
              <a:t>Good players play for bad teams, and bad players play for good teams</a:t>
            </a:r>
          </a:p>
          <a:p>
            <a:r>
              <a:rPr lang="en-US" dirty="0" smtClean="0"/>
              <a:t>Every ballpark has different dimensions and is in a different environment</a:t>
            </a:r>
          </a:p>
          <a:p>
            <a:r>
              <a:rPr lang="en-US" dirty="0" smtClean="0"/>
              <a:t>Every hitter faces different pitches from various pitchers in diverse situations throughout a season</a:t>
            </a:r>
          </a:p>
          <a:p>
            <a:r>
              <a:rPr lang="en-US" dirty="0" smtClean="0"/>
              <a:t>Sometimes it’s more important to perform well than others</a:t>
            </a:r>
          </a:p>
          <a:p>
            <a:r>
              <a:rPr lang="en-US" dirty="0" smtClean="0"/>
              <a:t>Everyone would like to have just one number to define how good a player is</a:t>
            </a:r>
          </a:p>
          <a:p>
            <a:r>
              <a:rPr lang="en-US" dirty="0" smtClean="0"/>
              <a:t>Despite the amount of data we have, sometimes there’s still luck</a:t>
            </a:r>
            <a:endParaRPr lang="en-US" dirty="0"/>
          </a:p>
        </p:txBody>
      </p:sp>
    </p:spTree>
    <p:extLst>
      <p:ext uri="{BB962C8B-B14F-4D97-AF65-F5344CB8AC3E}">
        <p14:creationId xmlns:p14="http://schemas.microsoft.com/office/powerpoint/2010/main" val="4409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w</a:t>
            </a:r>
            <a:r>
              <a:rPr lang="en-US" dirty="0" err="1" smtClean="0"/>
              <a:t>OBA</a:t>
            </a:r>
            <a:r>
              <a:rPr lang="en-US" dirty="0" smtClean="0"/>
              <a:t> (Weighted On Base Average)</a:t>
            </a:r>
            <a:endParaRPr lang="en-US" dirty="0"/>
          </a:p>
        </p:txBody>
      </p:sp>
      <p:sp>
        <p:nvSpPr>
          <p:cNvPr id="3" name="Content Placeholder 2"/>
          <p:cNvSpPr>
            <a:spLocks noGrp="1"/>
          </p:cNvSpPr>
          <p:nvPr>
            <p:ph idx="1"/>
          </p:nvPr>
        </p:nvSpPr>
        <p:spPr>
          <a:xfrm>
            <a:off x="1251678" y="2286001"/>
            <a:ext cx="10178322" cy="4258637"/>
          </a:xfrm>
        </p:spPr>
        <p:txBody>
          <a:bodyPr>
            <a:normAutofit lnSpcReduction="10000"/>
          </a:bodyPr>
          <a:lstStyle/>
          <a:p>
            <a:r>
              <a:rPr lang="en-US" dirty="0" smtClean="0"/>
              <a:t>The formula </a:t>
            </a:r>
            <a:r>
              <a:rPr lang="en-US" dirty="0" err="1" smtClean="0"/>
              <a:t>FanGraphs</a:t>
            </a:r>
            <a:r>
              <a:rPr lang="en-US" dirty="0" smtClean="0"/>
              <a:t> uses is </a:t>
            </a:r>
            <a:r>
              <a:rPr lang="mr-IN" i="1" dirty="0" err="1"/>
              <a:t>wOBA</a:t>
            </a:r>
            <a:r>
              <a:rPr lang="mr-IN" i="1" dirty="0"/>
              <a:t> = (0.690×uBB + 0.722×HBP + 0.888×1B + 1.271×2B + 1.616×3B </a:t>
            </a:r>
            <a:r>
              <a:rPr lang="mr-IN" i="1" dirty="0" smtClean="0"/>
              <a:t>+2.101×HR</a:t>
            </a:r>
            <a:r>
              <a:rPr lang="mr-IN" i="1" dirty="0"/>
              <a:t>) / (AB + BB – IBB + SF + HBP</a:t>
            </a:r>
            <a:r>
              <a:rPr lang="mr-IN" i="1" dirty="0" smtClean="0"/>
              <a:t>)</a:t>
            </a:r>
            <a:endParaRPr lang="en-US" i="1" dirty="0" smtClean="0"/>
          </a:p>
          <a:p>
            <a:r>
              <a:rPr lang="en-US" dirty="0" smtClean="0"/>
              <a:t>The constants change each year as the run-value of each type of hit changes</a:t>
            </a:r>
          </a:p>
          <a:p>
            <a:r>
              <a:rPr lang="en-US" dirty="0" smtClean="0"/>
              <a:t>The constants are calculated using linear weights, which is outside the scope of this presentation.  The basic idea is you make a matrix of the possible situations that can occur and the number of runs that result in each situation based on each event you’re interested in.  You then divide that number of runs by the total number of that event that occurred in the season to get the run expectancy of that event on average</a:t>
            </a:r>
          </a:p>
          <a:p>
            <a:r>
              <a:rPr lang="en-US" dirty="0" smtClean="0"/>
              <a:t>Scaling is then applied to these constants to put </a:t>
            </a:r>
            <a:r>
              <a:rPr lang="en-US" dirty="0" err="1" smtClean="0"/>
              <a:t>wOBA</a:t>
            </a:r>
            <a:r>
              <a:rPr lang="en-US" dirty="0" smtClean="0"/>
              <a:t> on the same scale as OBP.  Scaling takes into account the expected run value of outs (negative) and then finds the ratio of league </a:t>
            </a:r>
            <a:r>
              <a:rPr lang="en-US" dirty="0" err="1" smtClean="0"/>
              <a:t>wOBA</a:t>
            </a:r>
            <a:r>
              <a:rPr lang="en-US" dirty="0" smtClean="0"/>
              <a:t> (with unscaled values) to league OBP to find the multiplier for each constant to get the values in the above formula</a:t>
            </a:r>
            <a:endParaRPr lang="en-US" dirty="0"/>
          </a:p>
        </p:txBody>
      </p:sp>
    </p:spTree>
    <p:extLst>
      <p:ext uri="{BB962C8B-B14F-4D97-AF65-F5344CB8AC3E}">
        <p14:creationId xmlns:p14="http://schemas.microsoft.com/office/powerpoint/2010/main" val="1631152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Runs and Runs Created</a:t>
            </a:r>
            <a:endParaRPr lang="en-US" dirty="0"/>
          </a:p>
        </p:txBody>
      </p:sp>
      <p:sp>
        <p:nvSpPr>
          <p:cNvPr id="3" name="Content Placeholder 2"/>
          <p:cNvSpPr>
            <a:spLocks noGrp="1"/>
          </p:cNvSpPr>
          <p:nvPr>
            <p:ph idx="1"/>
          </p:nvPr>
        </p:nvSpPr>
        <p:spPr/>
        <p:txBody>
          <a:bodyPr/>
          <a:lstStyle/>
          <a:p>
            <a:r>
              <a:rPr lang="en-US" dirty="0" smtClean="0"/>
              <a:t>Two different statistics that attempt to answer the question </a:t>
            </a:r>
            <a:r>
              <a:rPr lang="mr-IN" dirty="0" smtClean="0"/>
              <a:t>–</a:t>
            </a:r>
            <a:r>
              <a:rPr lang="en-US" dirty="0" smtClean="0"/>
              <a:t> how many runs </a:t>
            </a:r>
            <a:r>
              <a:rPr lang="en-US" b="1" dirty="0" smtClean="0"/>
              <a:t>should </a:t>
            </a:r>
            <a:r>
              <a:rPr lang="en-US" dirty="0" smtClean="0"/>
              <a:t>be scored given offensive events</a:t>
            </a:r>
          </a:p>
          <a:p>
            <a:r>
              <a:rPr lang="en-US" dirty="0" smtClean="0"/>
              <a:t>Runs created in its most basic form usually predicts a team’s actual runs scored within 5%</a:t>
            </a:r>
          </a:p>
          <a:p>
            <a:r>
              <a:rPr lang="en-US" dirty="0" smtClean="0"/>
              <a:t>Basic form: OBP * SLG * AB ~= ((H+BB) * TB)/(AB + BB) ~= TB * OBP</a:t>
            </a:r>
          </a:p>
          <a:p>
            <a:r>
              <a:rPr lang="en-US" dirty="0" smtClean="0"/>
              <a:t>Most versions take into account other offensive stats like HBP, SB, IBB</a:t>
            </a:r>
          </a:p>
          <a:p>
            <a:r>
              <a:rPr lang="en-US" dirty="0" smtClean="0"/>
              <a:t>Base Runs is significantly more accurate at predicting actual runs, and uses linear weights (like </a:t>
            </a:r>
            <a:r>
              <a:rPr lang="en-US" dirty="0" err="1" smtClean="0"/>
              <a:t>wOBA</a:t>
            </a:r>
            <a:r>
              <a:rPr lang="en-US" dirty="0" smtClean="0"/>
              <a:t>) to better estimate the run-producing potential of each offensive stat.</a:t>
            </a:r>
          </a:p>
        </p:txBody>
      </p:sp>
    </p:spTree>
    <p:extLst>
      <p:ext uri="{BB962C8B-B14F-4D97-AF65-F5344CB8AC3E}">
        <p14:creationId xmlns:p14="http://schemas.microsoft.com/office/powerpoint/2010/main" val="802701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Wins Above Replacement (WAR)</a:t>
            </a:r>
            <a:endParaRPr lang="en-US" dirty="0"/>
          </a:p>
        </p:txBody>
      </p:sp>
      <p:sp>
        <p:nvSpPr>
          <p:cNvPr id="3" name="Content Placeholder 2"/>
          <p:cNvSpPr>
            <a:spLocks noGrp="1"/>
          </p:cNvSpPr>
          <p:nvPr>
            <p:ph idx="1"/>
          </p:nvPr>
        </p:nvSpPr>
        <p:spPr>
          <a:xfrm>
            <a:off x="1251678" y="2286001"/>
            <a:ext cx="10178322" cy="4330556"/>
          </a:xfrm>
        </p:spPr>
        <p:txBody>
          <a:bodyPr>
            <a:normAutofit/>
          </a:bodyPr>
          <a:lstStyle/>
          <a:p>
            <a:r>
              <a:rPr lang="en-US" dirty="0" smtClean="0"/>
              <a:t>The number of additional wins a player’s team would achieve above the number of wins they would be expected to win with a replacement-level player</a:t>
            </a:r>
          </a:p>
          <a:p>
            <a:r>
              <a:rPr lang="en-US" dirty="0" smtClean="0"/>
              <a:t>Formula is usually something like: </a:t>
            </a:r>
            <a:r>
              <a:rPr lang="en-US" i="1" dirty="0"/>
              <a:t>WAR = (Batting Runs + Base Running Runs +Fielding Runs + Positional Adjustment + League Adjustment +Replacement Runs) / (Runs Per Win)</a:t>
            </a:r>
            <a:endParaRPr lang="en-US" dirty="0"/>
          </a:p>
          <a:p>
            <a:r>
              <a:rPr lang="en-US" dirty="0" smtClean="0"/>
              <a:t>Everyday players are usually in the 2-4 range, all star players are 4-6, and the MVP will have 6+</a:t>
            </a:r>
          </a:p>
          <a:p>
            <a:r>
              <a:rPr lang="en-US" dirty="0" smtClean="0"/>
              <a:t>Calculated differently for hitters and pitchers, but on the same scale</a:t>
            </a:r>
          </a:p>
          <a:p>
            <a:r>
              <a:rPr lang="en-US" dirty="0" smtClean="0"/>
              <a:t>Different sources calculate it slightly differently so you can’t compare numbers you see on different websites</a:t>
            </a:r>
          </a:p>
          <a:p>
            <a:r>
              <a:rPr lang="en-US" dirty="0" smtClean="0"/>
              <a:t>Main criticism is that it isn’t great for comparing players across eras, as baseball players have gotten collectively better and the gap between best and worst player has narrowed</a:t>
            </a:r>
            <a:r>
              <a:rPr lang="en-US" dirty="0"/>
              <a:t/>
            </a:r>
            <a:br>
              <a:rPr lang="en-US" dirty="0"/>
            </a:br>
            <a:endParaRPr lang="en-US" dirty="0"/>
          </a:p>
        </p:txBody>
      </p:sp>
    </p:spTree>
    <p:extLst>
      <p:ext uri="{BB962C8B-B14F-4D97-AF65-F5344CB8AC3E}">
        <p14:creationId xmlns:p14="http://schemas.microsoft.com/office/powerpoint/2010/main" val="907719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Fielding Independent Pitching (FIP)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Formula: </a:t>
                </a:r>
                <a14:m>
                  <m:oMath xmlns:m="http://schemas.openxmlformats.org/officeDocument/2006/math">
                    <m:f>
                      <m:fPr>
                        <m:ctrlPr>
                          <a:rPr lang="mr-IN" i="1" dirty="0" smtClean="0">
                            <a:latin typeface="Cambria Math" charset="0"/>
                          </a:rPr>
                        </m:ctrlPr>
                      </m:fPr>
                      <m:num>
                        <m:r>
                          <a:rPr lang="en-US" i="1" dirty="0">
                            <a:latin typeface="Cambria Math" charset="0"/>
                          </a:rPr>
                          <m:t>13∗</m:t>
                        </m:r>
                        <m:r>
                          <a:rPr lang="en-US" i="1" dirty="0">
                            <a:latin typeface="Cambria Math" charset="0"/>
                          </a:rPr>
                          <m:t>𝐻𝑅</m:t>
                        </m:r>
                        <m:r>
                          <a:rPr lang="en-US" i="1" dirty="0">
                            <a:latin typeface="Cambria Math" charset="0"/>
                          </a:rPr>
                          <m:t> + 3∗</m:t>
                        </m:r>
                        <m:d>
                          <m:dPr>
                            <m:ctrlPr>
                              <a:rPr lang="en-US" i="1" dirty="0">
                                <a:latin typeface="Cambria Math" charset="0"/>
                              </a:rPr>
                            </m:ctrlPr>
                          </m:dPr>
                          <m:e>
                            <m:r>
                              <a:rPr lang="en-US" i="1" dirty="0">
                                <a:latin typeface="Cambria Math" charset="0"/>
                              </a:rPr>
                              <m:t>𝐵𝐵</m:t>
                            </m:r>
                            <m:r>
                              <a:rPr lang="en-US" i="1" dirty="0">
                                <a:latin typeface="Cambria Math" charset="0"/>
                              </a:rPr>
                              <m:t>+</m:t>
                            </m:r>
                            <m:r>
                              <a:rPr lang="en-US" i="1" dirty="0">
                                <a:latin typeface="Cambria Math" charset="0"/>
                              </a:rPr>
                              <m:t>𝐻𝐵𝑃</m:t>
                            </m:r>
                          </m:e>
                        </m:d>
                        <m:r>
                          <a:rPr lang="en-US" i="1" dirty="0">
                            <a:latin typeface="Cambria Math" charset="0"/>
                          </a:rPr>
                          <m:t>− 2∗</m:t>
                        </m:r>
                        <m:r>
                          <a:rPr lang="en-US" b="0" i="1" dirty="0" smtClean="0">
                            <a:latin typeface="Cambria Math" charset="0"/>
                          </a:rPr>
                          <m:t>𝐾</m:t>
                        </m:r>
                      </m:num>
                      <m:den>
                        <m:r>
                          <a:rPr lang="en-US" i="1" dirty="0">
                            <a:latin typeface="Cambria Math" charset="0"/>
                          </a:rPr>
                          <m:t>𝐼𝑃</m:t>
                        </m:r>
                      </m:den>
                    </m:f>
                  </m:oMath>
                </a14:m>
                <a:r>
                  <a:rPr lang="en-US" dirty="0" smtClean="0"/>
                  <a:t> + {</a:t>
                </a:r>
                <a:r>
                  <a:rPr lang="en-US" dirty="0"/>
                  <a:t>FIPCONSTANT</a:t>
                </a:r>
                <a:r>
                  <a:rPr lang="en-US" dirty="0" smtClean="0"/>
                  <a:t>}</a:t>
                </a:r>
                <a:endParaRPr lang="en-US" dirty="0"/>
              </a:p>
              <a:p>
                <a:r>
                  <a:rPr lang="en-US" dirty="0" smtClean="0"/>
                  <a:t>The constant is only to bring FIP onto the same scale as ERA</a:t>
                </a:r>
              </a:p>
              <a:p>
                <a:r>
                  <a:rPr lang="en-US" dirty="0" smtClean="0"/>
                  <a:t>Only uses statistics that are independent of a team’s defense and luck</a:t>
                </a:r>
              </a:p>
              <a:p>
                <a:r>
                  <a:rPr lang="en-US" dirty="0" smtClean="0"/>
                  <a:t>Assumes league-average results on balls in play</a:t>
                </a:r>
              </a:p>
              <a:p>
                <a:r>
                  <a:rPr lang="en-US" dirty="0" err="1" smtClean="0"/>
                  <a:t>xFIP</a:t>
                </a:r>
                <a:r>
                  <a:rPr lang="en-US" dirty="0" smtClean="0"/>
                  <a:t> is the same as FIP but instead of actual HR allowed, uses the expected number of home runs a pitcher would have given up given the league-average fly ball to home run rate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39"/>
                </a:stretch>
              </a:blipFill>
            </p:spPr>
            <p:txBody>
              <a:bodyPr/>
              <a:lstStyle/>
              <a:p>
                <a:r>
                  <a:rPr lang="en-US">
                    <a:noFill/>
                  </a:rPr>
                  <a:t> </a:t>
                </a:r>
              </a:p>
            </p:txBody>
          </p:sp>
        </mc:Fallback>
      </mc:AlternateContent>
    </p:spTree>
    <p:extLst>
      <p:ext uri="{BB962C8B-B14F-4D97-AF65-F5344CB8AC3E}">
        <p14:creationId xmlns:p14="http://schemas.microsoft.com/office/powerpoint/2010/main" val="553633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Statcast</a:t>
            </a:r>
            <a:r>
              <a:rPr lang="en-US" dirty="0" smtClean="0"/>
              <a:t> Metrics</a:t>
            </a:r>
            <a:endParaRPr lang="en-US" dirty="0"/>
          </a:p>
        </p:txBody>
      </p:sp>
      <p:sp>
        <p:nvSpPr>
          <p:cNvPr id="3" name="Content Placeholder 2"/>
          <p:cNvSpPr>
            <a:spLocks noGrp="1"/>
          </p:cNvSpPr>
          <p:nvPr>
            <p:ph idx="1"/>
          </p:nvPr>
        </p:nvSpPr>
        <p:spPr/>
        <p:txBody>
          <a:bodyPr/>
          <a:lstStyle/>
          <a:p>
            <a:r>
              <a:rPr lang="en-US" dirty="0" smtClean="0"/>
              <a:t>Exit velocity, generated velocity, launch angle, distance, pitch location, spin rate, perceived </a:t>
            </a:r>
            <a:r>
              <a:rPr lang="en-US" dirty="0"/>
              <a:t>v</a:t>
            </a:r>
            <a:r>
              <a:rPr lang="en-US" dirty="0" smtClean="0"/>
              <a:t>elocity</a:t>
            </a:r>
          </a:p>
          <a:p>
            <a:r>
              <a:rPr lang="en-US" dirty="0" err="1" smtClean="0"/>
              <a:t>xBA</a:t>
            </a:r>
            <a:r>
              <a:rPr lang="en-US" dirty="0" smtClean="0"/>
              <a:t> - uses </a:t>
            </a:r>
            <a:r>
              <a:rPr lang="en-US" dirty="0" err="1" smtClean="0"/>
              <a:t>Statcast’s</a:t>
            </a:r>
            <a:r>
              <a:rPr lang="en-US" dirty="0" smtClean="0"/>
              <a:t> hit probability to determine likelihood of a hit given similar batted balls</a:t>
            </a:r>
          </a:p>
          <a:p>
            <a:r>
              <a:rPr lang="en-US" dirty="0" err="1" smtClean="0"/>
              <a:t>xSLG</a:t>
            </a:r>
            <a:r>
              <a:rPr lang="en-US" dirty="0" smtClean="0"/>
              <a:t> </a:t>
            </a:r>
            <a:r>
              <a:rPr lang="mr-IN" dirty="0" smtClean="0"/>
              <a:t>–</a:t>
            </a:r>
            <a:r>
              <a:rPr lang="en-US" dirty="0" smtClean="0"/>
              <a:t> uses hit probability + TB likelihood</a:t>
            </a:r>
          </a:p>
          <a:p>
            <a:r>
              <a:rPr lang="en-US" dirty="0" err="1" smtClean="0"/>
              <a:t>xwOBA</a:t>
            </a:r>
            <a:r>
              <a:rPr lang="en-US" dirty="0" smtClean="0"/>
              <a:t> </a:t>
            </a:r>
            <a:r>
              <a:rPr lang="mr-IN" dirty="0" smtClean="0"/>
              <a:t>–</a:t>
            </a:r>
            <a:r>
              <a:rPr lang="en-US" dirty="0" smtClean="0"/>
              <a:t> same as </a:t>
            </a:r>
            <a:r>
              <a:rPr lang="en-US" dirty="0" err="1" smtClean="0"/>
              <a:t>xSLG</a:t>
            </a:r>
            <a:r>
              <a:rPr lang="en-US" dirty="0" smtClean="0"/>
              <a:t> but uses the </a:t>
            </a:r>
            <a:r>
              <a:rPr lang="en-US" dirty="0" err="1" smtClean="0"/>
              <a:t>wOBA</a:t>
            </a:r>
            <a:r>
              <a:rPr lang="en-US" dirty="0" smtClean="0"/>
              <a:t> formula</a:t>
            </a:r>
          </a:p>
          <a:p>
            <a:r>
              <a:rPr lang="en-US" dirty="0" smtClean="0"/>
              <a:t>Acceleration, throwing velocity, first step, catch probability, exchange time</a:t>
            </a:r>
          </a:p>
          <a:p>
            <a:r>
              <a:rPr lang="en-US" dirty="0" smtClean="0"/>
              <a:t>Pop time for catchers</a:t>
            </a:r>
          </a:p>
          <a:p>
            <a:endParaRPr lang="en-US" dirty="0"/>
          </a:p>
        </p:txBody>
      </p:sp>
    </p:spTree>
    <p:extLst>
      <p:ext uri="{BB962C8B-B14F-4D97-AF65-F5344CB8AC3E}">
        <p14:creationId xmlns:p14="http://schemas.microsoft.com/office/powerpoint/2010/main" val="538388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Topics/Discussion</a:t>
            </a:r>
            <a:endParaRPr lang="en-US" dirty="0"/>
          </a:p>
        </p:txBody>
      </p:sp>
      <p:sp>
        <p:nvSpPr>
          <p:cNvPr id="3" name="Content Placeholder 2"/>
          <p:cNvSpPr>
            <a:spLocks noGrp="1"/>
          </p:cNvSpPr>
          <p:nvPr>
            <p:ph idx="1"/>
          </p:nvPr>
        </p:nvSpPr>
        <p:spPr>
          <a:xfrm>
            <a:off x="1251678" y="2286001"/>
            <a:ext cx="10178322" cy="3816848"/>
          </a:xfrm>
        </p:spPr>
        <p:txBody>
          <a:bodyPr>
            <a:normAutofit/>
          </a:bodyPr>
          <a:lstStyle/>
          <a:p>
            <a:r>
              <a:rPr lang="en-US" dirty="0" smtClean="0"/>
              <a:t>Clutch score</a:t>
            </a:r>
          </a:p>
          <a:p>
            <a:r>
              <a:rPr lang="en-US" dirty="0" smtClean="0"/>
              <a:t>Win-probability added</a:t>
            </a:r>
          </a:p>
          <a:p>
            <a:r>
              <a:rPr lang="en-US" dirty="0" smtClean="0"/>
              <a:t>Win-shares</a:t>
            </a:r>
          </a:p>
          <a:p>
            <a:r>
              <a:rPr lang="en-US" dirty="0" smtClean="0"/>
              <a:t>Plate discipline statistics</a:t>
            </a:r>
          </a:p>
          <a:p>
            <a:r>
              <a:rPr lang="en-US" dirty="0" smtClean="0"/>
              <a:t>Ultimate Zone Rating (UZR)</a:t>
            </a:r>
          </a:p>
          <a:p>
            <a:r>
              <a:rPr lang="en-US" dirty="0" smtClean="0"/>
              <a:t>Pitch-framing</a:t>
            </a:r>
          </a:p>
          <a:p>
            <a:r>
              <a:rPr lang="en-US" dirty="0" smtClean="0"/>
              <a:t>Simulations and fantasy baseball</a:t>
            </a:r>
          </a:p>
          <a:p>
            <a:r>
              <a:rPr lang="en-US" dirty="0" smtClean="0"/>
              <a:t>General baseball strategy (bullpen/bench management, win probability, how sabermetrics has affected player management and baseball operations)</a:t>
            </a:r>
          </a:p>
        </p:txBody>
      </p:sp>
    </p:spTree>
    <p:extLst>
      <p:ext uri="{BB962C8B-B14F-4D97-AF65-F5344CB8AC3E}">
        <p14:creationId xmlns:p14="http://schemas.microsoft.com/office/powerpoint/2010/main" val="2069186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FanGraphs</a:t>
            </a:r>
            <a:r>
              <a:rPr lang="en-US" dirty="0" smtClean="0"/>
              <a:t> </a:t>
            </a:r>
            <a:r>
              <a:rPr lang="mr-IN" dirty="0" smtClean="0"/>
              <a:t>–</a:t>
            </a:r>
            <a:r>
              <a:rPr lang="en-US" dirty="0" smtClean="0"/>
              <a:t> my favorite baseball blog </a:t>
            </a:r>
            <a:r>
              <a:rPr lang="mr-IN" dirty="0" smtClean="0"/>
              <a:t>–</a:t>
            </a:r>
            <a:r>
              <a:rPr lang="en-US" dirty="0" smtClean="0"/>
              <a:t> </a:t>
            </a:r>
            <a:r>
              <a:rPr lang="en-US" dirty="0" err="1" smtClean="0"/>
              <a:t>fangraphs.com</a:t>
            </a:r>
            <a:endParaRPr lang="en-US" dirty="0" smtClean="0"/>
          </a:p>
          <a:p>
            <a:pPr lvl="1"/>
            <a:r>
              <a:rPr lang="en-US" dirty="0" smtClean="0"/>
              <a:t>Great sabermetric articles every day</a:t>
            </a:r>
          </a:p>
          <a:p>
            <a:pPr lvl="1"/>
            <a:r>
              <a:rPr lang="en-US" dirty="0" smtClean="0"/>
              <a:t>Lots of glossary entries for basic and advanced metrics</a:t>
            </a:r>
          </a:p>
          <a:p>
            <a:pPr lvl="1"/>
            <a:r>
              <a:rPr lang="en-US" dirty="0" smtClean="0"/>
              <a:t>Search functionality to see all these stats for players and teams</a:t>
            </a:r>
          </a:p>
          <a:p>
            <a:r>
              <a:rPr lang="en-US" dirty="0" err="1" smtClean="0"/>
              <a:t>Baseballsavant</a:t>
            </a:r>
            <a:r>
              <a:rPr lang="en-US" dirty="0" smtClean="0"/>
              <a:t> </a:t>
            </a:r>
            <a:r>
              <a:rPr lang="en-US" dirty="0" err="1" smtClean="0"/>
              <a:t>Statcast</a:t>
            </a:r>
            <a:r>
              <a:rPr lang="en-US" dirty="0" smtClean="0"/>
              <a:t> Search </a:t>
            </a:r>
            <a:r>
              <a:rPr lang="mr-IN" dirty="0" smtClean="0"/>
              <a:t>–</a:t>
            </a:r>
            <a:r>
              <a:rPr lang="en-US" dirty="0" smtClean="0"/>
              <a:t> </a:t>
            </a:r>
            <a:r>
              <a:rPr lang="en-US" dirty="0" err="1" smtClean="0"/>
              <a:t>baseballsavant.mlb.com</a:t>
            </a:r>
            <a:r>
              <a:rPr lang="en-US" dirty="0" smtClean="0"/>
              <a:t>/</a:t>
            </a:r>
            <a:r>
              <a:rPr lang="en-US" dirty="0" err="1" smtClean="0"/>
              <a:t>statcast_search</a:t>
            </a:r>
            <a:endParaRPr lang="en-US" dirty="0" smtClean="0"/>
          </a:p>
          <a:p>
            <a:pPr lvl="1"/>
            <a:r>
              <a:rPr lang="en-US" dirty="0" smtClean="0"/>
              <a:t>Very searchable database of (almost?) all </a:t>
            </a:r>
            <a:r>
              <a:rPr lang="en-US" dirty="0" err="1" smtClean="0"/>
              <a:t>Statcast</a:t>
            </a:r>
            <a:r>
              <a:rPr lang="en-US" dirty="0" smtClean="0"/>
              <a:t> data</a:t>
            </a:r>
          </a:p>
          <a:p>
            <a:pPr lvl="1"/>
            <a:r>
              <a:rPr lang="en-US" dirty="0" smtClean="0"/>
              <a:t>Leaderboards for common metrics</a:t>
            </a:r>
          </a:p>
          <a:p>
            <a:r>
              <a:rPr lang="en-US" i="1" dirty="0" err="1" smtClean="0"/>
              <a:t>Moneyball</a:t>
            </a:r>
            <a:r>
              <a:rPr lang="en-US" i="1" dirty="0" smtClean="0"/>
              <a:t> </a:t>
            </a:r>
            <a:r>
              <a:rPr lang="en-US" dirty="0" smtClean="0"/>
              <a:t>by Michael Lewis</a:t>
            </a:r>
            <a:endParaRPr lang="en-US" i="1" dirty="0" smtClean="0"/>
          </a:p>
          <a:p>
            <a:r>
              <a:rPr lang="en-US" i="1" dirty="0" smtClean="0"/>
              <a:t>Smart Baseball </a:t>
            </a:r>
            <a:r>
              <a:rPr lang="en-US" dirty="0" smtClean="0"/>
              <a:t>by Keith Law</a:t>
            </a:r>
          </a:p>
          <a:p>
            <a:r>
              <a:rPr lang="en-US" i="1" dirty="0" smtClean="0"/>
              <a:t>The Book </a:t>
            </a:r>
            <a:r>
              <a:rPr lang="en-US" dirty="0" smtClean="0"/>
              <a:t>by Tom Tango, Mitchel </a:t>
            </a:r>
            <a:r>
              <a:rPr lang="en-US" dirty="0" err="1" smtClean="0"/>
              <a:t>Lichtman</a:t>
            </a:r>
            <a:r>
              <a:rPr lang="en-US" dirty="0" smtClean="0"/>
              <a:t> and Andrew Dolphin</a:t>
            </a:r>
            <a:endParaRPr lang="en-US" i="1" dirty="0" smtClean="0"/>
          </a:p>
        </p:txBody>
      </p:sp>
    </p:spTree>
    <p:extLst>
      <p:ext uri="{BB962C8B-B14F-4D97-AF65-F5344CB8AC3E}">
        <p14:creationId xmlns:p14="http://schemas.microsoft.com/office/powerpoint/2010/main" val="164651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1858-1970</a:t>
            </a:r>
            <a:endParaRPr lang="en-US" dirty="0"/>
          </a:p>
        </p:txBody>
      </p:sp>
      <p:sp>
        <p:nvSpPr>
          <p:cNvPr id="3" name="Content Placeholder 2"/>
          <p:cNvSpPr>
            <a:spLocks noGrp="1"/>
          </p:cNvSpPr>
          <p:nvPr>
            <p:ph idx="1"/>
          </p:nvPr>
        </p:nvSpPr>
        <p:spPr/>
        <p:txBody>
          <a:bodyPr/>
          <a:lstStyle/>
          <a:p>
            <a:r>
              <a:rPr lang="en-US" dirty="0" smtClean="0"/>
              <a:t>Box score invented in 1858 by Henry Chadwick</a:t>
            </a:r>
          </a:p>
          <a:p>
            <a:r>
              <a:rPr lang="en-US" dirty="0"/>
              <a:t>Batting average is </a:t>
            </a:r>
            <a:r>
              <a:rPr lang="en-US" dirty="0" smtClean="0"/>
              <a:t>king</a:t>
            </a:r>
          </a:p>
          <a:p>
            <a:r>
              <a:rPr lang="en-US" dirty="0" smtClean="0"/>
              <a:t>Earnshaw Cook publishes </a:t>
            </a:r>
            <a:r>
              <a:rPr lang="en-US" i="1" dirty="0" smtClean="0"/>
              <a:t>Percentage Baseball</a:t>
            </a:r>
            <a:r>
              <a:rPr lang="en-US" dirty="0" smtClean="0"/>
              <a:t> in 1964</a:t>
            </a:r>
          </a:p>
          <a:p>
            <a:pPr lvl="1"/>
            <a:r>
              <a:rPr lang="en-US" dirty="0" smtClean="0"/>
              <a:t>First sabermetric work to gain national media attention</a:t>
            </a:r>
          </a:p>
          <a:p>
            <a:pPr lvl="1"/>
            <a:r>
              <a:rPr lang="en-US" dirty="0" smtClean="0"/>
              <a:t>Criticized by both statisticians and baseball people</a:t>
            </a:r>
          </a:p>
          <a:p>
            <a:pPr lvl="1"/>
            <a:r>
              <a:rPr lang="en-US" dirty="0" smtClean="0"/>
              <a:t>Today we have shown a lot of his ideas were wrong</a:t>
            </a:r>
          </a:p>
        </p:txBody>
      </p:sp>
    </p:spTree>
    <p:extLst>
      <p:ext uri="{BB962C8B-B14F-4D97-AF65-F5344CB8AC3E}">
        <p14:creationId xmlns:p14="http://schemas.microsoft.com/office/powerpoint/2010/main" val="128737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1971-1990</a:t>
            </a:r>
            <a:endParaRPr lang="en-US" dirty="0"/>
          </a:p>
        </p:txBody>
      </p:sp>
      <p:sp>
        <p:nvSpPr>
          <p:cNvPr id="3" name="Content Placeholder 2"/>
          <p:cNvSpPr>
            <a:spLocks noGrp="1"/>
          </p:cNvSpPr>
          <p:nvPr>
            <p:ph idx="1"/>
          </p:nvPr>
        </p:nvSpPr>
        <p:spPr/>
        <p:txBody>
          <a:bodyPr/>
          <a:lstStyle/>
          <a:p>
            <a:r>
              <a:rPr lang="en-US" dirty="0" smtClean="0"/>
              <a:t>In 1971 Bill James, Pete Palmer and Dick Cramer founded the Society for American Baseball Research (SABR)</a:t>
            </a:r>
          </a:p>
          <a:p>
            <a:r>
              <a:rPr lang="en-US" dirty="0" smtClean="0"/>
              <a:t>In 1980 Bill James invented the term “sabermetrics”</a:t>
            </a:r>
          </a:p>
          <a:p>
            <a:r>
              <a:rPr lang="en-US" dirty="0" smtClean="0"/>
              <a:t>Davey Johnson wrote FORTRAN programs in the early 1970s to try and convince his manager to let him bat second in the lineup. In 1984, as a manager, he had employees write statistical programs for him</a:t>
            </a:r>
          </a:p>
          <a:p>
            <a:r>
              <a:rPr lang="en-US" dirty="0" smtClean="0"/>
              <a:t>Craig Wright is credited as the first front office employee to have the title </a:t>
            </a:r>
            <a:r>
              <a:rPr lang="en-US" dirty="0" err="1" smtClean="0"/>
              <a:t>Sabermetrician</a:t>
            </a:r>
            <a:r>
              <a:rPr lang="en-US" dirty="0" smtClean="0"/>
              <a:t>, working for the Rangers in the 1980s</a:t>
            </a:r>
            <a:endParaRPr lang="en-US" dirty="0"/>
          </a:p>
        </p:txBody>
      </p:sp>
    </p:spTree>
    <p:extLst>
      <p:ext uri="{BB962C8B-B14F-4D97-AF65-F5344CB8AC3E}">
        <p14:creationId xmlns:p14="http://schemas.microsoft.com/office/powerpoint/2010/main" val="106055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1991-Present</a:t>
            </a:r>
            <a:endParaRPr lang="en-US" dirty="0"/>
          </a:p>
        </p:txBody>
      </p:sp>
      <p:sp>
        <p:nvSpPr>
          <p:cNvPr id="3" name="Content Placeholder 2"/>
          <p:cNvSpPr>
            <a:spLocks noGrp="1"/>
          </p:cNvSpPr>
          <p:nvPr>
            <p:ph idx="1"/>
          </p:nvPr>
        </p:nvSpPr>
        <p:spPr>
          <a:xfrm>
            <a:off x="1251678" y="2286001"/>
            <a:ext cx="10178322" cy="4114799"/>
          </a:xfrm>
        </p:spPr>
        <p:txBody>
          <a:bodyPr>
            <a:normAutofit lnSpcReduction="10000"/>
          </a:bodyPr>
          <a:lstStyle/>
          <a:p>
            <a:r>
              <a:rPr lang="en-US" dirty="0" smtClean="0"/>
              <a:t>Oakland A’s and the </a:t>
            </a:r>
            <a:r>
              <a:rPr lang="en-US" dirty="0" err="1" smtClean="0"/>
              <a:t>Moneyball</a:t>
            </a:r>
            <a:r>
              <a:rPr lang="en-US" dirty="0" smtClean="0"/>
              <a:t> Era</a:t>
            </a:r>
          </a:p>
          <a:p>
            <a:pPr lvl="1"/>
            <a:r>
              <a:rPr lang="en-US" dirty="0" smtClean="0"/>
              <a:t>Sandy Alderson began using statistics to search for undervalued players in the early 1990s</a:t>
            </a:r>
          </a:p>
          <a:p>
            <a:pPr lvl="1"/>
            <a:r>
              <a:rPr lang="en-US" dirty="0" smtClean="0"/>
              <a:t>Billy </a:t>
            </a:r>
            <a:r>
              <a:rPr lang="en-US" dirty="0" err="1" smtClean="0"/>
              <a:t>Beane</a:t>
            </a:r>
            <a:r>
              <a:rPr lang="en-US" dirty="0" smtClean="0"/>
              <a:t> continued these strategies when he became GM in 1997</a:t>
            </a:r>
          </a:p>
          <a:p>
            <a:pPr lvl="1"/>
            <a:r>
              <a:rPr lang="en-US" dirty="0" smtClean="0"/>
              <a:t>Billy </a:t>
            </a:r>
            <a:r>
              <a:rPr lang="en-US" dirty="0" err="1" smtClean="0"/>
              <a:t>Beane</a:t>
            </a:r>
            <a:r>
              <a:rPr lang="en-US" dirty="0" smtClean="0"/>
              <a:t> and the A’s statistical methods drew national attention and recognition when Michael Lewis published </a:t>
            </a:r>
            <a:r>
              <a:rPr lang="en-US" i="1" dirty="0" err="1" smtClean="0"/>
              <a:t>Moneyball</a:t>
            </a:r>
            <a:r>
              <a:rPr lang="en-US" dirty="0" smtClean="0"/>
              <a:t> in 2003</a:t>
            </a:r>
          </a:p>
          <a:p>
            <a:r>
              <a:rPr lang="en-US" dirty="0" smtClean="0"/>
              <a:t>Today, every MLB team employs statisticians and computer scientists to do their own sabermetric analysis</a:t>
            </a:r>
          </a:p>
          <a:p>
            <a:r>
              <a:rPr lang="en-US" dirty="0" err="1" smtClean="0"/>
              <a:t>Pitchf</a:t>
            </a:r>
            <a:r>
              <a:rPr lang="en-US" dirty="0" smtClean="0"/>
              <a:t>/x debuted in 2006 and was installed in every stadium</a:t>
            </a:r>
          </a:p>
          <a:p>
            <a:pPr lvl="1"/>
            <a:r>
              <a:rPr lang="en-US" dirty="0" smtClean="0"/>
              <a:t>Used 3 separate cameras to measure the trajectory, speed, spin, break and location of every pitch</a:t>
            </a:r>
          </a:p>
          <a:p>
            <a:r>
              <a:rPr lang="en-US" dirty="0" err="1" smtClean="0"/>
              <a:t>Statcast</a:t>
            </a:r>
            <a:r>
              <a:rPr lang="en-US" dirty="0" smtClean="0"/>
              <a:t> (including </a:t>
            </a:r>
            <a:r>
              <a:rPr lang="en-US" dirty="0" err="1" smtClean="0"/>
              <a:t>TrackMan</a:t>
            </a:r>
            <a:r>
              <a:rPr lang="en-US" dirty="0" smtClean="0"/>
              <a:t>) replaced </a:t>
            </a:r>
            <a:r>
              <a:rPr lang="en-US" dirty="0" err="1" smtClean="0"/>
              <a:t>Pitchf</a:t>
            </a:r>
            <a:r>
              <a:rPr lang="en-US" dirty="0" smtClean="0"/>
              <a:t>/x and is now installed in every MLB ballpark</a:t>
            </a:r>
          </a:p>
          <a:p>
            <a:pPr lvl="1"/>
            <a:r>
              <a:rPr lang="en-US" dirty="0" smtClean="0"/>
              <a:t>Uses </a:t>
            </a:r>
            <a:r>
              <a:rPr lang="en-US" dirty="0" err="1" smtClean="0"/>
              <a:t>doppler</a:t>
            </a:r>
            <a:r>
              <a:rPr lang="en-US" dirty="0" smtClean="0"/>
              <a:t> radio and HD video to measure both the ball and every player on the field</a:t>
            </a:r>
          </a:p>
          <a:p>
            <a:pPr lvl="1"/>
            <a:endParaRPr lang="en-US" dirty="0" smtClean="0"/>
          </a:p>
        </p:txBody>
      </p:sp>
    </p:spTree>
    <p:extLst>
      <p:ext uri="{BB962C8B-B14F-4D97-AF65-F5344CB8AC3E}">
        <p14:creationId xmlns:p14="http://schemas.microsoft.com/office/powerpoint/2010/main" val="107014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metrics</a:t>
            </a:r>
            <a:endParaRPr lang="en-US" dirty="0"/>
          </a:p>
        </p:txBody>
      </p:sp>
      <p:sp>
        <p:nvSpPr>
          <p:cNvPr id="3" name="Text Placeholder 2"/>
          <p:cNvSpPr>
            <a:spLocks noGrp="1"/>
          </p:cNvSpPr>
          <p:nvPr>
            <p:ph type="body" idx="1"/>
          </p:nvPr>
        </p:nvSpPr>
        <p:spPr/>
        <p:txBody>
          <a:bodyPr/>
          <a:lstStyle/>
          <a:p>
            <a:r>
              <a:rPr lang="en-US" dirty="0" smtClean="0"/>
              <a:t>The ok, the bad, and the ugly</a:t>
            </a:r>
            <a:endParaRPr lang="en-US" dirty="0"/>
          </a:p>
        </p:txBody>
      </p:sp>
    </p:spTree>
    <p:extLst>
      <p:ext uri="{BB962C8B-B14F-4D97-AF65-F5344CB8AC3E}">
        <p14:creationId xmlns:p14="http://schemas.microsoft.com/office/powerpoint/2010/main" val="49374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a:xfrm>
            <a:off x="1251678" y="2286001"/>
            <a:ext cx="10178322" cy="4145621"/>
          </a:xfrm>
        </p:spPr>
        <p:txBody>
          <a:bodyPr>
            <a:normAutofit/>
          </a:bodyPr>
          <a:lstStyle/>
          <a:p>
            <a:r>
              <a:rPr lang="en-US" dirty="0" smtClean="0"/>
              <a:t>A </a:t>
            </a:r>
            <a:r>
              <a:rPr lang="en-US" b="1" dirty="0" smtClean="0"/>
              <a:t>Plate Appearance (PA) </a:t>
            </a:r>
            <a:r>
              <a:rPr lang="en-US" dirty="0" smtClean="0"/>
              <a:t>occurs every time a player steps to the plate and is either put out or reaches base (exception: replaced by pinch hitter with a 2-strike count and PH strikes out)</a:t>
            </a:r>
          </a:p>
          <a:p>
            <a:r>
              <a:rPr lang="en-US" dirty="0" smtClean="0"/>
              <a:t>An </a:t>
            </a:r>
            <a:r>
              <a:rPr lang="en-US" b="1" dirty="0" smtClean="0"/>
              <a:t>At Bat (AB) </a:t>
            </a:r>
            <a:r>
              <a:rPr lang="en-US" dirty="0" smtClean="0"/>
              <a:t>is a plate appearance that does not end in a walk, hit by pitch, catcher’s interference, sacrifice bunt, sacrifice fly, catcher’s interference</a:t>
            </a:r>
          </a:p>
          <a:p>
            <a:r>
              <a:rPr lang="en-US" dirty="0" smtClean="0"/>
              <a:t>A </a:t>
            </a:r>
            <a:r>
              <a:rPr lang="en-US" b="1" dirty="0" smtClean="0"/>
              <a:t>Hit (H) </a:t>
            </a:r>
            <a:r>
              <a:rPr lang="en-US" dirty="0" smtClean="0"/>
              <a:t>occurs when a batter reaches first base after hitting the ball into fair territory, without the benefit of an error or fielder’s choice</a:t>
            </a:r>
          </a:p>
          <a:p>
            <a:r>
              <a:rPr lang="en-US" b="1" dirty="0" smtClean="0"/>
              <a:t>Home Run (HR)</a:t>
            </a:r>
            <a:r>
              <a:rPr lang="en-US" dirty="0" smtClean="0"/>
              <a:t>, </a:t>
            </a:r>
            <a:r>
              <a:rPr lang="en-US" b="1" dirty="0" smtClean="0"/>
              <a:t>Single (1B), Double (2B), Triple (3B)</a:t>
            </a:r>
            <a:r>
              <a:rPr lang="en-US" dirty="0" smtClean="0"/>
              <a:t> are kinds of hits</a:t>
            </a:r>
            <a:endParaRPr lang="en-US" b="1" dirty="0" smtClean="0"/>
          </a:p>
          <a:p>
            <a:r>
              <a:rPr lang="en-US" b="1" dirty="0" smtClean="0"/>
              <a:t>Walk (BB), Intentional Walk (IBB), Hit By Pitch (HBP or HP), Sacrifice Bunt (SB), Sacrifice Fly (SF), Sacrifice Hit (SH = SB + SF), Catcher’s Interference (CI), Fielder’s Choice (FC), Error (E) </a:t>
            </a:r>
            <a:r>
              <a:rPr lang="en-US" dirty="0" smtClean="0"/>
              <a:t>are ways of reaching base that aren’t hits</a:t>
            </a:r>
            <a:endParaRPr lang="en-US" b="1" dirty="0"/>
          </a:p>
        </p:txBody>
      </p:sp>
    </p:spTree>
    <p:extLst>
      <p:ext uri="{BB962C8B-B14F-4D97-AF65-F5344CB8AC3E}">
        <p14:creationId xmlns:p14="http://schemas.microsoft.com/office/powerpoint/2010/main" val="1601009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Batting average (BA)</a:t>
            </a:r>
            <a:endParaRPr lang="en-US" dirty="0"/>
          </a:p>
        </p:txBody>
      </p:sp>
      <p:sp>
        <p:nvSpPr>
          <p:cNvPr id="3" name="Content Placeholder 2"/>
          <p:cNvSpPr>
            <a:spLocks noGrp="1"/>
          </p:cNvSpPr>
          <p:nvPr>
            <p:ph idx="1"/>
          </p:nvPr>
        </p:nvSpPr>
        <p:spPr>
          <a:xfrm>
            <a:off x="1251678" y="2286001"/>
            <a:ext cx="10178322" cy="4083977"/>
          </a:xfrm>
        </p:spPr>
        <p:txBody>
          <a:bodyPr>
            <a:normAutofit/>
          </a:bodyPr>
          <a:lstStyle/>
          <a:p>
            <a:r>
              <a:rPr lang="en-US" dirty="0" smtClean="0"/>
              <a:t>Formula: H/AB = (Hits) / (At Bats)</a:t>
            </a:r>
          </a:p>
          <a:p>
            <a:r>
              <a:rPr lang="en-US" dirty="0" smtClean="0"/>
              <a:t>The standard number by which a hitter’s ability is measured</a:t>
            </a:r>
          </a:p>
          <a:p>
            <a:r>
              <a:rPr lang="en-US" dirty="0" smtClean="0"/>
              <a:t>Does not penalize or reward a player for drawing walks</a:t>
            </a:r>
          </a:p>
          <a:p>
            <a:r>
              <a:rPr lang="en-US" dirty="0" smtClean="0"/>
              <a:t>Does not directly rely on the situation (runners on base, number of outs, inning)</a:t>
            </a:r>
          </a:p>
          <a:p>
            <a:r>
              <a:rPr lang="en-US" dirty="0" smtClean="0"/>
              <a:t>Does not reward the player for extra-base hits (all hits are counted the same)</a:t>
            </a:r>
          </a:p>
          <a:p>
            <a:r>
              <a:rPr lang="en-US" dirty="0" smtClean="0"/>
              <a:t>Key values:</a:t>
            </a:r>
          </a:p>
          <a:p>
            <a:pPr lvl="1"/>
            <a:r>
              <a:rPr lang="en-US" dirty="0" smtClean="0"/>
              <a:t>.200 is considered atrocious</a:t>
            </a:r>
          </a:p>
          <a:p>
            <a:pPr lvl="1"/>
            <a:r>
              <a:rPr lang="en-US" dirty="0" smtClean="0"/>
              <a:t>.300 is traditionally considered excellent</a:t>
            </a:r>
          </a:p>
          <a:p>
            <a:pPr lvl="1"/>
            <a:r>
              <a:rPr lang="en-US" dirty="0" smtClean="0"/>
              <a:t>.400 hasn’t been done in a season since Ted Williams</a:t>
            </a:r>
            <a:endParaRPr lang="en-US" dirty="0"/>
          </a:p>
        </p:txBody>
      </p:sp>
    </p:spTree>
    <p:extLst>
      <p:ext uri="{BB962C8B-B14F-4D97-AF65-F5344CB8AC3E}">
        <p14:creationId xmlns:p14="http://schemas.microsoft.com/office/powerpoint/2010/main" val="159663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Runs batted </a:t>
            </a:r>
            <a:r>
              <a:rPr lang="en-US" dirty="0" err="1" smtClean="0"/>
              <a:t>iN</a:t>
            </a:r>
            <a:r>
              <a:rPr lang="en-US" dirty="0" smtClean="0"/>
              <a:t> (RBI)</a:t>
            </a:r>
            <a:endParaRPr lang="en-US" dirty="0"/>
          </a:p>
        </p:txBody>
      </p:sp>
      <p:sp>
        <p:nvSpPr>
          <p:cNvPr id="3" name="Content Placeholder 2"/>
          <p:cNvSpPr>
            <a:spLocks noGrp="1"/>
          </p:cNvSpPr>
          <p:nvPr>
            <p:ph idx="1"/>
          </p:nvPr>
        </p:nvSpPr>
        <p:spPr/>
        <p:txBody>
          <a:bodyPr/>
          <a:lstStyle/>
          <a:p>
            <a:r>
              <a:rPr lang="en-US" dirty="0" smtClean="0"/>
              <a:t>A batter is credited one RBI for each runner that scores as a result of his at bat, provided:</a:t>
            </a:r>
          </a:p>
          <a:p>
            <a:pPr lvl="1"/>
            <a:r>
              <a:rPr lang="en-US" dirty="0" smtClean="0"/>
              <a:t>The run doesn’t score as the result of an error</a:t>
            </a:r>
          </a:p>
          <a:p>
            <a:pPr lvl="1"/>
            <a:r>
              <a:rPr lang="en-US" dirty="0" smtClean="0"/>
              <a:t>The batter doesn’t ground into forced double-play</a:t>
            </a:r>
          </a:p>
          <a:p>
            <a:pPr lvl="1"/>
            <a:r>
              <a:rPr lang="en-US" dirty="0" smtClean="0"/>
              <a:t>The batter doesn’t ground into half of what should have been a double-play (missed throw at first base)</a:t>
            </a:r>
          </a:p>
          <a:p>
            <a:r>
              <a:rPr lang="en-US" dirty="0" smtClean="0"/>
              <a:t>Important statistic because of the Triple Crown, awarded when a player has the highest batting average, RBIs and home runs in a given year</a:t>
            </a:r>
          </a:p>
          <a:p>
            <a:r>
              <a:rPr lang="en-US" dirty="0" smtClean="0"/>
              <a:t>Not a great measure of player ability as it is highly dependent on the rest of the team</a:t>
            </a:r>
          </a:p>
        </p:txBody>
      </p:sp>
    </p:spTree>
    <p:extLst>
      <p:ext uri="{BB962C8B-B14F-4D97-AF65-F5344CB8AC3E}">
        <p14:creationId xmlns:p14="http://schemas.microsoft.com/office/powerpoint/2010/main" val="102063636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3436</TotalTime>
  <Words>2088</Words>
  <Application>Microsoft Macintosh PowerPoint</Application>
  <PresentationFormat>Widescreen</PresentationFormat>
  <Paragraphs>181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Cambria Math</vt:lpstr>
      <vt:lpstr>Gill Sans MT</vt:lpstr>
      <vt:lpstr>Impact</vt:lpstr>
      <vt:lpstr>Mangal</vt:lpstr>
      <vt:lpstr>Arial</vt:lpstr>
      <vt:lpstr>Badge</vt:lpstr>
      <vt:lpstr>Sabermetrics 101</vt:lpstr>
      <vt:lpstr>History</vt:lpstr>
      <vt:lpstr>1858-1970</vt:lpstr>
      <vt:lpstr>1971-1990</vt:lpstr>
      <vt:lpstr>1991-Present</vt:lpstr>
      <vt:lpstr>Traditional metrics</vt:lpstr>
      <vt:lpstr>Prerequisites</vt:lpstr>
      <vt:lpstr>Batting average (BA)</vt:lpstr>
      <vt:lpstr>Runs batted iN (RBI)</vt:lpstr>
      <vt:lpstr>Wins (w)</vt:lpstr>
      <vt:lpstr>Earned run average (ERA)</vt:lpstr>
      <vt:lpstr>Fielding Percentage</vt:lpstr>
      <vt:lpstr>Baserunning stats</vt:lpstr>
      <vt:lpstr>Modern but still traditional metrics</vt:lpstr>
      <vt:lpstr>On Base Percentage (OBP)</vt:lpstr>
      <vt:lpstr>Slugging Percentage (SLG)</vt:lpstr>
      <vt:lpstr>On base Plus Slugging (OPS)</vt:lpstr>
      <vt:lpstr>Save (S or SV)</vt:lpstr>
      <vt:lpstr>Walks + Hits Per Inning Pitched (WHIP)</vt:lpstr>
      <vt:lpstr>Advanced metrics</vt:lpstr>
      <vt:lpstr>Why Advanced Metrics?</vt:lpstr>
      <vt:lpstr>wOBA (Weighted On Base Average)</vt:lpstr>
      <vt:lpstr>Base Runs and Runs Created</vt:lpstr>
      <vt:lpstr>Wins Above Replacement (WAR)</vt:lpstr>
      <vt:lpstr>Fielding Independent Pitching (FIP)</vt:lpstr>
      <vt:lpstr>Statcast Metrics</vt:lpstr>
      <vt:lpstr>Future Topics/Discussion</vt:lpstr>
      <vt:lpstr>Further Reading</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Sabermetrics 101</dc:title>
  <dc:creator>Joseph Petrich</dc:creator>
  <cp:lastModifiedBy>Joseph Petrich</cp:lastModifiedBy>
  <cp:revision>21</cp:revision>
  <dcterms:created xsi:type="dcterms:W3CDTF">2017-08-01T18:08:47Z</dcterms:created>
  <dcterms:modified xsi:type="dcterms:W3CDTF">2017-08-04T03:25:21Z</dcterms:modified>
</cp:coreProperties>
</file>