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8009E-354C-DE46-A1F4-9F9CFA93E5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B9A13A-FAEA-C240-A3AD-CB667D7752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A331CB-891F-4F40-A021-66955274CD4C}"/>
              </a:ext>
            </a:extLst>
          </p:cNvPr>
          <p:cNvSpPr>
            <a:spLocks noGrp="1"/>
          </p:cNvSpPr>
          <p:nvPr>
            <p:ph type="dt" sz="half" idx="10"/>
          </p:nvPr>
        </p:nvSpPr>
        <p:spPr/>
        <p:txBody>
          <a:bodyPr/>
          <a:lstStyle/>
          <a:p>
            <a:fld id="{F65B56AB-0F53-1143-B304-E4639870D431}" type="datetimeFigureOut">
              <a:rPr lang="en-US" smtClean="0"/>
              <a:t>11/12/20</a:t>
            </a:fld>
            <a:endParaRPr lang="en-US"/>
          </a:p>
        </p:txBody>
      </p:sp>
      <p:sp>
        <p:nvSpPr>
          <p:cNvPr id="5" name="Footer Placeholder 4">
            <a:extLst>
              <a:ext uri="{FF2B5EF4-FFF2-40B4-BE49-F238E27FC236}">
                <a16:creationId xmlns:a16="http://schemas.microsoft.com/office/drawing/2014/main" id="{6CD667EA-423E-C347-87B4-9FADC9982D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5B5740-B4BD-5443-8783-BAE3479464AB}"/>
              </a:ext>
            </a:extLst>
          </p:cNvPr>
          <p:cNvSpPr>
            <a:spLocks noGrp="1"/>
          </p:cNvSpPr>
          <p:nvPr>
            <p:ph type="sldNum" sz="quarter" idx="12"/>
          </p:nvPr>
        </p:nvSpPr>
        <p:spPr/>
        <p:txBody>
          <a:bodyPr/>
          <a:lstStyle/>
          <a:p>
            <a:fld id="{C0AE8F4D-D428-9C43-8483-1E822634DC70}" type="slidenum">
              <a:rPr lang="en-US" smtClean="0"/>
              <a:t>‹#›</a:t>
            </a:fld>
            <a:endParaRPr lang="en-US"/>
          </a:p>
        </p:txBody>
      </p:sp>
    </p:spTree>
    <p:extLst>
      <p:ext uri="{BB962C8B-B14F-4D97-AF65-F5344CB8AC3E}">
        <p14:creationId xmlns:p14="http://schemas.microsoft.com/office/powerpoint/2010/main" val="550817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0C9CC-EF66-5A42-9648-BAD59296CE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D0E299-2EA4-2F45-9119-654554D41E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4A9E31-8324-DD4E-8B9F-6086FCE6E182}"/>
              </a:ext>
            </a:extLst>
          </p:cNvPr>
          <p:cNvSpPr>
            <a:spLocks noGrp="1"/>
          </p:cNvSpPr>
          <p:nvPr>
            <p:ph type="dt" sz="half" idx="10"/>
          </p:nvPr>
        </p:nvSpPr>
        <p:spPr/>
        <p:txBody>
          <a:bodyPr/>
          <a:lstStyle/>
          <a:p>
            <a:fld id="{F65B56AB-0F53-1143-B304-E4639870D431}" type="datetimeFigureOut">
              <a:rPr lang="en-US" smtClean="0"/>
              <a:t>11/12/20</a:t>
            </a:fld>
            <a:endParaRPr lang="en-US"/>
          </a:p>
        </p:txBody>
      </p:sp>
      <p:sp>
        <p:nvSpPr>
          <p:cNvPr id="5" name="Footer Placeholder 4">
            <a:extLst>
              <a:ext uri="{FF2B5EF4-FFF2-40B4-BE49-F238E27FC236}">
                <a16:creationId xmlns:a16="http://schemas.microsoft.com/office/drawing/2014/main" id="{EEB6B836-527B-D04B-A097-551B7D6207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55878C-25CF-A14E-BDE8-8CCFF9ECEF9D}"/>
              </a:ext>
            </a:extLst>
          </p:cNvPr>
          <p:cNvSpPr>
            <a:spLocks noGrp="1"/>
          </p:cNvSpPr>
          <p:nvPr>
            <p:ph type="sldNum" sz="quarter" idx="12"/>
          </p:nvPr>
        </p:nvSpPr>
        <p:spPr/>
        <p:txBody>
          <a:bodyPr/>
          <a:lstStyle/>
          <a:p>
            <a:fld id="{C0AE8F4D-D428-9C43-8483-1E822634DC70}" type="slidenum">
              <a:rPr lang="en-US" smtClean="0"/>
              <a:t>‹#›</a:t>
            </a:fld>
            <a:endParaRPr lang="en-US"/>
          </a:p>
        </p:txBody>
      </p:sp>
    </p:spTree>
    <p:extLst>
      <p:ext uri="{BB962C8B-B14F-4D97-AF65-F5344CB8AC3E}">
        <p14:creationId xmlns:p14="http://schemas.microsoft.com/office/powerpoint/2010/main" val="1654729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05F84E-3150-8449-B3E4-358C42EC7D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D1B012-038A-1C4C-B5CC-79CFC2C3DB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53FB13-5A8B-594A-A67D-1C82A09645CA}"/>
              </a:ext>
            </a:extLst>
          </p:cNvPr>
          <p:cNvSpPr>
            <a:spLocks noGrp="1"/>
          </p:cNvSpPr>
          <p:nvPr>
            <p:ph type="dt" sz="half" idx="10"/>
          </p:nvPr>
        </p:nvSpPr>
        <p:spPr/>
        <p:txBody>
          <a:bodyPr/>
          <a:lstStyle/>
          <a:p>
            <a:fld id="{F65B56AB-0F53-1143-B304-E4639870D431}" type="datetimeFigureOut">
              <a:rPr lang="en-US" smtClean="0"/>
              <a:t>11/12/20</a:t>
            </a:fld>
            <a:endParaRPr lang="en-US"/>
          </a:p>
        </p:txBody>
      </p:sp>
      <p:sp>
        <p:nvSpPr>
          <p:cNvPr id="5" name="Footer Placeholder 4">
            <a:extLst>
              <a:ext uri="{FF2B5EF4-FFF2-40B4-BE49-F238E27FC236}">
                <a16:creationId xmlns:a16="http://schemas.microsoft.com/office/drawing/2014/main" id="{177868A0-4736-C747-A136-ACDAA292F1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520C4A-A02B-2344-8673-5AEB6ED74965}"/>
              </a:ext>
            </a:extLst>
          </p:cNvPr>
          <p:cNvSpPr>
            <a:spLocks noGrp="1"/>
          </p:cNvSpPr>
          <p:nvPr>
            <p:ph type="sldNum" sz="quarter" idx="12"/>
          </p:nvPr>
        </p:nvSpPr>
        <p:spPr/>
        <p:txBody>
          <a:bodyPr/>
          <a:lstStyle/>
          <a:p>
            <a:fld id="{C0AE8F4D-D428-9C43-8483-1E822634DC70}" type="slidenum">
              <a:rPr lang="en-US" smtClean="0"/>
              <a:t>‹#›</a:t>
            </a:fld>
            <a:endParaRPr lang="en-US"/>
          </a:p>
        </p:txBody>
      </p:sp>
    </p:spTree>
    <p:extLst>
      <p:ext uri="{BB962C8B-B14F-4D97-AF65-F5344CB8AC3E}">
        <p14:creationId xmlns:p14="http://schemas.microsoft.com/office/powerpoint/2010/main" val="1251778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C83B5-3194-4344-AA36-D4966C48B8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7F9858-F14D-0749-A191-0C712B16E6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ABC5CB-2971-394F-990D-C65E6DD55BA7}"/>
              </a:ext>
            </a:extLst>
          </p:cNvPr>
          <p:cNvSpPr>
            <a:spLocks noGrp="1"/>
          </p:cNvSpPr>
          <p:nvPr>
            <p:ph type="dt" sz="half" idx="10"/>
          </p:nvPr>
        </p:nvSpPr>
        <p:spPr/>
        <p:txBody>
          <a:bodyPr/>
          <a:lstStyle/>
          <a:p>
            <a:fld id="{F65B56AB-0F53-1143-B304-E4639870D431}" type="datetimeFigureOut">
              <a:rPr lang="en-US" smtClean="0"/>
              <a:t>11/12/20</a:t>
            </a:fld>
            <a:endParaRPr lang="en-US"/>
          </a:p>
        </p:txBody>
      </p:sp>
      <p:sp>
        <p:nvSpPr>
          <p:cNvPr id="5" name="Footer Placeholder 4">
            <a:extLst>
              <a:ext uri="{FF2B5EF4-FFF2-40B4-BE49-F238E27FC236}">
                <a16:creationId xmlns:a16="http://schemas.microsoft.com/office/drawing/2014/main" id="{D1B5C876-0439-014B-A7DB-FAC0CBBC90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3F9998-38DB-3441-99FF-6D17162AA25F}"/>
              </a:ext>
            </a:extLst>
          </p:cNvPr>
          <p:cNvSpPr>
            <a:spLocks noGrp="1"/>
          </p:cNvSpPr>
          <p:nvPr>
            <p:ph type="sldNum" sz="quarter" idx="12"/>
          </p:nvPr>
        </p:nvSpPr>
        <p:spPr/>
        <p:txBody>
          <a:bodyPr/>
          <a:lstStyle/>
          <a:p>
            <a:fld id="{C0AE8F4D-D428-9C43-8483-1E822634DC70}" type="slidenum">
              <a:rPr lang="en-US" smtClean="0"/>
              <a:t>‹#›</a:t>
            </a:fld>
            <a:endParaRPr lang="en-US"/>
          </a:p>
        </p:txBody>
      </p:sp>
    </p:spTree>
    <p:extLst>
      <p:ext uri="{BB962C8B-B14F-4D97-AF65-F5344CB8AC3E}">
        <p14:creationId xmlns:p14="http://schemas.microsoft.com/office/powerpoint/2010/main" val="2828831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D2DCD-F010-224A-8277-7111646998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F03204-FC7E-5C4A-9A92-EAB322B702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AF0477-6B4C-DF4D-884B-8995BB3E1399}"/>
              </a:ext>
            </a:extLst>
          </p:cNvPr>
          <p:cNvSpPr>
            <a:spLocks noGrp="1"/>
          </p:cNvSpPr>
          <p:nvPr>
            <p:ph type="dt" sz="half" idx="10"/>
          </p:nvPr>
        </p:nvSpPr>
        <p:spPr/>
        <p:txBody>
          <a:bodyPr/>
          <a:lstStyle/>
          <a:p>
            <a:fld id="{F65B56AB-0F53-1143-B304-E4639870D431}" type="datetimeFigureOut">
              <a:rPr lang="en-US" smtClean="0"/>
              <a:t>11/12/20</a:t>
            </a:fld>
            <a:endParaRPr lang="en-US"/>
          </a:p>
        </p:txBody>
      </p:sp>
      <p:sp>
        <p:nvSpPr>
          <p:cNvPr id="5" name="Footer Placeholder 4">
            <a:extLst>
              <a:ext uri="{FF2B5EF4-FFF2-40B4-BE49-F238E27FC236}">
                <a16:creationId xmlns:a16="http://schemas.microsoft.com/office/drawing/2014/main" id="{8FBBA7F6-D985-164B-91EE-E560F5D588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3BED4D-2AE2-5648-A16A-DD061C724483}"/>
              </a:ext>
            </a:extLst>
          </p:cNvPr>
          <p:cNvSpPr>
            <a:spLocks noGrp="1"/>
          </p:cNvSpPr>
          <p:nvPr>
            <p:ph type="sldNum" sz="quarter" idx="12"/>
          </p:nvPr>
        </p:nvSpPr>
        <p:spPr/>
        <p:txBody>
          <a:bodyPr/>
          <a:lstStyle/>
          <a:p>
            <a:fld id="{C0AE8F4D-D428-9C43-8483-1E822634DC70}" type="slidenum">
              <a:rPr lang="en-US" smtClean="0"/>
              <a:t>‹#›</a:t>
            </a:fld>
            <a:endParaRPr lang="en-US"/>
          </a:p>
        </p:txBody>
      </p:sp>
    </p:spTree>
    <p:extLst>
      <p:ext uri="{BB962C8B-B14F-4D97-AF65-F5344CB8AC3E}">
        <p14:creationId xmlns:p14="http://schemas.microsoft.com/office/powerpoint/2010/main" val="3733049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10F59-843A-6C4B-8555-F30D07E8AD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9BB666-1E75-BB48-B626-1E54BC02BC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850FE5-CACF-6E47-8553-48FBAB9D88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8F7B1C-839E-CA40-A177-DBCC79733994}"/>
              </a:ext>
            </a:extLst>
          </p:cNvPr>
          <p:cNvSpPr>
            <a:spLocks noGrp="1"/>
          </p:cNvSpPr>
          <p:nvPr>
            <p:ph type="dt" sz="half" idx="10"/>
          </p:nvPr>
        </p:nvSpPr>
        <p:spPr/>
        <p:txBody>
          <a:bodyPr/>
          <a:lstStyle/>
          <a:p>
            <a:fld id="{F65B56AB-0F53-1143-B304-E4639870D431}" type="datetimeFigureOut">
              <a:rPr lang="en-US" smtClean="0"/>
              <a:t>11/12/20</a:t>
            </a:fld>
            <a:endParaRPr lang="en-US"/>
          </a:p>
        </p:txBody>
      </p:sp>
      <p:sp>
        <p:nvSpPr>
          <p:cNvPr id="6" name="Footer Placeholder 5">
            <a:extLst>
              <a:ext uri="{FF2B5EF4-FFF2-40B4-BE49-F238E27FC236}">
                <a16:creationId xmlns:a16="http://schemas.microsoft.com/office/drawing/2014/main" id="{CB3E5C32-5129-1C41-948F-AFDD495F2D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920C93-943A-7C41-AA30-4D0B9735783A}"/>
              </a:ext>
            </a:extLst>
          </p:cNvPr>
          <p:cNvSpPr>
            <a:spLocks noGrp="1"/>
          </p:cNvSpPr>
          <p:nvPr>
            <p:ph type="sldNum" sz="quarter" idx="12"/>
          </p:nvPr>
        </p:nvSpPr>
        <p:spPr/>
        <p:txBody>
          <a:bodyPr/>
          <a:lstStyle/>
          <a:p>
            <a:fld id="{C0AE8F4D-D428-9C43-8483-1E822634DC70}" type="slidenum">
              <a:rPr lang="en-US" smtClean="0"/>
              <a:t>‹#›</a:t>
            </a:fld>
            <a:endParaRPr lang="en-US"/>
          </a:p>
        </p:txBody>
      </p:sp>
    </p:spTree>
    <p:extLst>
      <p:ext uri="{BB962C8B-B14F-4D97-AF65-F5344CB8AC3E}">
        <p14:creationId xmlns:p14="http://schemas.microsoft.com/office/powerpoint/2010/main" val="3038664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8C23-8A03-6741-81AD-76F4EEFFB3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758F49-ED8B-B344-8EFB-98FE045259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66658D-9774-684F-8566-727F0105C8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F89A4C-89EB-9D4E-91D4-10D383AB63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E0A8AB-B8B0-BF4C-AAD4-5CC647F845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B4BF6D-0AAE-F442-99BB-855473FDEC0D}"/>
              </a:ext>
            </a:extLst>
          </p:cNvPr>
          <p:cNvSpPr>
            <a:spLocks noGrp="1"/>
          </p:cNvSpPr>
          <p:nvPr>
            <p:ph type="dt" sz="half" idx="10"/>
          </p:nvPr>
        </p:nvSpPr>
        <p:spPr/>
        <p:txBody>
          <a:bodyPr/>
          <a:lstStyle/>
          <a:p>
            <a:fld id="{F65B56AB-0F53-1143-B304-E4639870D431}" type="datetimeFigureOut">
              <a:rPr lang="en-US" smtClean="0"/>
              <a:t>11/12/20</a:t>
            </a:fld>
            <a:endParaRPr lang="en-US"/>
          </a:p>
        </p:txBody>
      </p:sp>
      <p:sp>
        <p:nvSpPr>
          <p:cNvPr id="8" name="Footer Placeholder 7">
            <a:extLst>
              <a:ext uri="{FF2B5EF4-FFF2-40B4-BE49-F238E27FC236}">
                <a16:creationId xmlns:a16="http://schemas.microsoft.com/office/drawing/2014/main" id="{0C48E45E-1DC8-0542-86C3-583D1C5F08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189832-89A0-814B-893A-688F35E04343}"/>
              </a:ext>
            </a:extLst>
          </p:cNvPr>
          <p:cNvSpPr>
            <a:spLocks noGrp="1"/>
          </p:cNvSpPr>
          <p:nvPr>
            <p:ph type="sldNum" sz="quarter" idx="12"/>
          </p:nvPr>
        </p:nvSpPr>
        <p:spPr/>
        <p:txBody>
          <a:bodyPr/>
          <a:lstStyle/>
          <a:p>
            <a:fld id="{C0AE8F4D-D428-9C43-8483-1E822634DC70}" type="slidenum">
              <a:rPr lang="en-US" smtClean="0"/>
              <a:t>‹#›</a:t>
            </a:fld>
            <a:endParaRPr lang="en-US"/>
          </a:p>
        </p:txBody>
      </p:sp>
    </p:spTree>
    <p:extLst>
      <p:ext uri="{BB962C8B-B14F-4D97-AF65-F5344CB8AC3E}">
        <p14:creationId xmlns:p14="http://schemas.microsoft.com/office/powerpoint/2010/main" val="2690140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8EF30-C8B1-D44E-810A-F34E907FC6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C922DE-5659-0B4E-983E-A27A1371628D}"/>
              </a:ext>
            </a:extLst>
          </p:cNvPr>
          <p:cNvSpPr>
            <a:spLocks noGrp="1"/>
          </p:cNvSpPr>
          <p:nvPr>
            <p:ph type="dt" sz="half" idx="10"/>
          </p:nvPr>
        </p:nvSpPr>
        <p:spPr/>
        <p:txBody>
          <a:bodyPr/>
          <a:lstStyle/>
          <a:p>
            <a:fld id="{F65B56AB-0F53-1143-B304-E4639870D431}" type="datetimeFigureOut">
              <a:rPr lang="en-US" smtClean="0"/>
              <a:t>11/12/20</a:t>
            </a:fld>
            <a:endParaRPr lang="en-US"/>
          </a:p>
        </p:txBody>
      </p:sp>
      <p:sp>
        <p:nvSpPr>
          <p:cNvPr id="4" name="Footer Placeholder 3">
            <a:extLst>
              <a:ext uri="{FF2B5EF4-FFF2-40B4-BE49-F238E27FC236}">
                <a16:creationId xmlns:a16="http://schemas.microsoft.com/office/drawing/2014/main" id="{1810888B-546C-D74D-99DB-C88B1ACE90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E65B02-82FD-704F-BC78-47A2F1B1893F}"/>
              </a:ext>
            </a:extLst>
          </p:cNvPr>
          <p:cNvSpPr>
            <a:spLocks noGrp="1"/>
          </p:cNvSpPr>
          <p:nvPr>
            <p:ph type="sldNum" sz="quarter" idx="12"/>
          </p:nvPr>
        </p:nvSpPr>
        <p:spPr/>
        <p:txBody>
          <a:bodyPr/>
          <a:lstStyle/>
          <a:p>
            <a:fld id="{C0AE8F4D-D428-9C43-8483-1E822634DC70}" type="slidenum">
              <a:rPr lang="en-US" smtClean="0"/>
              <a:t>‹#›</a:t>
            </a:fld>
            <a:endParaRPr lang="en-US"/>
          </a:p>
        </p:txBody>
      </p:sp>
    </p:spTree>
    <p:extLst>
      <p:ext uri="{BB962C8B-B14F-4D97-AF65-F5344CB8AC3E}">
        <p14:creationId xmlns:p14="http://schemas.microsoft.com/office/powerpoint/2010/main" val="2841816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1CFF8B-3842-144A-8FD1-501D4EAE8E6C}"/>
              </a:ext>
            </a:extLst>
          </p:cNvPr>
          <p:cNvSpPr>
            <a:spLocks noGrp="1"/>
          </p:cNvSpPr>
          <p:nvPr>
            <p:ph type="dt" sz="half" idx="10"/>
          </p:nvPr>
        </p:nvSpPr>
        <p:spPr/>
        <p:txBody>
          <a:bodyPr/>
          <a:lstStyle/>
          <a:p>
            <a:fld id="{F65B56AB-0F53-1143-B304-E4639870D431}" type="datetimeFigureOut">
              <a:rPr lang="en-US" smtClean="0"/>
              <a:t>11/12/20</a:t>
            </a:fld>
            <a:endParaRPr lang="en-US"/>
          </a:p>
        </p:txBody>
      </p:sp>
      <p:sp>
        <p:nvSpPr>
          <p:cNvPr id="3" name="Footer Placeholder 2">
            <a:extLst>
              <a:ext uri="{FF2B5EF4-FFF2-40B4-BE49-F238E27FC236}">
                <a16:creationId xmlns:a16="http://schemas.microsoft.com/office/drawing/2014/main" id="{EFD5C613-F160-C246-B68B-2B217E0147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205BB4-8F43-0A42-8B41-F15049A801A8}"/>
              </a:ext>
            </a:extLst>
          </p:cNvPr>
          <p:cNvSpPr>
            <a:spLocks noGrp="1"/>
          </p:cNvSpPr>
          <p:nvPr>
            <p:ph type="sldNum" sz="quarter" idx="12"/>
          </p:nvPr>
        </p:nvSpPr>
        <p:spPr/>
        <p:txBody>
          <a:bodyPr/>
          <a:lstStyle/>
          <a:p>
            <a:fld id="{C0AE8F4D-D428-9C43-8483-1E822634DC70}" type="slidenum">
              <a:rPr lang="en-US" smtClean="0"/>
              <a:t>‹#›</a:t>
            </a:fld>
            <a:endParaRPr lang="en-US"/>
          </a:p>
        </p:txBody>
      </p:sp>
    </p:spTree>
    <p:extLst>
      <p:ext uri="{BB962C8B-B14F-4D97-AF65-F5344CB8AC3E}">
        <p14:creationId xmlns:p14="http://schemas.microsoft.com/office/powerpoint/2010/main" val="2408414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BF375-22BC-BA4E-A7AF-5DD44E31C9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B72BB5-5E6B-8740-9495-E2FB65B186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90E375-CB27-5E44-8DCE-BD3775E6A6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FADB73-BEE8-EB4E-959B-6E0036A573F5}"/>
              </a:ext>
            </a:extLst>
          </p:cNvPr>
          <p:cNvSpPr>
            <a:spLocks noGrp="1"/>
          </p:cNvSpPr>
          <p:nvPr>
            <p:ph type="dt" sz="half" idx="10"/>
          </p:nvPr>
        </p:nvSpPr>
        <p:spPr/>
        <p:txBody>
          <a:bodyPr/>
          <a:lstStyle/>
          <a:p>
            <a:fld id="{F65B56AB-0F53-1143-B304-E4639870D431}" type="datetimeFigureOut">
              <a:rPr lang="en-US" smtClean="0"/>
              <a:t>11/12/20</a:t>
            </a:fld>
            <a:endParaRPr lang="en-US"/>
          </a:p>
        </p:txBody>
      </p:sp>
      <p:sp>
        <p:nvSpPr>
          <p:cNvPr id="6" name="Footer Placeholder 5">
            <a:extLst>
              <a:ext uri="{FF2B5EF4-FFF2-40B4-BE49-F238E27FC236}">
                <a16:creationId xmlns:a16="http://schemas.microsoft.com/office/drawing/2014/main" id="{CAA025FB-A085-DE47-9487-6243D090FD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8B637F-3F68-1D45-B95A-B193D91D7964}"/>
              </a:ext>
            </a:extLst>
          </p:cNvPr>
          <p:cNvSpPr>
            <a:spLocks noGrp="1"/>
          </p:cNvSpPr>
          <p:nvPr>
            <p:ph type="sldNum" sz="quarter" idx="12"/>
          </p:nvPr>
        </p:nvSpPr>
        <p:spPr/>
        <p:txBody>
          <a:bodyPr/>
          <a:lstStyle/>
          <a:p>
            <a:fld id="{C0AE8F4D-D428-9C43-8483-1E822634DC70}" type="slidenum">
              <a:rPr lang="en-US" smtClean="0"/>
              <a:t>‹#›</a:t>
            </a:fld>
            <a:endParaRPr lang="en-US"/>
          </a:p>
        </p:txBody>
      </p:sp>
    </p:spTree>
    <p:extLst>
      <p:ext uri="{BB962C8B-B14F-4D97-AF65-F5344CB8AC3E}">
        <p14:creationId xmlns:p14="http://schemas.microsoft.com/office/powerpoint/2010/main" val="1219565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4DF06-C789-6A42-B939-647AB4E02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24496D-93A6-044C-993A-AF172E9D00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E1758E-F5AE-414D-A287-3DC2B47B44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1C9809-211E-7742-B0D0-83516B177AD2}"/>
              </a:ext>
            </a:extLst>
          </p:cNvPr>
          <p:cNvSpPr>
            <a:spLocks noGrp="1"/>
          </p:cNvSpPr>
          <p:nvPr>
            <p:ph type="dt" sz="half" idx="10"/>
          </p:nvPr>
        </p:nvSpPr>
        <p:spPr/>
        <p:txBody>
          <a:bodyPr/>
          <a:lstStyle/>
          <a:p>
            <a:fld id="{F65B56AB-0F53-1143-B304-E4639870D431}" type="datetimeFigureOut">
              <a:rPr lang="en-US" smtClean="0"/>
              <a:t>11/12/20</a:t>
            </a:fld>
            <a:endParaRPr lang="en-US"/>
          </a:p>
        </p:txBody>
      </p:sp>
      <p:sp>
        <p:nvSpPr>
          <p:cNvPr id="6" name="Footer Placeholder 5">
            <a:extLst>
              <a:ext uri="{FF2B5EF4-FFF2-40B4-BE49-F238E27FC236}">
                <a16:creationId xmlns:a16="http://schemas.microsoft.com/office/drawing/2014/main" id="{AE3C8AC5-FD23-3442-B864-B42D718F87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249AA8-FAC1-9541-9998-0DC5FB0494A6}"/>
              </a:ext>
            </a:extLst>
          </p:cNvPr>
          <p:cNvSpPr>
            <a:spLocks noGrp="1"/>
          </p:cNvSpPr>
          <p:nvPr>
            <p:ph type="sldNum" sz="quarter" idx="12"/>
          </p:nvPr>
        </p:nvSpPr>
        <p:spPr/>
        <p:txBody>
          <a:bodyPr/>
          <a:lstStyle/>
          <a:p>
            <a:fld id="{C0AE8F4D-D428-9C43-8483-1E822634DC70}" type="slidenum">
              <a:rPr lang="en-US" smtClean="0"/>
              <a:t>‹#›</a:t>
            </a:fld>
            <a:endParaRPr lang="en-US"/>
          </a:p>
        </p:txBody>
      </p:sp>
    </p:spTree>
    <p:extLst>
      <p:ext uri="{BB962C8B-B14F-4D97-AF65-F5344CB8AC3E}">
        <p14:creationId xmlns:p14="http://schemas.microsoft.com/office/powerpoint/2010/main" val="3233899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9160B6-7419-A04F-AE4D-332AFCF192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167236-F96B-AF47-864B-328567C54F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662AA-F94E-FD4D-AC93-758ABEB913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5B56AB-0F53-1143-B304-E4639870D431}" type="datetimeFigureOut">
              <a:rPr lang="en-US" smtClean="0"/>
              <a:t>11/12/20</a:t>
            </a:fld>
            <a:endParaRPr lang="en-US"/>
          </a:p>
        </p:txBody>
      </p:sp>
      <p:sp>
        <p:nvSpPr>
          <p:cNvPr id="5" name="Footer Placeholder 4">
            <a:extLst>
              <a:ext uri="{FF2B5EF4-FFF2-40B4-BE49-F238E27FC236}">
                <a16:creationId xmlns:a16="http://schemas.microsoft.com/office/drawing/2014/main" id="{D67C7DBF-EE5A-9D4C-A6E2-B5DA6D2DB0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AB10DE-16EB-A046-8A65-54391F21A8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AE8F4D-D428-9C43-8483-1E822634DC70}" type="slidenum">
              <a:rPr lang="en-US" smtClean="0"/>
              <a:t>‹#›</a:t>
            </a:fld>
            <a:endParaRPr lang="en-US"/>
          </a:p>
        </p:txBody>
      </p:sp>
    </p:spTree>
    <p:extLst>
      <p:ext uri="{BB962C8B-B14F-4D97-AF65-F5344CB8AC3E}">
        <p14:creationId xmlns:p14="http://schemas.microsoft.com/office/powerpoint/2010/main" val="1134265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292C740-D2A8-2F45-8D22-AA31DBE6CD46}"/>
              </a:ext>
            </a:extLst>
          </p:cNvPr>
          <p:cNvSpPr>
            <a:spLocks noGrp="1"/>
          </p:cNvSpPr>
          <p:nvPr>
            <p:ph type="ctrTitle"/>
          </p:nvPr>
        </p:nvSpPr>
        <p:spPr>
          <a:xfrm>
            <a:off x="1524000" y="2776538"/>
            <a:ext cx="9144000" cy="1381188"/>
          </a:xfrm>
        </p:spPr>
        <p:txBody>
          <a:bodyPr anchor="ctr">
            <a:normAutofit/>
          </a:bodyPr>
          <a:lstStyle/>
          <a:p>
            <a:r>
              <a:rPr lang="en-US" sz="4000">
                <a:solidFill>
                  <a:schemeClr val="bg2"/>
                </a:solidFill>
              </a:rPr>
              <a:t>Oklahoma TICs</a:t>
            </a:r>
          </a:p>
        </p:txBody>
      </p:sp>
      <p:sp>
        <p:nvSpPr>
          <p:cNvPr id="3" name="Subtitle 2">
            <a:extLst>
              <a:ext uri="{FF2B5EF4-FFF2-40B4-BE49-F238E27FC236}">
                <a16:creationId xmlns:a16="http://schemas.microsoft.com/office/drawing/2014/main" id="{1622013F-CCB8-0A4B-8F67-8165CC8C0C34}"/>
              </a:ext>
            </a:extLst>
          </p:cNvPr>
          <p:cNvSpPr>
            <a:spLocks noGrp="1"/>
          </p:cNvSpPr>
          <p:nvPr>
            <p:ph type="subTitle" idx="1"/>
          </p:nvPr>
        </p:nvSpPr>
        <p:spPr>
          <a:xfrm>
            <a:off x="1524000" y="4495800"/>
            <a:ext cx="9144000" cy="762000"/>
          </a:xfrm>
        </p:spPr>
        <p:txBody>
          <a:bodyPr>
            <a:normAutofit/>
          </a:bodyPr>
          <a:lstStyle/>
          <a:p>
            <a:r>
              <a:rPr lang="en-US" sz="1800"/>
              <a:t>Coursera Capstone</a:t>
            </a:r>
          </a:p>
        </p:txBody>
      </p:sp>
    </p:spTree>
    <p:extLst>
      <p:ext uri="{BB962C8B-B14F-4D97-AF65-F5344CB8AC3E}">
        <p14:creationId xmlns:p14="http://schemas.microsoft.com/office/powerpoint/2010/main" val="1558942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7F6DEA1-D9B7-A943-8E77-5663B8D8FE25}"/>
              </a:ext>
            </a:extLst>
          </p:cNvPr>
          <p:cNvSpPr>
            <a:spLocks noGrp="1"/>
          </p:cNvSpPr>
          <p:nvPr>
            <p:ph type="title"/>
          </p:nvPr>
        </p:nvSpPr>
        <p:spPr>
          <a:xfrm>
            <a:off x="934872" y="982272"/>
            <a:ext cx="3388419" cy="4560970"/>
          </a:xfrm>
        </p:spPr>
        <p:txBody>
          <a:bodyPr>
            <a:normAutofit/>
          </a:bodyPr>
          <a:lstStyle/>
          <a:p>
            <a:r>
              <a:rPr lang="en-US" sz="4000">
                <a:solidFill>
                  <a:srgbClr val="FFFFFF"/>
                </a:solidFill>
              </a:rPr>
              <a:t>Business Problem</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5C4C1EDF-E7B6-114E-B221-F914BEDFFDDD}"/>
              </a:ext>
            </a:extLst>
          </p:cNvPr>
          <p:cNvSpPr>
            <a:spLocks noGrp="1"/>
          </p:cNvSpPr>
          <p:nvPr>
            <p:ph idx="1"/>
          </p:nvPr>
        </p:nvSpPr>
        <p:spPr>
          <a:xfrm>
            <a:off x="5221862" y="1719618"/>
            <a:ext cx="5948831" cy="4334629"/>
          </a:xfrm>
        </p:spPr>
        <p:txBody>
          <a:bodyPr anchor="ctr">
            <a:normAutofit/>
          </a:bodyPr>
          <a:lstStyle/>
          <a:p>
            <a:r>
              <a:rPr lang="en-US" sz="2400">
                <a:solidFill>
                  <a:srgbClr val="FEFFFF"/>
                </a:solidFill>
              </a:rPr>
              <a:t>The Oklahoma Tourism Department would like to study the efficacy of their travel information centers or TICs. In this project, I will determine whether Oklahoma's Travel Information Centers (TICs) are amply spaced throughout the state and whether there are opportunity zones for additional TICs that could better serve tourists.</a:t>
            </a:r>
          </a:p>
        </p:txBody>
      </p:sp>
    </p:spTree>
    <p:extLst>
      <p:ext uri="{BB962C8B-B14F-4D97-AF65-F5344CB8AC3E}">
        <p14:creationId xmlns:p14="http://schemas.microsoft.com/office/powerpoint/2010/main" val="3837250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7F6DEA1-D9B7-A943-8E77-5663B8D8FE25}"/>
              </a:ext>
            </a:extLst>
          </p:cNvPr>
          <p:cNvSpPr>
            <a:spLocks noGrp="1"/>
          </p:cNvSpPr>
          <p:nvPr>
            <p:ph type="title"/>
          </p:nvPr>
        </p:nvSpPr>
        <p:spPr>
          <a:xfrm>
            <a:off x="1848465" y="3298722"/>
            <a:ext cx="8495070" cy="1784402"/>
          </a:xfrm>
        </p:spPr>
        <p:txBody>
          <a:bodyPr vert="horz" lIns="91440" tIns="45720" rIns="91440" bIns="45720" rtlCol="0" anchor="b">
            <a:normAutofit/>
          </a:bodyPr>
          <a:lstStyle/>
          <a:p>
            <a:pPr algn="ctr"/>
            <a:r>
              <a:rPr lang="en-US" sz="6000" kern="1200">
                <a:solidFill>
                  <a:srgbClr val="FFFFFF"/>
                </a:solidFill>
                <a:latin typeface="+mj-lt"/>
                <a:ea typeface="+mj-ea"/>
                <a:cs typeface="+mj-cs"/>
              </a:rPr>
              <a:t>Data</a:t>
            </a:r>
          </a:p>
        </p:txBody>
      </p:sp>
      <p:sp>
        <p:nvSpPr>
          <p:cNvPr id="3" name="Content Placeholder 2">
            <a:extLst>
              <a:ext uri="{FF2B5EF4-FFF2-40B4-BE49-F238E27FC236}">
                <a16:creationId xmlns:a16="http://schemas.microsoft.com/office/drawing/2014/main" id="{5C4C1EDF-E7B6-114E-B221-F914BEDFFDDD}"/>
              </a:ext>
            </a:extLst>
          </p:cNvPr>
          <p:cNvSpPr>
            <a:spLocks noGrp="1"/>
          </p:cNvSpPr>
          <p:nvPr>
            <p:ph idx="1"/>
          </p:nvPr>
        </p:nvSpPr>
        <p:spPr>
          <a:xfrm>
            <a:off x="1848465" y="5258851"/>
            <a:ext cx="8495070" cy="904005"/>
          </a:xfrm>
        </p:spPr>
        <p:txBody>
          <a:bodyPr vert="horz" lIns="91440" tIns="45720" rIns="91440" bIns="45720" rtlCol="0">
            <a:normAutofit/>
          </a:bodyPr>
          <a:lstStyle/>
          <a:p>
            <a:pPr marL="0" indent="0" algn="ctr">
              <a:buNone/>
            </a:pPr>
            <a:r>
              <a:rPr lang="en-US" sz="2400" kern="1200">
                <a:solidFill>
                  <a:srgbClr val="FFFFFF"/>
                </a:solidFill>
                <a:latin typeface="+mn-lt"/>
                <a:ea typeface="+mn-ea"/>
                <a:cs typeface="+mn-cs"/>
              </a:rPr>
              <a:t>I will plot Oklahoma's TICs using lat-long and venue data sourced from Foursquare's Places API.</a:t>
            </a:r>
          </a:p>
        </p:txBody>
      </p:sp>
      <p:sp>
        <p:nvSpPr>
          <p:cNvPr id="12" name="Oval 11">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Database">
            <a:extLst>
              <a:ext uri="{FF2B5EF4-FFF2-40B4-BE49-F238E27FC236}">
                <a16:creationId xmlns:a16="http://schemas.microsoft.com/office/drawing/2014/main" id="{288ACA48-0308-42E9-9708-0BC30DEA86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264" y="1371601"/>
            <a:ext cx="1175474" cy="1175474"/>
          </a:xfrm>
          <a:prstGeom prst="rect">
            <a:avLst/>
          </a:prstGeom>
        </p:spPr>
      </p:pic>
    </p:spTree>
    <p:extLst>
      <p:ext uri="{BB962C8B-B14F-4D97-AF65-F5344CB8AC3E}">
        <p14:creationId xmlns:p14="http://schemas.microsoft.com/office/powerpoint/2010/main" val="1388230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7F6DEA1-D9B7-A943-8E77-5663B8D8FE25}"/>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Methodology</a:t>
            </a:r>
          </a:p>
        </p:txBody>
      </p:sp>
      <p:sp>
        <p:nvSpPr>
          <p:cNvPr id="3" name="Content Placeholder 2">
            <a:extLst>
              <a:ext uri="{FF2B5EF4-FFF2-40B4-BE49-F238E27FC236}">
                <a16:creationId xmlns:a16="http://schemas.microsoft.com/office/drawing/2014/main" id="{5C4C1EDF-E7B6-114E-B221-F914BEDFFDDD}"/>
              </a:ext>
            </a:extLst>
          </p:cNvPr>
          <p:cNvSpPr>
            <a:spLocks noGrp="1"/>
          </p:cNvSpPr>
          <p:nvPr>
            <p:ph idx="1"/>
          </p:nvPr>
        </p:nvSpPr>
        <p:spPr>
          <a:xfrm>
            <a:off x="1367624" y="2490436"/>
            <a:ext cx="9708995" cy="3567173"/>
          </a:xfrm>
        </p:spPr>
        <p:txBody>
          <a:bodyPr anchor="ctr">
            <a:normAutofit/>
          </a:bodyPr>
          <a:lstStyle/>
          <a:p>
            <a:r>
              <a:rPr lang="en-US" sz="1500"/>
              <a:t>In this project, I will plot areas of Oklahoma that contain a travel information center and identify areas where there may be a cluster of tourist attractions but lacks a TIC within reasonable distance.</a:t>
            </a:r>
          </a:p>
          <a:p>
            <a:endParaRPr lang="en-US" sz="1500"/>
          </a:p>
          <a:p>
            <a:r>
              <a:rPr lang="en-US" sz="1500"/>
              <a:t>In the first section, I pinpointed a central location of Oklahoma (i.e., the zip code 73102) as a point of reference and to initiate an instance of a geocoder. The geocoder will be used to plot the travel information centers. The radius is set fairly extensively so we encompass the entire state and find any TICs within that radius. </a:t>
            </a:r>
          </a:p>
          <a:p>
            <a:endParaRPr lang="en-US" sz="1500"/>
          </a:p>
          <a:p>
            <a:r>
              <a:rPr lang="en-US" sz="1500"/>
              <a:t>I then pulled the data from Foursquare's Places API into a basic dataframe. There are several features within the dataframe that are not of any use, so I cleanse the dataframe and prep it for visualization. </a:t>
            </a:r>
          </a:p>
          <a:p>
            <a:endParaRPr lang="en-US" sz="1500"/>
          </a:p>
          <a:p>
            <a:r>
              <a:rPr lang="en-US" sz="1500"/>
              <a:t>In the final step, I visualize the dataframe and plot the travel information centers on a map to understand the spread of the dataframe. </a:t>
            </a:r>
          </a:p>
          <a:p>
            <a:endParaRPr lang="en-US" sz="1500"/>
          </a:p>
        </p:txBody>
      </p:sp>
    </p:spTree>
    <p:extLst>
      <p:ext uri="{BB962C8B-B14F-4D97-AF65-F5344CB8AC3E}">
        <p14:creationId xmlns:p14="http://schemas.microsoft.com/office/powerpoint/2010/main" val="2562076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C5782D3-6CED-43A7-BE35-09C48F809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6">
            <a:extLst>
              <a:ext uri="{FF2B5EF4-FFF2-40B4-BE49-F238E27FC236}">
                <a16:creationId xmlns:a16="http://schemas.microsoft.com/office/drawing/2014/main" id="{6721F593-ECD2-4B5B-AAE4-0866A4CDC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71DEE99F-D18C-4025-BA3F-CEBF5258E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id="{976FA5D9-3A7C-4FA7-9BA8-1905D703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D5CA612-6484-6F43-AAE1-9CBA361C7FBD}"/>
              </a:ext>
            </a:extLst>
          </p:cNvPr>
          <p:cNvSpPr>
            <a:spLocks noGrp="1"/>
          </p:cNvSpPr>
          <p:nvPr>
            <p:ph type="title"/>
          </p:nvPr>
        </p:nvSpPr>
        <p:spPr>
          <a:xfrm>
            <a:off x="7835104" y="1213968"/>
            <a:ext cx="3220127" cy="1715106"/>
          </a:xfrm>
        </p:spPr>
        <p:txBody>
          <a:bodyPr vert="horz" lIns="91440" tIns="45720" rIns="91440" bIns="45720" rtlCol="0" anchor="b">
            <a:normAutofit/>
          </a:bodyPr>
          <a:lstStyle/>
          <a:p>
            <a:r>
              <a:rPr lang="en-US" sz="3600">
                <a:solidFill>
                  <a:srgbClr val="FFFFFF"/>
                </a:solidFill>
              </a:rPr>
              <a:t>Map</a:t>
            </a:r>
          </a:p>
        </p:txBody>
      </p:sp>
      <p:pic>
        <p:nvPicPr>
          <p:cNvPr id="5" name="Content Placeholder 4" descr="Map&#10;&#10;Description automatically generated">
            <a:extLst>
              <a:ext uri="{FF2B5EF4-FFF2-40B4-BE49-F238E27FC236}">
                <a16:creationId xmlns:a16="http://schemas.microsoft.com/office/drawing/2014/main" id="{9B9D4E8F-4EBB-1344-BEA1-0BA673390142}"/>
              </a:ext>
            </a:extLst>
          </p:cNvPr>
          <p:cNvPicPr>
            <a:picLocks noGrp="1" noChangeAspect="1"/>
          </p:cNvPicPr>
          <p:nvPr>
            <p:ph idx="1"/>
          </p:nvPr>
        </p:nvPicPr>
        <p:blipFill rotWithShape="1">
          <a:blip r:embed="rId2"/>
          <a:srcRect l="31365" r="1327"/>
          <a:stretch/>
        </p:blipFill>
        <p:spPr>
          <a:xfrm>
            <a:off x="804101" y="804101"/>
            <a:ext cx="6730556" cy="5249798"/>
          </a:xfrm>
          <a:prstGeom prst="rect">
            <a:avLst/>
          </a:prstGeom>
        </p:spPr>
      </p:pic>
      <p:sp>
        <p:nvSpPr>
          <p:cNvPr id="6" name="TextBox 5">
            <a:extLst>
              <a:ext uri="{FF2B5EF4-FFF2-40B4-BE49-F238E27FC236}">
                <a16:creationId xmlns:a16="http://schemas.microsoft.com/office/drawing/2014/main" id="{3C17696A-3ECB-8046-87BB-B4A7B131BD8C}"/>
              </a:ext>
            </a:extLst>
          </p:cNvPr>
          <p:cNvSpPr txBox="1"/>
          <p:nvPr/>
        </p:nvSpPr>
        <p:spPr>
          <a:xfrm>
            <a:off x="7835105" y="3072208"/>
            <a:ext cx="3264916" cy="2660684"/>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a:solidFill>
                  <a:srgbClr val="FFFFFF"/>
                </a:solidFill>
              </a:rPr>
              <a:t>Sparse distribution of TICs!</a:t>
            </a:r>
          </a:p>
        </p:txBody>
      </p:sp>
      <p:sp>
        <p:nvSpPr>
          <p:cNvPr id="19" name="Rectangle 8">
            <a:extLst>
              <a:ext uri="{FF2B5EF4-FFF2-40B4-BE49-F238E27FC236}">
                <a16:creationId xmlns:a16="http://schemas.microsoft.com/office/drawing/2014/main" id="{4652D57C-331F-43B8-9C07-69FBA9C02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671258" y="1530154"/>
            <a:ext cx="520741"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50076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ED7E1D6-60AC-3849-B042-F9AEB0CDA2F0}"/>
              </a:ext>
            </a:extLst>
          </p:cNvPr>
          <p:cNvSpPr>
            <a:spLocks noGrp="1"/>
          </p:cNvSpPr>
          <p:nvPr>
            <p:ph type="title"/>
          </p:nvPr>
        </p:nvSpPr>
        <p:spPr>
          <a:xfrm>
            <a:off x="934872" y="982272"/>
            <a:ext cx="3388419" cy="4560970"/>
          </a:xfrm>
        </p:spPr>
        <p:txBody>
          <a:bodyPr>
            <a:normAutofit/>
          </a:bodyPr>
          <a:lstStyle/>
          <a:p>
            <a:r>
              <a:rPr lang="en-US" sz="4000">
                <a:solidFill>
                  <a:srgbClr val="FFFFFF"/>
                </a:solidFill>
              </a:rPr>
              <a:t>Discussion and Conclusion</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EB2F7BBE-B525-1E46-9723-A28B5FB00C5F}"/>
              </a:ext>
            </a:extLst>
          </p:cNvPr>
          <p:cNvSpPr>
            <a:spLocks noGrp="1"/>
          </p:cNvSpPr>
          <p:nvPr>
            <p:ph idx="1"/>
          </p:nvPr>
        </p:nvSpPr>
        <p:spPr>
          <a:xfrm>
            <a:off x="5221862" y="1719618"/>
            <a:ext cx="5948831" cy="4334629"/>
          </a:xfrm>
        </p:spPr>
        <p:txBody>
          <a:bodyPr anchor="ctr">
            <a:normAutofit/>
          </a:bodyPr>
          <a:lstStyle/>
          <a:p>
            <a:r>
              <a:rPr lang="en-US" sz="2200">
                <a:solidFill>
                  <a:srgbClr val="FEFFFF"/>
                </a:solidFill>
              </a:rPr>
              <a:t>The reader will notice that there are not many travel information centers in Oklahoma, and that there is a vast amount of opportunity to build more at or near points of interest all across the state. Millions of people have started going on road trips in the United States due to COVID, and they are likely rediscovering their love for the road. For returning tourists, more travel information centers would make for an excellent revenue-generating asset for the state and should be considered.</a:t>
            </a:r>
          </a:p>
          <a:p>
            <a:pPr marL="0" indent="0">
              <a:buNone/>
            </a:pPr>
            <a:br>
              <a:rPr lang="en-US" sz="2200">
                <a:solidFill>
                  <a:srgbClr val="FEFFFF"/>
                </a:solidFill>
              </a:rPr>
            </a:br>
            <a:endParaRPr lang="en-US" sz="2200">
              <a:solidFill>
                <a:srgbClr val="FEFFFF"/>
              </a:solidFill>
            </a:endParaRPr>
          </a:p>
          <a:p>
            <a:endParaRPr lang="en-US" sz="2200">
              <a:solidFill>
                <a:srgbClr val="FEFFFF"/>
              </a:solidFill>
            </a:endParaRPr>
          </a:p>
        </p:txBody>
      </p:sp>
    </p:spTree>
    <p:extLst>
      <p:ext uri="{BB962C8B-B14F-4D97-AF65-F5344CB8AC3E}">
        <p14:creationId xmlns:p14="http://schemas.microsoft.com/office/powerpoint/2010/main" val="3502271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ED7E1D6-60AC-3849-B042-F9AEB0CDA2F0}"/>
              </a:ext>
            </a:extLst>
          </p:cNvPr>
          <p:cNvSpPr>
            <a:spLocks noGrp="1"/>
          </p:cNvSpPr>
          <p:nvPr>
            <p:ph type="title"/>
          </p:nvPr>
        </p:nvSpPr>
        <p:spPr>
          <a:xfrm>
            <a:off x="934872" y="982272"/>
            <a:ext cx="3388419" cy="4560970"/>
          </a:xfrm>
        </p:spPr>
        <p:txBody>
          <a:bodyPr>
            <a:normAutofit/>
          </a:bodyPr>
          <a:lstStyle/>
          <a:p>
            <a:r>
              <a:rPr lang="en-US" sz="4000">
                <a:solidFill>
                  <a:srgbClr val="FFFFFF"/>
                </a:solidFill>
              </a:rPr>
              <a:t>Conclusion</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EB2F7BBE-B525-1E46-9723-A28B5FB00C5F}"/>
              </a:ext>
            </a:extLst>
          </p:cNvPr>
          <p:cNvSpPr>
            <a:spLocks noGrp="1"/>
          </p:cNvSpPr>
          <p:nvPr>
            <p:ph idx="1"/>
          </p:nvPr>
        </p:nvSpPr>
        <p:spPr>
          <a:xfrm>
            <a:off x="5221862" y="1719618"/>
            <a:ext cx="5948831" cy="4334629"/>
          </a:xfrm>
        </p:spPr>
        <p:txBody>
          <a:bodyPr anchor="ctr">
            <a:normAutofit/>
          </a:bodyPr>
          <a:lstStyle/>
          <a:p>
            <a:r>
              <a:rPr lang="en-US" sz="2400">
                <a:solidFill>
                  <a:srgbClr val="FEFFFF"/>
                </a:solidFill>
              </a:rPr>
              <a:t>The purpose of this project was to plot, map, and cluster Oklahoma's travel information centers or TICs, then determine whether there is opportunity to build new locations. What we quickly discovered is there are vasts amounts of opportunity to build more TICs, especially in the era of COVID and renewed interest in road trips. This was made possible using Foursquare's Places API to pull integral lat-long and venue categorization data.</a:t>
            </a:r>
          </a:p>
        </p:txBody>
      </p:sp>
    </p:spTree>
    <p:extLst>
      <p:ext uri="{BB962C8B-B14F-4D97-AF65-F5344CB8AC3E}">
        <p14:creationId xmlns:p14="http://schemas.microsoft.com/office/powerpoint/2010/main" val="4218549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C788F9-3079-0142-90EA-2520EB9BC61B}"/>
              </a:ext>
            </a:extLst>
          </p:cNvPr>
          <p:cNvSpPr>
            <a:spLocks noGrp="1"/>
          </p:cNvSpPr>
          <p:nvPr>
            <p:ph type="title"/>
          </p:nvPr>
        </p:nvSpPr>
        <p:spPr>
          <a:xfrm>
            <a:off x="1848465" y="3298722"/>
            <a:ext cx="8495070" cy="1784402"/>
          </a:xfrm>
        </p:spPr>
        <p:txBody>
          <a:bodyPr vert="horz" lIns="91440" tIns="45720" rIns="91440" bIns="45720" rtlCol="0" anchor="b">
            <a:normAutofit/>
          </a:bodyPr>
          <a:lstStyle/>
          <a:p>
            <a:pPr algn="ctr"/>
            <a:r>
              <a:rPr lang="en-US" sz="6000" kern="1200">
                <a:solidFill>
                  <a:srgbClr val="FFFFFF"/>
                </a:solidFill>
                <a:latin typeface="+mj-lt"/>
                <a:ea typeface="+mj-ea"/>
                <a:cs typeface="+mj-cs"/>
              </a:rPr>
              <a:t>Questions?</a:t>
            </a:r>
          </a:p>
        </p:txBody>
      </p:sp>
      <p:sp>
        <p:nvSpPr>
          <p:cNvPr id="3" name="Content Placeholder 2">
            <a:extLst>
              <a:ext uri="{FF2B5EF4-FFF2-40B4-BE49-F238E27FC236}">
                <a16:creationId xmlns:a16="http://schemas.microsoft.com/office/drawing/2014/main" id="{EE4988D5-5D1B-864C-AD18-44F645A61BF2}"/>
              </a:ext>
            </a:extLst>
          </p:cNvPr>
          <p:cNvSpPr>
            <a:spLocks noGrp="1"/>
          </p:cNvSpPr>
          <p:nvPr>
            <p:ph idx="1"/>
          </p:nvPr>
        </p:nvSpPr>
        <p:spPr>
          <a:xfrm>
            <a:off x="1848465" y="5258851"/>
            <a:ext cx="8495070" cy="904005"/>
          </a:xfrm>
        </p:spPr>
        <p:txBody>
          <a:bodyPr vert="horz" lIns="91440" tIns="45720" rIns="91440" bIns="45720" rtlCol="0">
            <a:normAutofit/>
          </a:bodyPr>
          <a:lstStyle/>
          <a:p>
            <a:pPr marL="0" indent="0" algn="ctr">
              <a:buNone/>
            </a:pPr>
            <a:r>
              <a:rPr lang="en-US" sz="2400" kern="1200">
                <a:solidFill>
                  <a:srgbClr val="FFFFFF"/>
                </a:solidFill>
                <a:latin typeface="+mn-lt"/>
                <a:ea typeface="+mn-ea"/>
                <a:cs typeface="+mn-cs"/>
              </a:rPr>
              <a:t>Thank you!</a:t>
            </a:r>
          </a:p>
        </p:txBody>
      </p:sp>
      <p:sp>
        <p:nvSpPr>
          <p:cNvPr id="12" name="Oval 11">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Help">
            <a:extLst>
              <a:ext uri="{FF2B5EF4-FFF2-40B4-BE49-F238E27FC236}">
                <a16:creationId xmlns:a16="http://schemas.microsoft.com/office/drawing/2014/main" id="{3253AB7C-96D0-4AB5-9196-D07645648C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264" y="1371601"/>
            <a:ext cx="1175474" cy="1175474"/>
          </a:xfrm>
          <a:prstGeom prst="rect">
            <a:avLst/>
          </a:prstGeom>
        </p:spPr>
      </p:pic>
    </p:spTree>
    <p:extLst>
      <p:ext uri="{BB962C8B-B14F-4D97-AF65-F5344CB8AC3E}">
        <p14:creationId xmlns:p14="http://schemas.microsoft.com/office/powerpoint/2010/main" val="1012996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429</Words>
  <Application>Microsoft Macintosh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Oklahoma TICs</vt:lpstr>
      <vt:lpstr>Business Problem</vt:lpstr>
      <vt:lpstr>Data</vt:lpstr>
      <vt:lpstr>Methodology</vt:lpstr>
      <vt:lpstr>Map</vt:lpstr>
      <vt:lpstr>Discussion and Conclusion</vt:lpstr>
      <vt:lpstr>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Oklahoma TICs</dc:title>
  <dc:creator>Josh Faytinger</dc:creator>
  <cp:lastModifiedBy>Josh Faytinger</cp:lastModifiedBy>
  <cp:revision>1</cp:revision>
  <dcterms:created xsi:type="dcterms:W3CDTF">2020-11-13T03:30:22Z</dcterms:created>
  <dcterms:modified xsi:type="dcterms:W3CDTF">2020-11-13T03:30:52Z</dcterms:modified>
</cp:coreProperties>
</file>