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Inter"/>
      <p:regular r:id="rId16"/>
      <p:bold r:id="rId17"/>
    </p:embeddedFont>
    <p:embeddedFont>
      <p:font typeface="Inter ExtraBold"/>
      <p:bold r:id="rId18"/>
    </p:embeddedFont>
    <p:embeddedFont>
      <p:font typeface="Roboto Mon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340">
          <p15:clr>
            <a:srgbClr val="9AA0A6"/>
          </p15:clr>
        </p15:guide>
        <p15:guide id="4" pos="54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340"/>
        <p:guide pos="54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11" Type="http://schemas.openxmlformats.org/officeDocument/2006/relationships/slide" Target="slides/slide6.xml"/><Relationship Id="rId22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Inter-bold.fntdata"/><Relationship Id="rId16" Type="http://schemas.openxmlformats.org/officeDocument/2006/relationships/font" Target="fonts/Int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regular.fntdata"/><Relationship Id="rId6" Type="http://schemas.openxmlformats.org/officeDocument/2006/relationships/slide" Target="slides/slide1.xml"/><Relationship Id="rId18" Type="http://schemas.openxmlformats.org/officeDocument/2006/relationships/font" Target="fonts/InterExtra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35592aa2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35592aa2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fe6dbdcb6_1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fe6dbdcb6_1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32cda66cf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32cda66cf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fe6dbdcb6_1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fe6dbdcb6_1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fe6dbdcb6_1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fe6dbdcb6_1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fe6dbdcb6_1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fe6dbdcb6_1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32cda66cf_0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32cda66cf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fe6dbdcb6_1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fe6dbdcb6_1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fe6dbdcb6_1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fe6dbdcb6_1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fe6dbdcb6_1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fe6dbdcb6_1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>
          <a:blip r:embed="rId3">
            <a:alphaModFix amt="47000"/>
          </a:blip>
          <a:stretch>
            <a:fillRect/>
          </a:stretch>
        </p:blipFill>
        <p:spPr>
          <a:xfrm>
            <a:off x="8832300" y="4746822"/>
            <a:ext cx="208350" cy="29280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/>
          <p:nvPr/>
        </p:nvSpPr>
        <p:spPr>
          <a:xfrm>
            <a:off x="0" y="-98"/>
            <a:ext cx="9144000" cy="5143500"/>
          </a:xfrm>
          <a:prstGeom prst="rect">
            <a:avLst/>
          </a:prstGeom>
          <a:gradFill>
            <a:gsLst>
              <a:gs pos="0">
                <a:srgbClr val="072041"/>
              </a:gs>
              <a:gs pos="50000">
                <a:srgbClr val="041833"/>
              </a:gs>
              <a:gs pos="100000">
                <a:srgbClr val="154580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 amt="55000"/>
          </a:blip>
          <a:srcRect b="0" l="47641" r="0" t="10370"/>
          <a:stretch/>
        </p:blipFill>
        <p:spPr>
          <a:xfrm>
            <a:off x="-37000" y="0"/>
            <a:ext cx="3676526" cy="354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9" y="0"/>
            <a:ext cx="914402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/>
          <p:nvPr/>
        </p:nvSpPr>
        <p:spPr>
          <a:xfrm>
            <a:off x="1007325" y="1194550"/>
            <a:ext cx="3773700" cy="341100"/>
          </a:xfrm>
          <a:prstGeom prst="rect">
            <a:avLst/>
          </a:prstGeom>
          <a:solidFill>
            <a:srgbClr val="6BD1FF">
              <a:alpha val="11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 flipH="1">
            <a:off x="1007325" y="713175"/>
            <a:ext cx="3895500" cy="19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Arial"/>
              <a:buNone/>
            </a:pPr>
            <a:r>
              <a:rPr lang="pt-BR" sz="5000">
                <a:solidFill>
                  <a:srgbClr val="6BD1FF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JavaScript: </a:t>
            </a:r>
            <a:r>
              <a:rPr lang="pt-BR" sz="3800">
                <a:solidFill>
                  <a:srgbClr val="CCCCCC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Consumindo e tratando dados de uma API</a:t>
            </a:r>
            <a:endParaRPr b="1" sz="4800"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26825" y="4122482"/>
            <a:ext cx="776000" cy="359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6">
            <a:alphaModFix amt="47000"/>
          </a:blip>
          <a:stretch>
            <a:fillRect/>
          </a:stretch>
        </p:blipFill>
        <p:spPr>
          <a:xfrm>
            <a:off x="5935375" y="1120200"/>
            <a:ext cx="1968600" cy="1968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28575">
              <a:srgbClr val="154580">
                <a:alpha val="21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2"/>
          <p:cNvSpPr/>
          <p:nvPr/>
        </p:nvSpPr>
        <p:spPr>
          <a:xfrm>
            <a:off x="-14150" y="-7050"/>
            <a:ext cx="207600" cy="5157600"/>
          </a:xfrm>
          <a:prstGeom prst="rect">
            <a:avLst/>
          </a:prstGeom>
          <a:gradFill>
            <a:gsLst>
              <a:gs pos="0">
                <a:srgbClr val="072041"/>
              </a:gs>
              <a:gs pos="50000">
                <a:srgbClr val="041833"/>
              </a:gs>
              <a:gs pos="100000">
                <a:srgbClr val="154580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2"/>
          <p:cNvPicPr preferRelativeResize="0"/>
          <p:nvPr/>
        </p:nvPicPr>
        <p:blipFill>
          <a:blip r:embed="rId4">
            <a:alphaModFix amt="47000"/>
          </a:blip>
          <a:stretch>
            <a:fillRect/>
          </a:stretch>
        </p:blipFill>
        <p:spPr>
          <a:xfrm>
            <a:off x="8832300" y="4746822"/>
            <a:ext cx="208350" cy="292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2"/>
          <p:cNvPicPr preferRelativeResize="0"/>
          <p:nvPr/>
        </p:nvPicPr>
        <p:blipFill rotWithShape="1">
          <a:blip r:embed="rId5">
            <a:alphaModFix/>
          </a:blip>
          <a:srcRect b="0" l="8004" r="8004" t="0"/>
          <a:stretch/>
        </p:blipFill>
        <p:spPr>
          <a:xfrm>
            <a:off x="3407000" y="548000"/>
            <a:ext cx="1257350" cy="1848818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2"/>
          <p:cNvSpPr/>
          <p:nvPr/>
        </p:nvSpPr>
        <p:spPr>
          <a:xfrm>
            <a:off x="3488852" y="3221700"/>
            <a:ext cx="1175700" cy="60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1545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2"/>
          <p:cNvSpPr txBox="1"/>
          <p:nvPr/>
        </p:nvSpPr>
        <p:spPr>
          <a:xfrm flipH="1">
            <a:off x="3476062" y="3324775"/>
            <a:ext cx="11757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154580"/>
                </a:solidFill>
                <a:latin typeface="Roboto Mono"/>
                <a:ea typeface="Roboto Mono"/>
                <a:cs typeface="Roboto Mono"/>
                <a:sym typeface="Roboto Mono"/>
              </a:rPr>
              <a:t>Promise</a:t>
            </a:r>
            <a:endParaRPr b="1" sz="1600">
              <a:solidFill>
                <a:srgbClr val="15458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1" name="Google Shape;211;p22"/>
          <p:cNvSpPr txBox="1"/>
          <p:nvPr/>
        </p:nvSpPr>
        <p:spPr>
          <a:xfrm flipH="1">
            <a:off x="3415488" y="3866075"/>
            <a:ext cx="12969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154580"/>
                </a:solidFill>
                <a:latin typeface="Roboto Mono"/>
                <a:ea typeface="Roboto Mono"/>
                <a:cs typeface="Roboto Mono"/>
                <a:sym typeface="Roboto Mono"/>
              </a:rPr>
              <a:t>(pending)</a:t>
            </a:r>
            <a:endParaRPr sz="1600">
              <a:solidFill>
                <a:srgbClr val="15458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12" name="Google Shape;21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83238" y="2712000"/>
            <a:ext cx="1502462" cy="1495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61863" y="2550275"/>
            <a:ext cx="947725" cy="9634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4" name="Google Shape;214;p22"/>
          <p:cNvCxnSpPr>
            <a:stCxn id="212" idx="3"/>
          </p:cNvCxnSpPr>
          <p:nvPr/>
        </p:nvCxnSpPr>
        <p:spPr>
          <a:xfrm>
            <a:off x="2585700" y="3459623"/>
            <a:ext cx="678900" cy="0"/>
          </a:xfrm>
          <a:prstGeom prst="straightConnector1">
            <a:avLst/>
          </a:prstGeom>
          <a:noFill/>
          <a:ln cap="flat" cmpd="sng" w="19050">
            <a:solidFill>
              <a:srgbClr val="15458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22"/>
          <p:cNvSpPr/>
          <p:nvPr/>
        </p:nvSpPr>
        <p:spPr>
          <a:xfrm>
            <a:off x="5598675" y="3184124"/>
            <a:ext cx="1711200" cy="599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19050">
            <a:solidFill>
              <a:srgbClr val="1545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2"/>
          <p:cNvSpPr txBox="1"/>
          <p:nvPr/>
        </p:nvSpPr>
        <p:spPr>
          <a:xfrm flipH="1">
            <a:off x="5606475" y="3907375"/>
            <a:ext cx="16956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154580"/>
                </a:solidFill>
                <a:latin typeface="Roboto Mono"/>
                <a:ea typeface="Roboto Mono"/>
                <a:cs typeface="Roboto Mono"/>
                <a:sym typeface="Roboto Mono"/>
              </a:rPr>
              <a:t>(rejected)</a:t>
            </a:r>
            <a:endParaRPr sz="1600">
              <a:solidFill>
                <a:srgbClr val="15458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17" name="Google Shape;217;p22"/>
          <p:cNvCxnSpPr/>
          <p:nvPr/>
        </p:nvCxnSpPr>
        <p:spPr>
          <a:xfrm flipH="1" rot="10800000">
            <a:off x="4863300" y="3464725"/>
            <a:ext cx="639900" cy="4500"/>
          </a:xfrm>
          <a:prstGeom prst="straightConnector1">
            <a:avLst/>
          </a:prstGeom>
          <a:noFill/>
          <a:ln cap="flat" cmpd="sng" w="19050">
            <a:solidFill>
              <a:srgbClr val="15458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22"/>
          <p:cNvSpPr txBox="1"/>
          <p:nvPr/>
        </p:nvSpPr>
        <p:spPr>
          <a:xfrm flipH="1">
            <a:off x="5606475" y="3184276"/>
            <a:ext cx="16956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154580"/>
                </a:solidFill>
                <a:latin typeface="Roboto Mono"/>
                <a:ea typeface="Roboto Mono"/>
                <a:cs typeface="Roboto Mono"/>
                <a:sym typeface="Roboto Mono"/>
              </a:rPr>
              <a:t>Horário indisponível</a:t>
            </a:r>
            <a:endParaRPr b="1" sz="1600">
              <a:solidFill>
                <a:srgbClr val="15458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9" name="Google Shape;219;p22"/>
          <p:cNvSpPr txBox="1"/>
          <p:nvPr/>
        </p:nvSpPr>
        <p:spPr>
          <a:xfrm flipH="1">
            <a:off x="2106975" y="1127100"/>
            <a:ext cx="11757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154580"/>
                </a:solidFill>
                <a:latin typeface="Roboto Mono"/>
                <a:ea typeface="Roboto Mono"/>
                <a:cs typeface="Roboto Mono"/>
                <a:sym typeface="Roboto Mono"/>
              </a:rPr>
              <a:t>try {}</a:t>
            </a:r>
            <a:endParaRPr sz="1600">
              <a:solidFill>
                <a:srgbClr val="15458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0" name="Google Shape;220;p22"/>
          <p:cNvSpPr txBox="1"/>
          <p:nvPr/>
        </p:nvSpPr>
        <p:spPr>
          <a:xfrm flipH="1">
            <a:off x="4770725" y="1642775"/>
            <a:ext cx="15567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154580"/>
                </a:solidFill>
                <a:latin typeface="Roboto Mono"/>
                <a:ea typeface="Roboto Mono"/>
                <a:cs typeface="Roboto Mono"/>
                <a:sym typeface="Roboto Mono"/>
              </a:rPr>
              <a:t>retornar informação</a:t>
            </a:r>
            <a:endParaRPr sz="1600">
              <a:solidFill>
                <a:srgbClr val="15458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21" name="Google Shape;221;p22"/>
          <p:cNvCxnSpPr>
            <a:stCxn id="218" idx="0"/>
            <a:endCxn id="208" idx="3"/>
          </p:cNvCxnSpPr>
          <p:nvPr/>
        </p:nvCxnSpPr>
        <p:spPr>
          <a:xfrm flipH="1" rot="5400000">
            <a:off x="4703475" y="1433476"/>
            <a:ext cx="1711800" cy="1789800"/>
          </a:xfrm>
          <a:prstGeom prst="bentConnector2">
            <a:avLst/>
          </a:prstGeom>
          <a:noFill/>
          <a:ln cap="flat" cmpd="sng" w="19050">
            <a:solidFill>
              <a:srgbClr val="15458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22"/>
          <p:cNvCxnSpPr>
            <a:stCxn id="208" idx="1"/>
            <a:endCxn id="212" idx="0"/>
          </p:cNvCxnSpPr>
          <p:nvPr/>
        </p:nvCxnSpPr>
        <p:spPr>
          <a:xfrm flipH="1">
            <a:off x="1834400" y="1472409"/>
            <a:ext cx="1572600" cy="1239600"/>
          </a:xfrm>
          <a:prstGeom prst="bentConnector2">
            <a:avLst/>
          </a:prstGeom>
          <a:noFill/>
          <a:ln cap="flat" cmpd="sng" w="19050">
            <a:solidFill>
              <a:srgbClr val="15458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22"/>
          <p:cNvSpPr txBox="1"/>
          <p:nvPr/>
        </p:nvSpPr>
        <p:spPr>
          <a:xfrm flipH="1">
            <a:off x="1916475" y="1629675"/>
            <a:ext cx="15567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154580"/>
                </a:solidFill>
                <a:latin typeface="Roboto Mono"/>
                <a:ea typeface="Roboto Mono"/>
                <a:cs typeface="Roboto Mono"/>
                <a:sym typeface="Roboto Mono"/>
              </a:rPr>
              <a:t>marcar consulta</a:t>
            </a:r>
            <a:endParaRPr sz="1600">
              <a:solidFill>
                <a:srgbClr val="15458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4" name="Google Shape;224;p22"/>
          <p:cNvSpPr txBox="1"/>
          <p:nvPr/>
        </p:nvSpPr>
        <p:spPr>
          <a:xfrm flipH="1" rot="-5400000">
            <a:off x="6160675" y="1953375"/>
            <a:ext cx="11757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154580"/>
                </a:solidFill>
                <a:latin typeface="Roboto Mono"/>
                <a:ea typeface="Roboto Mono"/>
                <a:cs typeface="Roboto Mono"/>
                <a:sym typeface="Roboto Mono"/>
              </a:rPr>
              <a:t>(catch)</a:t>
            </a:r>
            <a:endParaRPr sz="1600">
              <a:solidFill>
                <a:srgbClr val="15458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0" y="-98"/>
            <a:ext cx="9144000" cy="5143500"/>
          </a:xfrm>
          <a:prstGeom prst="rect">
            <a:avLst/>
          </a:prstGeom>
          <a:gradFill>
            <a:gsLst>
              <a:gs pos="0">
                <a:srgbClr val="072041"/>
              </a:gs>
              <a:gs pos="50000">
                <a:srgbClr val="041833"/>
              </a:gs>
              <a:gs pos="100000">
                <a:srgbClr val="154580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 amt="55000"/>
          </a:blip>
          <a:srcRect b="0" l="47641" r="0" t="10370"/>
          <a:stretch/>
        </p:blipFill>
        <p:spPr>
          <a:xfrm>
            <a:off x="-37000" y="0"/>
            <a:ext cx="3676526" cy="354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9" y="0"/>
            <a:ext cx="914402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 flipH="1">
            <a:off x="1007325" y="3510035"/>
            <a:ext cx="33720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Aula 4</a:t>
            </a:r>
            <a:endParaRPr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1007225" y="3084075"/>
            <a:ext cx="3660600" cy="341100"/>
          </a:xfrm>
          <a:prstGeom prst="rect">
            <a:avLst/>
          </a:prstGeom>
          <a:solidFill>
            <a:srgbClr val="6BD1FF">
              <a:alpha val="11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 flipH="1">
            <a:off x="1007225" y="1022950"/>
            <a:ext cx="40476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Arial"/>
              <a:buNone/>
            </a:pPr>
            <a:r>
              <a:rPr lang="pt-BR" sz="5000">
                <a:solidFill>
                  <a:srgbClr val="6BD1FF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Funções assíncronas com async</a:t>
            </a:r>
            <a:endParaRPr b="1" sz="6000">
              <a:solidFill>
                <a:srgbClr val="6BD1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26825" y="4122482"/>
            <a:ext cx="776000" cy="359543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/>
          <p:nvPr/>
        </p:nvSpPr>
        <p:spPr>
          <a:xfrm>
            <a:off x="1007225" y="1524975"/>
            <a:ext cx="3119700" cy="341100"/>
          </a:xfrm>
          <a:prstGeom prst="rect">
            <a:avLst/>
          </a:prstGeom>
          <a:solidFill>
            <a:srgbClr val="6BD1FF">
              <a:alpha val="11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1007225" y="2304525"/>
            <a:ext cx="4112100" cy="341100"/>
          </a:xfrm>
          <a:prstGeom prst="rect">
            <a:avLst/>
          </a:prstGeom>
          <a:solidFill>
            <a:srgbClr val="6BD1FF">
              <a:alpha val="11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6">
            <a:alphaModFix amt="63000"/>
          </a:blip>
          <a:stretch>
            <a:fillRect/>
          </a:stretch>
        </p:blipFill>
        <p:spPr>
          <a:xfrm>
            <a:off x="6040175" y="1022950"/>
            <a:ext cx="1968600" cy="1968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28575">
              <a:srgbClr val="154580">
                <a:alpha val="21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/>
        </p:nvSpPr>
        <p:spPr>
          <a:xfrm>
            <a:off x="-14150" y="-7050"/>
            <a:ext cx="207600" cy="5157600"/>
          </a:xfrm>
          <a:prstGeom prst="rect">
            <a:avLst/>
          </a:prstGeom>
          <a:gradFill>
            <a:gsLst>
              <a:gs pos="0">
                <a:srgbClr val="072041"/>
              </a:gs>
              <a:gs pos="50000">
                <a:srgbClr val="041833"/>
              </a:gs>
              <a:gs pos="100000">
                <a:srgbClr val="154580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4">
            <a:alphaModFix amt="47000"/>
          </a:blip>
          <a:stretch>
            <a:fillRect/>
          </a:stretch>
        </p:blipFill>
        <p:spPr>
          <a:xfrm>
            <a:off x="8832300" y="4746822"/>
            <a:ext cx="208350" cy="29280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 flipH="1">
            <a:off x="2270300" y="3849100"/>
            <a:ext cx="13875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54580"/>
                </a:solidFill>
                <a:latin typeface="Roboto Mono"/>
                <a:ea typeface="Roboto Mono"/>
                <a:cs typeface="Roboto Mono"/>
                <a:sym typeface="Roboto Mono"/>
              </a:rPr>
              <a:t>ligação para o consultório</a:t>
            </a:r>
            <a:endParaRPr>
              <a:solidFill>
                <a:srgbClr val="15458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86" name="Google Shape;86;p15"/>
          <p:cNvCxnSpPr/>
          <p:nvPr/>
        </p:nvCxnSpPr>
        <p:spPr>
          <a:xfrm rot="10800000">
            <a:off x="1703200" y="2681200"/>
            <a:ext cx="0" cy="435600"/>
          </a:xfrm>
          <a:prstGeom prst="straightConnector1">
            <a:avLst/>
          </a:prstGeom>
          <a:noFill/>
          <a:ln cap="flat" cmpd="sng" w="19050">
            <a:solidFill>
              <a:srgbClr val="15458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7" name="Google Shape;87;p15"/>
          <p:cNvPicPr preferRelativeResize="0"/>
          <p:nvPr/>
        </p:nvPicPr>
        <p:blipFill rotWithShape="1">
          <a:blip r:embed="rId5">
            <a:alphaModFix/>
          </a:blip>
          <a:srcRect b="0" l="8004" r="8004" t="0"/>
          <a:stretch/>
        </p:blipFill>
        <p:spPr>
          <a:xfrm>
            <a:off x="1077110" y="3222150"/>
            <a:ext cx="1099775" cy="16171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 flipH="1">
            <a:off x="4636950" y="2809000"/>
            <a:ext cx="3807300" cy="16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41833"/>
                </a:solidFill>
                <a:latin typeface="Inter"/>
                <a:ea typeface="Inter"/>
                <a:cs typeface="Inter"/>
                <a:sym typeface="Inter"/>
              </a:rPr>
              <a:t> Vamos pensar no uso do async await em uma situação do cotidiano? </a:t>
            </a:r>
            <a:endParaRPr>
              <a:solidFill>
                <a:srgbClr val="04183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41833"/>
                </a:solidFill>
                <a:latin typeface="Inter"/>
                <a:ea typeface="Inter"/>
                <a:cs typeface="Inter"/>
                <a:sym typeface="Inter"/>
              </a:rPr>
              <a:t>Você precisa consultar com um dentista. </a:t>
            </a:r>
            <a:endParaRPr>
              <a:solidFill>
                <a:srgbClr val="04183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/>
          <p:nvPr/>
        </p:nvSpPr>
        <p:spPr>
          <a:xfrm>
            <a:off x="-14150" y="-7050"/>
            <a:ext cx="207600" cy="5157600"/>
          </a:xfrm>
          <a:prstGeom prst="rect">
            <a:avLst/>
          </a:prstGeom>
          <a:gradFill>
            <a:gsLst>
              <a:gs pos="0">
                <a:srgbClr val="072041"/>
              </a:gs>
              <a:gs pos="50000">
                <a:srgbClr val="041833"/>
              </a:gs>
              <a:gs pos="100000">
                <a:srgbClr val="154580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4">
            <a:alphaModFix amt="47000"/>
          </a:blip>
          <a:stretch>
            <a:fillRect/>
          </a:stretch>
        </p:blipFill>
        <p:spPr>
          <a:xfrm>
            <a:off x="8832300" y="4746822"/>
            <a:ext cx="208350" cy="2928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Google Shape;96;p16"/>
          <p:cNvGrpSpPr/>
          <p:nvPr/>
        </p:nvGrpSpPr>
        <p:grpSpPr>
          <a:xfrm>
            <a:off x="3230125" y="1355313"/>
            <a:ext cx="1623300" cy="1095275"/>
            <a:chOff x="744675" y="2459950"/>
            <a:chExt cx="1623300" cy="1095275"/>
          </a:xfrm>
        </p:grpSpPr>
        <p:sp>
          <p:nvSpPr>
            <p:cNvPr id="97" name="Google Shape;97;p16"/>
            <p:cNvSpPr/>
            <p:nvPr/>
          </p:nvSpPr>
          <p:spPr>
            <a:xfrm>
              <a:off x="744675" y="2459950"/>
              <a:ext cx="1623300" cy="606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rgbClr val="1545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6"/>
            <p:cNvSpPr txBox="1"/>
            <p:nvPr/>
          </p:nvSpPr>
          <p:spPr>
            <a:xfrm flipH="1">
              <a:off x="881475" y="2584461"/>
              <a:ext cx="1349700" cy="47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15458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Promise</a:t>
              </a:r>
              <a:endParaRPr b="1" sz="1800">
                <a:solidFill>
                  <a:srgbClr val="154580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99" name="Google Shape;99;p16"/>
            <p:cNvSpPr txBox="1"/>
            <p:nvPr/>
          </p:nvSpPr>
          <p:spPr>
            <a:xfrm flipH="1">
              <a:off x="744825" y="3147525"/>
              <a:ext cx="1586400" cy="40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15458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(pending)</a:t>
              </a:r>
              <a:endParaRPr sz="1600">
                <a:solidFill>
                  <a:srgbClr val="154580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pic>
        <p:nvPicPr>
          <p:cNvPr id="100" name="Google Shape;10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7050" y="982750"/>
            <a:ext cx="1750275" cy="17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/>
          <p:nvPr/>
        </p:nvSpPr>
        <p:spPr>
          <a:xfrm flipH="1">
            <a:off x="2270300" y="3849100"/>
            <a:ext cx="13875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54580"/>
                </a:solidFill>
                <a:latin typeface="Roboto Mono"/>
                <a:ea typeface="Roboto Mono"/>
                <a:cs typeface="Roboto Mono"/>
                <a:sym typeface="Roboto Mono"/>
              </a:rPr>
              <a:t>ligação para o consultório</a:t>
            </a:r>
            <a:endParaRPr>
              <a:solidFill>
                <a:srgbClr val="15458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2" name="Google Shape;102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42725" y="677953"/>
            <a:ext cx="989100" cy="10054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6"/>
          <p:cNvCxnSpPr/>
          <p:nvPr/>
        </p:nvCxnSpPr>
        <p:spPr>
          <a:xfrm>
            <a:off x="2462525" y="1711675"/>
            <a:ext cx="526800" cy="0"/>
          </a:xfrm>
          <a:prstGeom prst="straightConnector1">
            <a:avLst/>
          </a:prstGeom>
          <a:noFill/>
          <a:ln cap="flat" cmpd="sng" w="19050">
            <a:solidFill>
              <a:srgbClr val="15458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6"/>
          <p:cNvCxnSpPr/>
          <p:nvPr/>
        </p:nvCxnSpPr>
        <p:spPr>
          <a:xfrm rot="10800000">
            <a:off x="1703200" y="2681200"/>
            <a:ext cx="0" cy="435600"/>
          </a:xfrm>
          <a:prstGeom prst="straightConnector1">
            <a:avLst/>
          </a:prstGeom>
          <a:noFill/>
          <a:ln cap="flat" cmpd="sng" w="19050">
            <a:solidFill>
              <a:srgbClr val="15458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5" name="Google Shape;105;p16"/>
          <p:cNvPicPr preferRelativeResize="0"/>
          <p:nvPr/>
        </p:nvPicPr>
        <p:blipFill rotWithShape="1">
          <a:blip r:embed="rId7">
            <a:alphaModFix/>
          </a:blip>
          <a:srcRect b="0" l="8004" r="8004" t="0"/>
          <a:stretch/>
        </p:blipFill>
        <p:spPr>
          <a:xfrm>
            <a:off x="1077110" y="3222150"/>
            <a:ext cx="1099775" cy="161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 flipH="1">
            <a:off x="4636950" y="2809000"/>
            <a:ext cx="3807300" cy="17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41833"/>
                </a:solidFill>
                <a:latin typeface="Inter"/>
                <a:ea typeface="Inter"/>
                <a:cs typeface="Inter"/>
                <a:sym typeface="Inter"/>
              </a:rPr>
              <a:t>Você telefona para o consultório para tentar uma consulta na terça-feira, e a secretária (gerando uma promise) pede pra aguardar que ela consultará a disponibilidade de horários (await).</a:t>
            </a:r>
            <a:endParaRPr>
              <a:solidFill>
                <a:srgbClr val="04183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/>
          <p:nvPr/>
        </p:nvSpPr>
        <p:spPr>
          <a:xfrm>
            <a:off x="-14150" y="-7050"/>
            <a:ext cx="207600" cy="5157600"/>
          </a:xfrm>
          <a:prstGeom prst="rect">
            <a:avLst/>
          </a:prstGeom>
          <a:gradFill>
            <a:gsLst>
              <a:gs pos="0">
                <a:srgbClr val="072041"/>
              </a:gs>
              <a:gs pos="50000">
                <a:srgbClr val="041833"/>
              </a:gs>
              <a:gs pos="100000">
                <a:srgbClr val="154580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4">
            <a:alphaModFix amt="47000"/>
          </a:blip>
          <a:stretch>
            <a:fillRect/>
          </a:stretch>
        </p:blipFill>
        <p:spPr>
          <a:xfrm>
            <a:off x="8832300" y="4746822"/>
            <a:ext cx="208350" cy="2928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p17"/>
          <p:cNvGrpSpPr/>
          <p:nvPr/>
        </p:nvGrpSpPr>
        <p:grpSpPr>
          <a:xfrm>
            <a:off x="3230125" y="1355313"/>
            <a:ext cx="1623300" cy="1095275"/>
            <a:chOff x="744675" y="2459950"/>
            <a:chExt cx="1623300" cy="1095275"/>
          </a:xfrm>
        </p:grpSpPr>
        <p:sp>
          <p:nvSpPr>
            <p:cNvPr id="115" name="Google Shape;115;p17"/>
            <p:cNvSpPr/>
            <p:nvPr/>
          </p:nvSpPr>
          <p:spPr>
            <a:xfrm>
              <a:off x="744675" y="2459950"/>
              <a:ext cx="1623300" cy="606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rgbClr val="1545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7"/>
            <p:cNvSpPr txBox="1"/>
            <p:nvPr/>
          </p:nvSpPr>
          <p:spPr>
            <a:xfrm flipH="1">
              <a:off x="881475" y="2584461"/>
              <a:ext cx="1349700" cy="47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15458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Promise</a:t>
              </a:r>
              <a:endParaRPr b="1" sz="1800">
                <a:solidFill>
                  <a:srgbClr val="154580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17" name="Google Shape;117;p17"/>
            <p:cNvSpPr txBox="1"/>
            <p:nvPr/>
          </p:nvSpPr>
          <p:spPr>
            <a:xfrm flipH="1">
              <a:off x="744825" y="3147525"/>
              <a:ext cx="1586400" cy="40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15458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(pending)</a:t>
              </a:r>
              <a:endParaRPr sz="1600">
                <a:solidFill>
                  <a:srgbClr val="154580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pic>
        <p:nvPicPr>
          <p:cNvPr id="118" name="Google Shape;118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7050" y="982750"/>
            <a:ext cx="1750275" cy="17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 flipH="1">
            <a:off x="2270300" y="3849100"/>
            <a:ext cx="13875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54580"/>
                </a:solidFill>
                <a:latin typeface="Roboto Mono"/>
                <a:ea typeface="Roboto Mono"/>
                <a:cs typeface="Roboto Mono"/>
                <a:sym typeface="Roboto Mono"/>
              </a:rPr>
              <a:t>ligação para o consultório</a:t>
            </a:r>
            <a:endParaRPr>
              <a:solidFill>
                <a:srgbClr val="15458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42725" y="677953"/>
            <a:ext cx="989100" cy="10054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17"/>
          <p:cNvCxnSpPr/>
          <p:nvPr/>
        </p:nvCxnSpPr>
        <p:spPr>
          <a:xfrm>
            <a:off x="2462525" y="1711675"/>
            <a:ext cx="526800" cy="0"/>
          </a:xfrm>
          <a:prstGeom prst="straightConnector1">
            <a:avLst/>
          </a:prstGeom>
          <a:noFill/>
          <a:ln cap="flat" cmpd="sng" w="19050">
            <a:solidFill>
              <a:srgbClr val="15458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17"/>
          <p:cNvSpPr/>
          <p:nvPr/>
        </p:nvSpPr>
        <p:spPr>
          <a:xfrm>
            <a:off x="6549150" y="785450"/>
            <a:ext cx="1698900" cy="661200"/>
          </a:xfrm>
          <a:prstGeom prst="roundRect">
            <a:avLst>
              <a:gd fmla="val 16667" name="adj"/>
            </a:avLst>
          </a:prstGeom>
          <a:solidFill>
            <a:srgbClr val="84EEC1"/>
          </a:solidFill>
          <a:ln cap="flat" cmpd="sng" w="19050">
            <a:solidFill>
              <a:srgbClr val="1545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 flipH="1">
            <a:off x="6557600" y="377750"/>
            <a:ext cx="16956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154580"/>
                </a:solidFill>
                <a:latin typeface="Roboto Mono"/>
                <a:ea typeface="Roboto Mono"/>
                <a:cs typeface="Roboto Mono"/>
                <a:sym typeface="Roboto Mono"/>
              </a:rPr>
              <a:t>(resolve)</a:t>
            </a:r>
            <a:endParaRPr sz="1600">
              <a:solidFill>
                <a:srgbClr val="15458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6549800" y="1737125"/>
            <a:ext cx="1711200" cy="661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19050">
            <a:solidFill>
              <a:srgbClr val="1545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 txBox="1"/>
          <p:nvPr/>
        </p:nvSpPr>
        <p:spPr>
          <a:xfrm flipH="1">
            <a:off x="6557600" y="2496025"/>
            <a:ext cx="16956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154580"/>
                </a:solidFill>
                <a:latin typeface="Roboto Mono"/>
                <a:ea typeface="Roboto Mono"/>
                <a:cs typeface="Roboto Mono"/>
                <a:sym typeface="Roboto Mono"/>
              </a:rPr>
              <a:t>(rejected)</a:t>
            </a:r>
            <a:endParaRPr sz="1600">
              <a:solidFill>
                <a:srgbClr val="15458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26" name="Google Shape;126;p17"/>
          <p:cNvCxnSpPr>
            <a:stCxn id="115" idx="3"/>
            <a:endCxn id="127" idx="3"/>
          </p:cNvCxnSpPr>
          <p:nvPr/>
        </p:nvCxnSpPr>
        <p:spPr>
          <a:xfrm>
            <a:off x="4853425" y="1658313"/>
            <a:ext cx="1704300" cy="409500"/>
          </a:xfrm>
          <a:prstGeom prst="straightConnector1">
            <a:avLst/>
          </a:prstGeom>
          <a:noFill/>
          <a:ln cap="flat" cmpd="sng" w="19050">
            <a:solidFill>
              <a:srgbClr val="15458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7"/>
          <p:cNvCxnSpPr>
            <a:stCxn id="115" idx="3"/>
            <a:endCxn id="122" idx="1"/>
          </p:cNvCxnSpPr>
          <p:nvPr/>
        </p:nvCxnSpPr>
        <p:spPr>
          <a:xfrm flipH="1" rot="10800000">
            <a:off x="4853425" y="1115913"/>
            <a:ext cx="1695600" cy="542400"/>
          </a:xfrm>
          <a:prstGeom prst="straightConnector1">
            <a:avLst/>
          </a:prstGeom>
          <a:noFill/>
          <a:ln cap="flat" cmpd="sng" w="19050">
            <a:solidFill>
              <a:srgbClr val="15458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17"/>
          <p:cNvSpPr txBox="1"/>
          <p:nvPr/>
        </p:nvSpPr>
        <p:spPr>
          <a:xfrm flipH="1">
            <a:off x="6628500" y="836000"/>
            <a:ext cx="14673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154580"/>
                </a:solidFill>
                <a:latin typeface="Roboto Mono"/>
                <a:ea typeface="Roboto Mono"/>
                <a:cs typeface="Roboto Mono"/>
                <a:sym typeface="Roboto Mono"/>
              </a:rPr>
              <a:t>Horário disponível</a:t>
            </a:r>
            <a:endParaRPr b="1" sz="1600">
              <a:solidFill>
                <a:srgbClr val="15458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 flipH="1">
            <a:off x="6557600" y="1798475"/>
            <a:ext cx="1695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154580"/>
                </a:solidFill>
                <a:latin typeface="Roboto Mono"/>
                <a:ea typeface="Roboto Mono"/>
                <a:cs typeface="Roboto Mono"/>
                <a:sym typeface="Roboto Mono"/>
              </a:rPr>
              <a:t>Horário indisponível</a:t>
            </a:r>
            <a:endParaRPr b="1" sz="1600">
              <a:solidFill>
                <a:srgbClr val="15458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 flipH="1" rot="-1105276">
            <a:off x="4856758" y="1110527"/>
            <a:ext cx="1589234" cy="269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154580"/>
                </a:solidFill>
                <a:latin typeface="Roboto Mono"/>
                <a:ea typeface="Roboto Mono"/>
                <a:cs typeface="Roboto Mono"/>
                <a:sym typeface="Roboto Mono"/>
              </a:rPr>
              <a:t>(await)</a:t>
            </a:r>
            <a:endParaRPr sz="1600">
              <a:solidFill>
                <a:srgbClr val="15458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 flipH="1" rot="818587">
            <a:off x="4846084" y="1943888"/>
            <a:ext cx="1601282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154580"/>
                </a:solidFill>
                <a:latin typeface="Roboto Mono"/>
                <a:ea typeface="Roboto Mono"/>
                <a:cs typeface="Roboto Mono"/>
                <a:sym typeface="Roboto Mono"/>
              </a:rPr>
              <a:t>(await)</a:t>
            </a:r>
            <a:endParaRPr sz="1600">
              <a:solidFill>
                <a:srgbClr val="15458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2" name="Google Shape;132;p17"/>
          <p:cNvCxnSpPr/>
          <p:nvPr/>
        </p:nvCxnSpPr>
        <p:spPr>
          <a:xfrm rot="10800000">
            <a:off x="1703200" y="2681200"/>
            <a:ext cx="0" cy="435600"/>
          </a:xfrm>
          <a:prstGeom prst="straightConnector1">
            <a:avLst/>
          </a:prstGeom>
          <a:noFill/>
          <a:ln cap="flat" cmpd="sng" w="19050">
            <a:solidFill>
              <a:srgbClr val="15458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3" name="Google Shape;133;p17"/>
          <p:cNvPicPr preferRelativeResize="0"/>
          <p:nvPr/>
        </p:nvPicPr>
        <p:blipFill rotWithShape="1">
          <a:blip r:embed="rId7">
            <a:alphaModFix/>
          </a:blip>
          <a:srcRect b="0" l="8004" r="8004" t="0"/>
          <a:stretch/>
        </p:blipFill>
        <p:spPr>
          <a:xfrm>
            <a:off x="1077110" y="3222150"/>
            <a:ext cx="1099775" cy="161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 txBox="1"/>
          <p:nvPr/>
        </p:nvSpPr>
        <p:spPr>
          <a:xfrm flipH="1">
            <a:off x="4636950" y="2809000"/>
            <a:ext cx="3807300" cy="168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41833"/>
                </a:solidFill>
                <a:latin typeface="Inter"/>
                <a:ea typeface="Inter"/>
                <a:cs typeface="Inter"/>
                <a:sym typeface="Inter"/>
              </a:rPr>
              <a:t>P</a:t>
            </a:r>
            <a:r>
              <a:rPr lang="pt-BR">
                <a:solidFill>
                  <a:srgbClr val="041833"/>
                </a:solidFill>
                <a:latin typeface="Inter"/>
                <a:ea typeface="Inter"/>
                <a:cs typeface="Inter"/>
                <a:sym typeface="Inter"/>
              </a:rPr>
              <a:t>ode haver (resolve) ou não (rejected).</a:t>
            </a:r>
            <a:endParaRPr>
              <a:solidFill>
                <a:srgbClr val="04183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/>
          <p:nvPr/>
        </p:nvSpPr>
        <p:spPr>
          <a:xfrm>
            <a:off x="0" y="-98"/>
            <a:ext cx="9144000" cy="5143500"/>
          </a:xfrm>
          <a:prstGeom prst="rect">
            <a:avLst/>
          </a:prstGeom>
          <a:gradFill>
            <a:gsLst>
              <a:gs pos="0">
                <a:srgbClr val="072041"/>
              </a:gs>
              <a:gs pos="50000">
                <a:srgbClr val="041833"/>
              </a:gs>
              <a:gs pos="100000">
                <a:srgbClr val="154580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18"/>
          <p:cNvPicPr preferRelativeResize="0"/>
          <p:nvPr/>
        </p:nvPicPr>
        <p:blipFill rotWithShape="1">
          <a:blip r:embed="rId3">
            <a:alphaModFix amt="55000"/>
          </a:blip>
          <a:srcRect b="0" l="47641" r="0" t="10370"/>
          <a:stretch/>
        </p:blipFill>
        <p:spPr>
          <a:xfrm>
            <a:off x="-37000" y="0"/>
            <a:ext cx="3676526" cy="354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9" y="0"/>
            <a:ext cx="914402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/>
          <p:nvPr/>
        </p:nvSpPr>
        <p:spPr>
          <a:xfrm flipH="1">
            <a:off x="1007325" y="2976635"/>
            <a:ext cx="33720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Aula 4.2</a:t>
            </a:r>
            <a:endParaRPr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 flipH="1">
            <a:off x="1007100" y="1022950"/>
            <a:ext cx="35649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Arial"/>
              <a:buNone/>
            </a:pPr>
            <a:r>
              <a:rPr lang="pt-BR" sz="5000">
                <a:solidFill>
                  <a:srgbClr val="6BD1FF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Erros com async</a:t>
            </a:r>
            <a:endParaRPr b="1" sz="6000">
              <a:solidFill>
                <a:srgbClr val="6BD1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4" name="Google Shape;144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26825" y="4122482"/>
            <a:ext cx="776000" cy="359543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/>
          <p:nvPr/>
        </p:nvSpPr>
        <p:spPr>
          <a:xfrm>
            <a:off x="1007225" y="1524975"/>
            <a:ext cx="3467100" cy="341100"/>
          </a:xfrm>
          <a:prstGeom prst="rect">
            <a:avLst/>
          </a:prstGeom>
          <a:solidFill>
            <a:srgbClr val="6BD1FF">
              <a:alpha val="11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1007225" y="2304525"/>
            <a:ext cx="2257800" cy="341100"/>
          </a:xfrm>
          <a:prstGeom prst="rect">
            <a:avLst/>
          </a:prstGeom>
          <a:solidFill>
            <a:srgbClr val="6BD1FF">
              <a:alpha val="11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8"/>
          <p:cNvPicPr preferRelativeResize="0"/>
          <p:nvPr/>
        </p:nvPicPr>
        <p:blipFill>
          <a:blip r:embed="rId6">
            <a:alphaModFix amt="63000"/>
          </a:blip>
          <a:stretch>
            <a:fillRect/>
          </a:stretch>
        </p:blipFill>
        <p:spPr>
          <a:xfrm>
            <a:off x="6040175" y="1022950"/>
            <a:ext cx="1968600" cy="1968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28575">
              <a:srgbClr val="154580">
                <a:alpha val="21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9"/>
          <p:cNvSpPr/>
          <p:nvPr/>
        </p:nvSpPr>
        <p:spPr>
          <a:xfrm>
            <a:off x="-14150" y="-7050"/>
            <a:ext cx="207600" cy="5157600"/>
          </a:xfrm>
          <a:prstGeom prst="rect">
            <a:avLst/>
          </a:prstGeom>
          <a:gradFill>
            <a:gsLst>
              <a:gs pos="0">
                <a:srgbClr val="072041"/>
              </a:gs>
              <a:gs pos="50000">
                <a:srgbClr val="041833"/>
              </a:gs>
              <a:gs pos="100000">
                <a:srgbClr val="154580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9"/>
          <p:cNvPicPr preferRelativeResize="0"/>
          <p:nvPr/>
        </p:nvPicPr>
        <p:blipFill>
          <a:blip r:embed="rId4">
            <a:alphaModFix amt="47000"/>
          </a:blip>
          <a:stretch>
            <a:fillRect/>
          </a:stretch>
        </p:blipFill>
        <p:spPr>
          <a:xfrm>
            <a:off x="8832300" y="4746822"/>
            <a:ext cx="208350" cy="292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9"/>
          <p:cNvPicPr preferRelativeResize="0"/>
          <p:nvPr/>
        </p:nvPicPr>
        <p:blipFill rotWithShape="1">
          <a:blip r:embed="rId5">
            <a:alphaModFix/>
          </a:blip>
          <a:srcRect b="0" l="8004" r="8004" t="0"/>
          <a:stretch/>
        </p:blipFill>
        <p:spPr>
          <a:xfrm>
            <a:off x="3407000" y="548000"/>
            <a:ext cx="1257350" cy="1848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83238" y="2712000"/>
            <a:ext cx="1502462" cy="149524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9"/>
          <p:cNvSpPr txBox="1"/>
          <p:nvPr/>
        </p:nvSpPr>
        <p:spPr>
          <a:xfrm flipH="1">
            <a:off x="2106975" y="1127100"/>
            <a:ext cx="11757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154580"/>
                </a:solidFill>
                <a:latin typeface="Roboto Mono"/>
                <a:ea typeface="Roboto Mono"/>
                <a:cs typeface="Roboto Mono"/>
                <a:sym typeface="Roboto Mono"/>
              </a:rPr>
              <a:t>try {}</a:t>
            </a:r>
            <a:endParaRPr sz="1600">
              <a:solidFill>
                <a:srgbClr val="15458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58" name="Google Shape;158;p19"/>
          <p:cNvCxnSpPr>
            <a:stCxn id="155" idx="1"/>
            <a:endCxn id="156" idx="0"/>
          </p:cNvCxnSpPr>
          <p:nvPr/>
        </p:nvCxnSpPr>
        <p:spPr>
          <a:xfrm flipH="1">
            <a:off x="1834400" y="1472409"/>
            <a:ext cx="1572600" cy="1239600"/>
          </a:xfrm>
          <a:prstGeom prst="bentConnector2">
            <a:avLst/>
          </a:prstGeom>
          <a:noFill/>
          <a:ln cap="flat" cmpd="sng" w="19050">
            <a:solidFill>
              <a:srgbClr val="15458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19"/>
          <p:cNvSpPr txBox="1"/>
          <p:nvPr/>
        </p:nvSpPr>
        <p:spPr>
          <a:xfrm flipH="1">
            <a:off x="1916475" y="1629675"/>
            <a:ext cx="15567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154580"/>
                </a:solidFill>
                <a:latin typeface="Roboto Mono"/>
                <a:ea typeface="Roboto Mono"/>
                <a:cs typeface="Roboto Mono"/>
                <a:sym typeface="Roboto Mono"/>
              </a:rPr>
              <a:t>marcar consulta</a:t>
            </a:r>
            <a:endParaRPr sz="1600">
              <a:solidFill>
                <a:srgbClr val="15458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 flipH="1">
            <a:off x="5047950" y="1324725"/>
            <a:ext cx="33963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41833"/>
                </a:solidFill>
                <a:latin typeface="Inter"/>
                <a:ea typeface="Inter"/>
                <a:cs typeface="Inter"/>
                <a:sym typeface="Inter"/>
              </a:rPr>
              <a:t>Lembra da consulta que você estava tentando marcar?</a:t>
            </a:r>
            <a:endParaRPr>
              <a:solidFill>
                <a:srgbClr val="04183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/>
          <p:nvPr/>
        </p:nvSpPr>
        <p:spPr>
          <a:xfrm>
            <a:off x="-14150" y="-7050"/>
            <a:ext cx="207600" cy="5157600"/>
          </a:xfrm>
          <a:prstGeom prst="rect">
            <a:avLst/>
          </a:prstGeom>
          <a:gradFill>
            <a:gsLst>
              <a:gs pos="0">
                <a:srgbClr val="072041"/>
              </a:gs>
              <a:gs pos="50000">
                <a:srgbClr val="041833"/>
              </a:gs>
              <a:gs pos="100000">
                <a:srgbClr val="154580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0"/>
          <p:cNvPicPr preferRelativeResize="0"/>
          <p:nvPr/>
        </p:nvPicPr>
        <p:blipFill>
          <a:blip r:embed="rId4">
            <a:alphaModFix amt="47000"/>
          </a:blip>
          <a:stretch>
            <a:fillRect/>
          </a:stretch>
        </p:blipFill>
        <p:spPr>
          <a:xfrm>
            <a:off x="8832300" y="4746822"/>
            <a:ext cx="208350" cy="292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0"/>
          <p:cNvPicPr preferRelativeResize="0"/>
          <p:nvPr/>
        </p:nvPicPr>
        <p:blipFill rotWithShape="1">
          <a:blip r:embed="rId5">
            <a:alphaModFix/>
          </a:blip>
          <a:srcRect b="0" l="8004" r="8004" t="0"/>
          <a:stretch/>
        </p:blipFill>
        <p:spPr>
          <a:xfrm>
            <a:off x="3407000" y="548000"/>
            <a:ext cx="1257350" cy="184881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0"/>
          <p:cNvSpPr/>
          <p:nvPr/>
        </p:nvSpPr>
        <p:spPr>
          <a:xfrm>
            <a:off x="3488852" y="3221700"/>
            <a:ext cx="1175700" cy="60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1545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0"/>
          <p:cNvSpPr txBox="1"/>
          <p:nvPr/>
        </p:nvSpPr>
        <p:spPr>
          <a:xfrm flipH="1">
            <a:off x="3476062" y="3324775"/>
            <a:ext cx="11757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154580"/>
                </a:solidFill>
                <a:latin typeface="Roboto Mono"/>
                <a:ea typeface="Roboto Mono"/>
                <a:cs typeface="Roboto Mono"/>
                <a:sym typeface="Roboto Mono"/>
              </a:rPr>
              <a:t>Promise</a:t>
            </a:r>
            <a:endParaRPr b="1" sz="1600">
              <a:solidFill>
                <a:srgbClr val="15458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1" name="Google Shape;171;p20"/>
          <p:cNvSpPr txBox="1"/>
          <p:nvPr/>
        </p:nvSpPr>
        <p:spPr>
          <a:xfrm flipH="1">
            <a:off x="3415488" y="3866075"/>
            <a:ext cx="12969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154580"/>
                </a:solidFill>
                <a:latin typeface="Roboto Mono"/>
                <a:ea typeface="Roboto Mono"/>
                <a:cs typeface="Roboto Mono"/>
                <a:sym typeface="Roboto Mono"/>
              </a:rPr>
              <a:t>(pending)</a:t>
            </a:r>
            <a:endParaRPr sz="1600">
              <a:solidFill>
                <a:srgbClr val="15458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83238" y="2712000"/>
            <a:ext cx="1502462" cy="1495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61863" y="2550275"/>
            <a:ext cx="947725" cy="9634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20"/>
          <p:cNvCxnSpPr>
            <a:stCxn id="172" idx="3"/>
          </p:cNvCxnSpPr>
          <p:nvPr/>
        </p:nvCxnSpPr>
        <p:spPr>
          <a:xfrm>
            <a:off x="2585700" y="3459623"/>
            <a:ext cx="678900" cy="0"/>
          </a:xfrm>
          <a:prstGeom prst="straightConnector1">
            <a:avLst/>
          </a:prstGeom>
          <a:noFill/>
          <a:ln cap="flat" cmpd="sng" w="19050">
            <a:solidFill>
              <a:srgbClr val="15458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0"/>
          <p:cNvSpPr txBox="1"/>
          <p:nvPr/>
        </p:nvSpPr>
        <p:spPr>
          <a:xfrm flipH="1">
            <a:off x="2106975" y="1127100"/>
            <a:ext cx="11757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154580"/>
                </a:solidFill>
                <a:latin typeface="Roboto Mono"/>
                <a:ea typeface="Roboto Mono"/>
                <a:cs typeface="Roboto Mono"/>
                <a:sym typeface="Roboto Mono"/>
              </a:rPr>
              <a:t>try {}</a:t>
            </a:r>
            <a:endParaRPr sz="1600">
              <a:solidFill>
                <a:srgbClr val="15458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76" name="Google Shape;176;p20"/>
          <p:cNvCxnSpPr>
            <a:stCxn id="168" idx="1"/>
            <a:endCxn id="172" idx="0"/>
          </p:cNvCxnSpPr>
          <p:nvPr/>
        </p:nvCxnSpPr>
        <p:spPr>
          <a:xfrm flipH="1">
            <a:off x="1834400" y="1472409"/>
            <a:ext cx="1572600" cy="1239600"/>
          </a:xfrm>
          <a:prstGeom prst="bentConnector2">
            <a:avLst/>
          </a:prstGeom>
          <a:noFill/>
          <a:ln cap="flat" cmpd="sng" w="19050">
            <a:solidFill>
              <a:srgbClr val="15458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0"/>
          <p:cNvSpPr txBox="1"/>
          <p:nvPr/>
        </p:nvSpPr>
        <p:spPr>
          <a:xfrm flipH="1">
            <a:off x="1916475" y="1629675"/>
            <a:ext cx="15567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154580"/>
                </a:solidFill>
                <a:latin typeface="Roboto Mono"/>
                <a:ea typeface="Roboto Mono"/>
                <a:cs typeface="Roboto Mono"/>
                <a:sym typeface="Roboto Mono"/>
              </a:rPr>
              <a:t>marcar consulta</a:t>
            </a:r>
            <a:endParaRPr sz="1600">
              <a:solidFill>
                <a:srgbClr val="15458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 flipH="1">
            <a:off x="5047950" y="1324725"/>
            <a:ext cx="3396300" cy="12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41833"/>
                </a:solidFill>
                <a:latin typeface="Inter"/>
                <a:ea typeface="Inter"/>
                <a:cs typeface="Inter"/>
                <a:sym typeface="Inter"/>
              </a:rPr>
              <a:t>Caso não seja possível marcar naquele dia, a secretária irá tentar (o try do tratamento de erros) agendar uma consulta.</a:t>
            </a:r>
            <a:endParaRPr>
              <a:solidFill>
                <a:srgbClr val="04183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1"/>
          <p:cNvSpPr/>
          <p:nvPr/>
        </p:nvSpPr>
        <p:spPr>
          <a:xfrm>
            <a:off x="-14150" y="-7050"/>
            <a:ext cx="207600" cy="5157600"/>
          </a:xfrm>
          <a:prstGeom prst="rect">
            <a:avLst/>
          </a:prstGeom>
          <a:gradFill>
            <a:gsLst>
              <a:gs pos="0">
                <a:srgbClr val="072041"/>
              </a:gs>
              <a:gs pos="50000">
                <a:srgbClr val="041833"/>
              </a:gs>
              <a:gs pos="100000">
                <a:srgbClr val="154580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4">
            <a:alphaModFix amt="47000"/>
          </a:blip>
          <a:stretch>
            <a:fillRect/>
          </a:stretch>
        </p:blipFill>
        <p:spPr>
          <a:xfrm>
            <a:off x="8832300" y="4746822"/>
            <a:ext cx="208350" cy="292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 rotWithShape="1">
          <a:blip r:embed="rId5">
            <a:alphaModFix/>
          </a:blip>
          <a:srcRect b="0" l="8004" r="8004" t="0"/>
          <a:stretch/>
        </p:blipFill>
        <p:spPr>
          <a:xfrm>
            <a:off x="3407000" y="548000"/>
            <a:ext cx="1257350" cy="1848818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1"/>
          <p:cNvSpPr/>
          <p:nvPr/>
        </p:nvSpPr>
        <p:spPr>
          <a:xfrm>
            <a:off x="3488852" y="3221700"/>
            <a:ext cx="1175700" cy="60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1545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 txBox="1"/>
          <p:nvPr/>
        </p:nvSpPr>
        <p:spPr>
          <a:xfrm flipH="1">
            <a:off x="3476062" y="3324775"/>
            <a:ext cx="11757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154580"/>
                </a:solidFill>
                <a:latin typeface="Roboto Mono"/>
                <a:ea typeface="Roboto Mono"/>
                <a:cs typeface="Roboto Mono"/>
                <a:sym typeface="Roboto Mono"/>
              </a:rPr>
              <a:t>Promise</a:t>
            </a:r>
            <a:endParaRPr b="1" sz="1600">
              <a:solidFill>
                <a:srgbClr val="15458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 flipH="1">
            <a:off x="3415488" y="3866075"/>
            <a:ext cx="12969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154580"/>
                </a:solidFill>
                <a:latin typeface="Roboto Mono"/>
                <a:ea typeface="Roboto Mono"/>
                <a:cs typeface="Roboto Mono"/>
                <a:sym typeface="Roboto Mono"/>
              </a:rPr>
              <a:t>(pending)</a:t>
            </a:r>
            <a:endParaRPr sz="1600">
              <a:solidFill>
                <a:srgbClr val="15458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83238" y="2712000"/>
            <a:ext cx="1502462" cy="1495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61863" y="2550275"/>
            <a:ext cx="947725" cy="9634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192;p21"/>
          <p:cNvCxnSpPr>
            <a:stCxn id="190" idx="3"/>
          </p:cNvCxnSpPr>
          <p:nvPr/>
        </p:nvCxnSpPr>
        <p:spPr>
          <a:xfrm>
            <a:off x="2585700" y="3459623"/>
            <a:ext cx="678900" cy="0"/>
          </a:xfrm>
          <a:prstGeom prst="straightConnector1">
            <a:avLst/>
          </a:prstGeom>
          <a:noFill/>
          <a:ln cap="flat" cmpd="sng" w="19050">
            <a:solidFill>
              <a:srgbClr val="15458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21"/>
          <p:cNvSpPr/>
          <p:nvPr/>
        </p:nvSpPr>
        <p:spPr>
          <a:xfrm>
            <a:off x="5598675" y="3184124"/>
            <a:ext cx="1711200" cy="599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19050">
            <a:solidFill>
              <a:srgbClr val="1545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1"/>
          <p:cNvSpPr txBox="1"/>
          <p:nvPr/>
        </p:nvSpPr>
        <p:spPr>
          <a:xfrm flipH="1">
            <a:off x="5606475" y="3907375"/>
            <a:ext cx="16956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154580"/>
                </a:solidFill>
                <a:latin typeface="Roboto Mono"/>
                <a:ea typeface="Roboto Mono"/>
                <a:cs typeface="Roboto Mono"/>
                <a:sym typeface="Roboto Mono"/>
              </a:rPr>
              <a:t>(rejected)</a:t>
            </a:r>
            <a:endParaRPr sz="1600">
              <a:solidFill>
                <a:srgbClr val="15458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95" name="Google Shape;195;p21"/>
          <p:cNvCxnSpPr/>
          <p:nvPr/>
        </p:nvCxnSpPr>
        <p:spPr>
          <a:xfrm flipH="1" rot="10800000">
            <a:off x="4863300" y="3464725"/>
            <a:ext cx="639900" cy="4500"/>
          </a:xfrm>
          <a:prstGeom prst="straightConnector1">
            <a:avLst/>
          </a:prstGeom>
          <a:noFill/>
          <a:ln cap="flat" cmpd="sng" w="19050">
            <a:solidFill>
              <a:srgbClr val="15458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21"/>
          <p:cNvSpPr txBox="1"/>
          <p:nvPr/>
        </p:nvSpPr>
        <p:spPr>
          <a:xfrm flipH="1">
            <a:off x="5606475" y="3184276"/>
            <a:ext cx="16956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154580"/>
                </a:solidFill>
                <a:latin typeface="Roboto Mono"/>
                <a:ea typeface="Roboto Mono"/>
                <a:cs typeface="Roboto Mono"/>
                <a:sym typeface="Roboto Mono"/>
              </a:rPr>
              <a:t>Horário indisponível</a:t>
            </a:r>
            <a:endParaRPr b="1" sz="1600">
              <a:solidFill>
                <a:srgbClr val="15458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7" name="Google Shape;197;p21"/>
          <p:cNvSpPr txBox="1"/>
          <p:nvPr/>
        </p:nvSpPr>
        <p:spPr>
          <a:xfrm flipH="1">
            <a:off x="2106975" y="1127100"/>
            <a:ext cx="11757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154580"/>
                </a:solidFill>
                <a:latin typeface="Roboto Mono"/>
                <a:ea typeface="Roboto Mono"/>
                <a:cs typeface="Roboto Mono"/>
                <a:sym typeface="Roboto Mono"/>
              </a:rPr>
              <a:t>try {}</a:t>
            </a:r>
            <a:endParaRPr sz="1600">
              <a:solidFill>
                <a:srgbClr val="15458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98" name="Google Shape;198;p21"/>
          <p:cNvCxnSpPr>
            <a:stCxn id="186" idx="1"/>
            <a:endCxn id="190" idx="0"/>
          </p:cNvCxnSpPr>
          <p:nvPr/>
        </p:nvCxnSpPr>
        <p:spPr>
          <a:xfrm flipH="1">
            <a:off x="1834400" y="1472409"/>
            <a:ext cx="1572600" cy="1239600"/>
          </a:xfrm>
          <a:prstGeom prst="bentConnector2">
            <a:avLst/>
          </a:prstGeom>
          <a:noFill/>
          <a:ln cap="flat" cmpd="sng" w="19050">
            <a:solidFill>
              <a:srgbClr val="15458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21"/>
          <p:cNvSpPr txBox="1"/>
          <p:nvPr/>
        </p:nvSpPr>
        <p:spPr>
          <a:xfrm flipH="1">
            <a:off x="1916475" y="1629675"/>
            <a:ext cx="15567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154580"/>
                </a:solidFill>
                <a:latin typeface="Roboto Mono"/>
                <a:ea typeface="Roboto Mono"/>
                <a:cs typeface="Roboto Mono"/>
                <a:sym typeface="Roboto Mono"/>
              </a:rPr>
              <a:t>marcar consulta</a:t>
            </a:r>
            <a:endParaRPr sz="1600">
              <a:solidFill>
                <a:srgbClr val="15458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0" name="Google Shape;200;p21"/>
          <p:cNvSpPr txBox="1"/>
          <p:nvPr/>
        </p:nvSpPr>
        <p:spPr>
          <a:xfrm flipH="1">
            <a:off x="5047950" y="1324725"/>
            <a:ext cx="3396300" cy="12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41833"/>
                </a:solidFill>
                <a:latin typeface="Inter"/>
                <a:ea typeface="Inter"/>
                <a:cs typeface="Inter"/>
                <a:sym typeface="Inter"/>
              </a:rPr>
              <a:t>Caso ela não consiga, irá pegar (semelhante ao uso do catch) essa informação e passar para você.</a:t>
            </a:r>
            <a:endParaRPr>
              <a:solidFill>
                <a:srgbClr val="04183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