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321" r:id="rId4"/>
    <p:sldId id="303" r:id="rId5"/>
    <p:sldId id="347" r:id="rId6"/>
    <p:sldId id="304" r:id="rId7"/>
    <p:sldId id="307" r:id="rId8"/>
    <p:sldId id="308" r:id="rId9"/>
    <p:sldId id="261" r:id="rId10"/>
    <p:sldId id="267" r:id="rId11"/>
    <p:sldId id="336" r:id="rId12"/>
    <p:sldId id="311" r:id="rId13"/>
    <p:sldId id="312" r:id="rId14"/>
    <p:sldId id="314" r:id="rId15"/>
    <p:sldId id="313" r:id="rId16"/>
    <p:sldId id="317" r:id="rId17"/>
    <p:sldId id="318" r:id="rId18"/>
    <p:sldId id="348" r:id="rId19"/>
    <p:sldId id="319" r:id="rId20"/>
    <p:sldId id="320" r:id="rId21"/>
    <p:sldId id="322" r:id="rId22"/>
    <p:sldId id="337" r:id="rId23"/>
    <p:sldId id="344" r:id="rId24"/>
    <p:sldId id="338" r:id="rId25"/>
    <p:sldId id="323" r:id="rId26"/>
    <p:sldId id="327" r:id="rId27"/>
    <p:sldId id="324" r:id="rId28"/>
    <p:sldId id="325" r:id="rId29"/>
    <p:sldId id="328" r:id="rId30"/>
    <p:sldId id="329" r:id="rId31"/>
    <p:sldId id="333" r:id="rId32"/>
    <p:sldId id="343" r:id="rId33"/>
    <p:sldId id="286" r:id="rId34"/>
    <p:sldId id="287" r:id="rId35"/>
    <p:sldId id="299" r:id="rId36"/>
    <p:sldId id="335" r:id="rId37"/>
    <p:sldId id="334" r:id="rId38"/>
    <p:sldId id="289" r:id="rId39"/>
    <p:sldId id="339" r:id="rId40"/>
    <p:sldId id="291" r:id="rId41"/>
    <p:sldId id="292" r:id="rId42"/>
    <p:sldId id="293" r:id="rId43"/>
    <p:sldId id="281" r:id="rId44"/>
    <p:sldId id="346" r:id="rId45"/>
    <p:sldId id="282" r:id="rId46"/>
    <p:sldId id="330" r:id="rId47"/>
    <p:sldId id="331" r:id="rId48"/>
    <p:sldId id="332" r:id="rId49"/>
    <p:sldId id="276" r:id="rId50"/>
    <p:sldId id="294" r:id="rId51"/>
    <p:sldId id="295" r:id="rId52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7" autoAdjust="0"/>
    <p:restoredTop sz="90929"/>
  </p:normalViewPr>
  <p:slideViewPr>
    <p:cSldViewPr>
      <p:cViewPr varScale="1">
        <p:scale>
          <a:sx n="60" d="100"/>
          <a:sy n="60" d="100"/>
        </p:scale>
        <p:origin x="-7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8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9B9E9F-177B-4209-9619-5A37335E2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09A812-1EAA-41A5-8839-4A34DA15B309}" type="slidenum">
              <a:rPr lang="en-US" sz="1200" smtClean="0"/>
              <a:pPr eaLnBrk="1" hangingPunct="1"/>
              <a:t>50</a:t>
            </a:fld>
            <a:endParaRPr lang="en-US" sz="1200" smtClean="0"/>
          </a:p>
        </p:txBody>
      </p:sp>
      <p:sp>
        <p:nvSpPr>
          <p:cNvPr id="47107" name="Rectangle 1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In future work, we will explore this effect using bias/variance analysis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2"/>
            <a:ext cx="8636000" cy="16333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BE6E4-0AC4-47B5-8C96-D4CF17FE4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5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1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10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1DBA8-5AD6-41C8-80BD-9FBF1D602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8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D613B-3CCC-4CC0-9822-9A07C29AF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1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4444" y="338669"/>
            <a:ext cx="2540000" cy="72248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4444" y="338669"/>
            <a:ext cx="7450667" cy="7224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4EC4-1438-49F1-87EE-55F010CFC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B4D0A-673F-43A3-9BB6-024ABA7F5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8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4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8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01B9D-3D87-4E30-8322-F9AA39EBD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23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4447" y="1975556"/>
            <a:ext cx="4995333" cy="55880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9111" y="1975556"/>
            <a:ext cx="4995333" cy="55880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6366-6498-4ACD-AE02-89FC5ADFF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Focused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00" y="5678832"/>
            <a:ext cx="3601153" cy="192475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6366-6498-4ACD-AE02-89FC5ADFF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260600" y="1752600"/>
            <a:ext cx="5715000" cy="37338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5613400" y="5695244"/>
            <a:ext cx="3601153" cy="192475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5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2" y="1705681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2" y="2416528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7A0B7-3E04-4A49-BC29-1120CA586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2E457-7311-4B2D-9E94-133FF917F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2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FDDE9-A4AF-4DAB-8AAC-B8361C07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303391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303392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3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E7858-F181-4215-AC6F-DB2815A16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1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778000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97" tIns="50797" rIns="1015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788"/>
            <a:ext cx="2370138" cy="404812"/>
          </a:xfrm>
          <a:prstGeom prst="rect">
            <a:avLst/>
          </a:prstGeom>
        </p:spPr>
        <p:txBody>
          <a:bodyPr vert="horz" lIns="101597" tIns="50797" rIns="101597" bIns="507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863" y="7062788"/>
            <a:ext cx="3216275" cy="404812"/>
          </a:xfrm>
          <a:prstGeom prst="rect">
            <a:avLst/>
          </a:prstGeom>
        </p:spPr>
        <p:txBody>
          <a:bodyPr vert="horz" lIns="101597" tIns="50797" rIns="101597" bIns="507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863" y="7062788"/>
            <a:ext cx="2370137" cy="404812"/>
          </a:xfrm>
          <a:prstGeom prst="rect">
            <a:avLst/>
          </a:prstGeom>
        </p:spPr>
        <p:txBody>
          <a:bodyPr vert="horz" lIns="101597" tIns="50797" rIns="101597" bIns="507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B5A4ED-465D-4D0F-A6DB-5C5D3ADC1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1014413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2413" algn="l" defTabSz="10144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6413" indent="-252413" algn="l" defTabSz="10144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4413" indent="-252413" algn="l" defTabSz="10144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917" indent="-253992" algn="l" defTabSz="10159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01" indent="-253992" algn="l" defTabSz="10159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886" indent="-253992" algn="l" defTabSz="10159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870" indent="-253992" algn="l" defTabSz="10159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85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7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55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4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25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1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893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877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25450" y="1066800"/>
            <a:ext cx="9309100" cy="24003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Paths and Centrality in Time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25450" y="3962400"/>
            <a:ext cx="9309100" cy="2400300"/>
          </a:xfrm>
        </p:spPr>
        <p:txBody>
          <a:bodyPr lIns="0" tIns="0" rIns="0" bIns="0" rtlCol="0">
            <a:normAutofit/>
          </a:bodyPr>
          <a:lstStyle/>
          <a:p>
            <a:pPr algn="l" defTabSz="101597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smtClean="0">
                <a:solidFill>
                  <a:srgbClr val="747474"/>
                </a:solidFill>
                <a:latin typeface="Arial" charset="0"/>
              </a:rPr>
              <a:t>Joseph J. Pfeiffer, III </a:t>
            </a:r>
            <a:endParaRPr lang="en-US" smtClean="0"/>
          </a:p>
          <a:p>
            <a:pPr algn="l" defTabSz="101597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smtClean="0">
                <a:solidFill>
                  <a:srgbClr val="747474"/>
                </a:solidFill>
                <a:latin typeface="Arial" charset="0"/>
              </a:rPr>
              <a:t>Jennifer Neville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endParaRPr lang="en-US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37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11338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11339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11340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11341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Graphs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82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1283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37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11338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11339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11340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11341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44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4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.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345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1346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1347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1348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1349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1350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</p:spTree>
    <p:extLst>
      <p:ext uri="{BB962C8B-B14F-4D97-AF65-F5344CB8AC3E}">
        <p14:creationId xmlns:p14="http://schemas.microsoft.com/office/powerpoint/2010/main" val="24067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Shortest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06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307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61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12362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12363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12364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12365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68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2369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2370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2371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2372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2373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2374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Shortest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31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85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13386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13387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13388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13389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92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3393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3394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3395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3396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3397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3398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3399" name="TextBox 1"/>
          <p:cNvSpPr txBox="1">
            <a:spLocks noChangeArrowheads="1"/>
          </p:cNvSpPr>
          <p:nvPr/>
        </p:nvSpPr>
        <p:spPr bwMode="auto">
          <a:xfrm>
            <a:off x="3657600" y="4433888"/>
            <a:ext cx="49632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smtClean="0"/>
              <a:t>a-c-b:     .95*.65         =  0.61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Shortest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55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09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14410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14411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14412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14413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16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4417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4418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4419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4420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4421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4422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4423" name="TextBox 1"/>
          <p:cNvSpPr txBox="1">
            <a:spLocks noChangeArrowheads="1"/>
          </p:cNvSpPr>
          <p:nvPr/>
        </p:nvSpPr>
        <p:spPr bwMode="auto">
          <a:xfrm>
            <a:off x="3657600" y="4433888"/>
            <a:ext cx="49632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smtClean="0"/>
              <a:t>a-c-b:     .95*.65         =  0.61</a:t>
            </a:r>
          </a:p>
          <a:p>
            <a:pPr eaLnBrk="1" hangingPunct="1"/>
            <a:r>
              <a:rPr lang="en-US" sz="3200" dirty="0" smtClean="0"/>
              <a:t>a-d-b:     .80*.80         =  0.64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Shortest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379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33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15434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15435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15436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15437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40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5441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5442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5443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5444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5445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5446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5447" name="TextBox 1"/>
          <p:cNvSpPr txBox="1">
            <a:spLocks noChangeArrowheads="1"/>
          </p:cNvSpPr>
          <p:nvPr/>
        </p:nvSpPr>
        <p:spPr bwMode="auto">
          <a:xfrm>
            <a:off x="3657600" y="4433888"/>
            <a:ext cx="496321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smtClean="0"/>
              <a:t>a-c-b:     .95*.65         =  0.61</a:t>
            </a:r>
          </a:p>
          <a:p>
            <a:pPr eaLnBrk="1" hangingPunct="1"/>
            <a:r>
              <a:rPr lang="en-US" sz="3200" dirty="0" smtClean="0"/>
              <a:t>a-d-b:     .80*.80         =  0.64</a:t>
            </a:r>
          </a:p>
          <a:p>
            <a:pPr eaLnBrk="1" hangingPunct="1"/>
            <a:r>
              <a:rPr lang="en-US" sz="3200" dirty="0" smtClean="0"/>
              <a:t>a-c-d-b</a:t>
            </a:r>
            <a:r>
              <a:rPr lang="en-US" sz="3200" dirty="0"/>
              <a:t>: </a:t>
            </a:r>
            <a:r>
              <a:rPr lang="en-US" sz="3200" dirty="0" smtClean="0"/>
              <a:t> .95*.95*.80  =  0.72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Shortest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403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57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16458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16459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16460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16461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64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6465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6466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6467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6468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6469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6470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600" y="4433888"/>
            <a:ext cx="4996881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 smtClean="0"/>
              <a:t>a-c-b:     .95*.65         =  0.61</a:t>
            </a:r>
          </a:p>
          <a:p>
            <a:pPr eaLnBrk="1" hangingPunct="1"/>
            <a:r>
              <a:rPr lang="en-US" sz="3200" dirty="0" smtClean="0"/>
              <a:t>a-d-b:     .80*.80         =  0.64</a:t>
            </a:r>
          </a:p>
          <a:p>
            <a:pPr eaLnBrk="1" hangingPunct="1"/>
            <a:r>
              <a:rPr lang="en-US" sz="3200" dirty="0" smtClean="0"/>
              <a:t>a-c-d-b:  .95*.95*.80  =  0.72</a:t>
            </a:r>
          </a:p>
          <a:p>
            <a:pPr>
              <a:defRPr/>
            </a:pPr>
            <a:r>
              <a:rPr lang="en-US" sz="3200" dirty="0" smtClean="0">
                <a:solidFill>
                  <a:schemeClr val="accent3"/>
                </a:solidFill>
              </a:rPr>
              <a:t>(</a:t>
            </a:r>
            <a:r>
              <a:rPr lang="en-US" sz="3200" dirty="0">
                <a:solidFill>
                  <a:schemeClr val="accent3"/>
                </a:solidFill>
              </a:rPr>
              <a:t>1-0.61)*(1-</a:t>
            </a:r>
            <a:r>
              <a:rPr lang="en-US" sz="3200" dirty="0" smtClean="0">
                <a:solidFill>
                  <a:schemeClr val="accent3"/>
                </a:solidFill>
              </a:rPr>
              <a:t>.64</a:t>
            </a:r>
            <a:r>
              <a:rPr lang="en-US" sz="3200" dirty="0">
                <a:solidFill>
                  <a:schemeClr val="accent3"/>
                </a:solidFill>
              </a:rPr>
              <a:t>)*0.722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Shortest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427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81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17482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17483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17484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17485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88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7489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7490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7491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7492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7493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7494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7495" name="TextBox 1"/>
          <p:cNvSpPr txBox="1">
            <a:spLocks noChangeArrowheads="1"/>
          </p:cNvSpPr>
          <p:nvPr/>
        </p:nvSpPr>
        <p:spPr bwMode="auto">
          <a:xfrm>
            <a:off x="3657600" y="4433888"/>
            <a:ext cx="499688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smtClean="0"/>
              <a:t>a-c-b:     .95*.65         =  0.61</a:t>
            </a:r>
          </a:p>
          <a:p>
            <a:pPr eaLnBrk="1" hangingPunct="1"/>
            <a:r>
              <a:rPr lang="en-US" sz="3200" dirty="0" smtClean="0"/>
              <a:t>a-d-b:     .80*.80         =  0.64</a:t>
            </a:r>
          </a:p>
          <a:p>
            <a:pPr eaLnBrk="1" hangingPunct="1"/>
            <a:r>
              <a:rPr lang="en-US" sz="3200" dirty="0" smtClean="0"/>
              <a:t>a-c-d-b:  .95*.95*.80  =  0.72</a:t>
            </a:r>
          </a:p>
          <a:p>
            <a:pPr eaLnBrk="1" hangingPunct="1"/>
            <a:r>
              <a:rPr lang="en-US" sz="3200" dirty="0" smtClean="0">
                <a:solidFill>
                  <a:schemeClr val="accent2"/>
                </a:solidFill>
              </a:rPr>
              <a:t>(</a:t>
            </a:r>
            <a:r>
              <a:rPr lang="en-US" sz="3200" dirty="0">
                <a:solidFill>
                  <a:schemeClr val="accent2"/>
                </a:solidFill>
              </a:rPr>
              <a:t>1-0.61)*(1-</a:t>
            </a:r>
            <a:r>
              <a:rPr lang="en-US" sz="3200" dirty="0" smtClean="0">
                <a:solidFill>
                  <a:schemeClr val="accent2"/>
                </a:solidFill>
              </a:rPr>
              <a:t>.64</a:t>
            </a:r>
            <a:r>
              <a:rPr lang="en-US" sz="3200" dirty="0">
                <a:solidFill>
                  <a:schemeClr val="accent2"/>
                </a:solidFill>
              </a:rPr>
              <a:t>)*0.722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Shortest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427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81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17482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17483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17484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17485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88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7489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7490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7491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7492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7493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7494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7495" name="TextBox 1"/>
          <p:cNvSpPr txBox="1">
            <a:spLocks noChangeArrowheads="1"/>
          </p:cNvSpPr>
          <p:nvPr/>
        </p:nvSpPr>
        <p:spPr bwMode="auto">
          <a:xfrm>
            <a:off x="3657600" y="4433888"/>
            <a:ext cx="4996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smtClean="0"/>
              <a:t>a-c-b:     .95*.65         =  0.61</a:t>
            </a:r>
          </a:p>
          <a:p>
            <a:pPr eaLnBrk="1" hangingPunct="1"/>
            <a:r>
              <a:rPr lang="en-US" sz="3200" dirty="0" smtClean="0"/>
              <a:t>a-d-b:     .80*.80         =  0.64</a:t>
            </a:r>
          </a:p>
          <a:p>
            <a:pPr eaLnBrk="1" hangingPunct="1"/>
            <a:r>
              <a:rPr lang="en-US" sz="3200" dirty="0" smtClean="0"/>
              <a:t>a-c-d-b:  .95*.95*.80  =  0.72</a:t>
            </a:r>
          </a:p>
          <a:p>
            <a:pPr eaLnBrk="1" hangingPunct="1"/>
            <a:r>
              <a:rPr lang="en-US" sz="3200" dirty="0" smtClean="0">
                <a:solidFill>
                  <a:schemeClr val="accent2"/>
                </a:solidFill>
              </a:rPr>
              <a:t>(</a:t>
            </a:r>
            <a:r>
              <a:rPr lang="en-US" sz="3200" dirty="0">
                <a:solidFill>
                  <a:schemeClr val="accent2"/>
                </a:solidFill>
              </a:rPr>
              <a:t>1-0.61)*(1-</a:t>
            </a:r>
            <a:r>
              <a:rPr lang="en-US" sz="3200" dirty="0" smtClean="0">
                <a:solidFill>
                  <a:schemeClr val="accent2"/>
                </a:solidFill>
              </a:rPr>
              <a:t>.64</a:t>
            </a:r>
            <a:r>
              <a:rPr lang="en-US" sz="3200" dirty="0">
                <a:solidFill>
                  <a:schemeClr val="accent2"/>
                </a:solidFill>
              </a:rPr>
              <a:t>)*</a:t>
            </a:r>
            <a:r>
              <a:rPr lang="en-US" sz="3200" dirty="0" smtClean="0">
                <a:solidFill>
                  <a:schemeClr val="accent2"/>
                </a:solidFill>
              </a:rPr>
              <a:t>0.722</a:t>
            </a:r>
          </a:p>
          <a:p>
            <a:pPr eaLnBrk="1" hangingPunct="1"/>
            <a:r>
              <a:rPr lang="en-US" sz="3200" dirty="0" smtClean="0">
                <a:solidFill>
                  <a:schemeClr val="accent2"/>
                </a:solidFill>
              </a:rPr>
              <a:t>Shared Edges</a:t>
            </a:r>
          </a:p>
        </p:txBody>
      </p:sp>
    </p:spTree>
    <p:extLst>
      <p:ext uri="{BB962C8B-B14F-4D97-AF65-F5344CB8AC3E}">
        <p14:creationId xmlns:p14="http://schemas.microsoft.com/office/powerpoint/2010/main" val="5624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1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8434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Shortest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05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18506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18507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18508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18509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12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8513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8514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8515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8516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8517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8518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8519" name="TextBox 1"/>
          <p:cNvSpPr txBox="1">
            <a:spLocks noChangeArrowheads="1"/>
          </p:cNvSpPr>
          <p:nvPr/>
        </p:nvSpPr>
        <p:spPr bwMode="auto">
          <a:xfrm>
            <a:off x="3657600" y="4433888"/>
            <a:ext cx="4996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smtClean="0"/>
              <a:t>a-c-b:     </a:t>
            </a:r>
            <a:r>
              <a:rPr lang="en-US" sz="3200" dirty="0" smtClean="0">
                <a:solidFill>
                  <a:srgbClr val="FF0000"/>
                </a:solidFill>
              </a:rPr>
              <a:t>.95</a:t>
            </a:r>
            <a:r>
              <a:rPr lang="en-US" sz="3200" dirty="0" smtClean="0"/>
              <a:t>*.65         =  0.61</a:t>
            </a:r>
          </a:p>
          <a:p>
            <a:pPr eaLnBrk="1" hangingPunct="1"/>
            <a:r>
              <a:rPr lang="en-US" sz="3200" dirty="0" smtClean="0"/>
              <a:t>a-d-b:     .80*</a:t>
            </a:r>
            <a:r>
              <a:rPr lang="en-US" sz="3200" dirty="0" smtClean="0">
                <a:solidFill>
                  <a:srgbClr val="FFC000"/>
                </a:solidFill>
              </a:rPr>
              <a:t>.80</a:t>
            </a:r>
            <a:r>
              <a:rPr lang="en-US" sz="3200" dirty="0" smtClean="0"/>
              <a:t>         =  0.64</a:t>
            </a:r>
          </a:p>
          <a:p>
            <a:pPr eaLnBrk="1" hangingPunct="1"/>
            <a:r>
              <a:rPr lang="en-US" sz="3200" dirty="0" smtClean="0"/>
              <a:t>a-c-d-b:  </a:t>
            </a:r>
            <a:r>
              <a:rPr lang="en-US" sz="3200" dirty="0" smtClean="0">
                <a:solidFill>
                  <a:srgbClr val="FF0000"/>
                </a:solidFill>
              </a:rPr>
              <a:t>.95</a:t>
            </a:r>
            <a:r>
              <a:rPr lang="en-US" sz="3200" dirty="0" smtClean="0"/>
              <a:t>*.95*</a:t>
            </a:r>
            <a:r>
              <a:rPr lang="en-US" sz="3200" dirty="0" smtClean="0">
                <a:solidFill>
                  <a:srgbClr val="FFC000"/>
                </a:solidFill>
              </a:rPr>
              <a:t>.80</a:t>
            </a:r>
            <a:r>
              <a:rPr lang="en-US" sz="3200" dirty="0" smtClean="0"/>
              <a:t>  =  0.72</a:t>
            </a:r>
          </a:p>
          <a:p>
            <a:pPr eaLnBrk="1" hangingPunct="1"/>
            <a:r>
              <a:rPr lang="en-US" sz="3200" dirty="0" smtClean="0">
                <a:solidFill>
                  <a:schemeClr val="accent2"/>
                </a:solidFill>
              </a:rPr>
              <a:t>(</a:t>
            </a:r>
            <a:r>
              <a:rPr lang="en-US" sz="3200" dirty="0">
                <a:solidFill>
                  <a:schemeClr val="accent2"/>
                </a:solidFill>
              </a:rPr>
              <a:t>1-0.61)*(1-</a:t>
            </a:r>
            <a:r>
              <a:rPr lang="en-US" sz="3200" dirty="0" smtClean="0">
                <a:solidFill>
                  <a:schemeClr val="accent2"/>
                </a:solidFill>
              </a:rPr>
              <a:t>.64</a:t>
            </a:r>
            <a:r>
              <a:rPr lang="en-US" sz="3200" dirty="0">
                <a:solidFill>
                  <a:schemeClr val="accent2"/>
                </a:solidFill>
              </a:rPr>
              <a:t>)*0.722</a:t>
            </a:r>
          </a:p>
          <a:p>
            <a:pPr eaLnBrk="1" hangingPunct="1"/>
            <a:r>
              <a:rPr lang="en-US" sz="3200" dirty="0">
                <a:solidFill>
                  <a:schemeClr val="accent2"/>
                </a:solidFill>
              </a:rPr>
              <a:t>Shared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endParaRPr lang="en-US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06" name="Oval 105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07" name="Oval 106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09" name="Oval 108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10" name="Oval 109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11" name="Straight Connector 110"/>
          <p:cNvCxnSpPr>
            <a:stCxn id="105" idx="4"/>
            <a:endCxn id="106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8" idx="0"/>
            <a:endCxn id="107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5" idx="5"/>
            <a:endCxn id="108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7" idx="3"/>
            <a:endCxn id="106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8" idx="4"/>
            <a:endCxn id="110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6" idx="4"/>
            <a:endCxn id="109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6" idx="5"/>
            <a:endCxn id="110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3"/>
            <a:endCxn id="109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6" idx="6"/>
            <a:endCxn id="108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Shortest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475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29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19530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19531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19532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19533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36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9537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9538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9539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19540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9541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9542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19543" name="TextBox 1"/>
          <p:cNvSpPr txBox="1">
            <a:spLocks noChangeArrowheads="1"/>
          </p:cNvSpPr>
          <p:nvPr/>
        </p:nvSpPr>
        <p:spPr bwMode="auto">
          <a:xfrm>
            <a:off x="3657600" y="4433888"/>
            <a:ext cx="59683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chemeClr val="accent2"/>
                </a:solidFill>
              </a:rPr>
              <a:t>Intractable to </a:t>
            </a:r>
            <a:r>
              <a:rPr lang="en-US" sz="3600" dirty="0" smtClean="0">
                <a:solidFill>
                  <a:schemeClr val="accent2"/>
                </a:solidFill>
              </a:rPr>
              <a:t>Compute Exactly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Shortest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499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53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20554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20555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20556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20557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60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1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2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0563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0564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5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6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7" name="TextBox 1"/>
          <p:cNvSpPr txBox="1">
            <a:spLocks noChangeArrowheads="1"/>
          </p:cNvSpPr>
          <p:nvPr/>
        </p:nvSpPr>
        <p:spPr bwMode="auto">
          <a:xfrm>
            <a:off x="3657600" y="4433888"/>
            <a:ext cx="59683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chemeClr val="accent2"/>
                </a:solidFill>
              </a:rPr>
              <a:t>Intractable to </a:t>
            </a:r>
            <a:r>
              <a:rPr lang="en-US" sz="3600" dirty="0" smtClean="0">
                <a:solidFill>
                  <a:schemeClr val="accent2"/>
                </a:solidFill>
              </a:rPr>
              <a:t>Compute Exactly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88" name="Text Box 33"/>
          <p:cNvSpPr txBox="1">
            <a:spLocks noChangeArrowheads="1"/>
          </p:cNvSpPr>
          <p:nvPr/>
        </p:nvSpPr>
        <p:spPr bwMode="auto">
          <a:xfrm>
            <a:off x="746125" y="3387725"/>
            <a:ext cx="8893175" cy="1006475"/>
          </a:xfrm>
          <a:prstGeom prst="rect">
            <a:avLst/>
          </a:prstGeom>
          <a:solidFill>
            <a:srgbClr val="F6B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Approximate with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Arial" charset="0"/>
              </a:rPr>
              <a:t>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Shortest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499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53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20554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20555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20556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20557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60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1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2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0563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0564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5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6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7" name="TextBox 1"/>
          <p:cNvSpPr txBox="1">
            <a:spLocks noChangeArrowheads="1"/>
          </p:cNvSpPr>
          <p:nvPr/>
        </p:nvSpPr>
        <p:spPr bwMode="auto">
          <a:xfrm>
            <a:off x="3657600" y="4433888"/>
            <a:ext cx="6250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/>
              <a:t>Sample each edge independently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06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Shortest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499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53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20554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20555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20556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20557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60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1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2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0563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0564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5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6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7" name="TextBox 1"/>
          <p:cNvSpPr txBox="1">
            <a:spLocks noChangeArrowheads="1"/>
          </p:cNvSpPr>
          <p:nvPr/>
        </p:nvSpPr>
        <p:spPr bwMode="auto">
          <a:xfrm>
            <a:off x="3657600" y="4433888"/>
            <a:ext cx="62504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/>
              <a:t>Sample each edge independently</a:t>
            </a:r>
            <a:endParaRPr lang="en-US" sz="3600" dirty="0" smtClean="0"/>
          </a:p>
          <a:p>
            <a:pPr eaLnBrk="1" hangingPunct="1"/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Distribution</a:t>
            </a:r>
            <a:r>
              <a:rPr lang="en-US" sz="3600" dirty="0" smtClean="0"/>
              <a:t> of graphs</a:t>
            </a:r>
          </a:p>
        </p:txBody>
      </p:sp>
    </p:spTree>
    <p:extLst>
      <p:ext uri="{BB962C8B-B14F-4D97-AF65-F5344CB8AC3E}">
        <p14:creationId xmlns:p14="http://schemas.microsoft.com/office/powerpoint/2010/main" val="13213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Probabilistic Shortest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499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53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20554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20555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20556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20557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60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1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2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0563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0564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5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6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0567" name="TextBox 1"/>
          <p:cNvSpPr txBox="1">
            <a:spLocks noChangeArrowheads="1"/>
          </p:cNvSpPr>
          <p:nvPr/>
        </p:nvSpPr>
        <p:spPr bwMode="auto">
          <a:xfrm>
            <a:off x="3657600" y="4433888"/>
            <a:ext cx="636584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/>
              <a:t>Sample each edge independently</a:t>
            </a:r>
            <a:endParaRPr lang="en-US" sz="3600" dirty="0" smtClean="0"/>
          </a:p>
          <a:p>
            <a:pPr eaLnBrk="1" hangingPunct="1"/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Distribution</a:t>
            </a:r>
            <a:r>
              <a:rPr lang="en-US" sz="3600" dirty="0" smtClean="0"/>
              <a:t> of graphs</a:t>
            </a:r>
            <a:endParaRPr lang="en-US" sz="3600" dirty="0" smtClean="0"/>
          </a:p>
          <a:p>
            <a:pPr eaLnBrk="1" hangingPunct="1"/>
            <a:r>
              <a:rPr lang="en-US" sz="3600" dirty="0" smtClean="0"/>
              <a:t>Expected Betweenness Centrality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77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Most Likely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23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77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21578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21579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21580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21581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84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1585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1586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1587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1588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1589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1590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600" y="4433888"/>
            <a:ext cx="339067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Most 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Likely </a:t>
            </a:r>
            <a:r>
              <a:rPr lang="en-US" sz="3600" dirty="0" smtClean="0"/>
              <a:t>Path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Most Likely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571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25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23626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23627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23628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23629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32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3633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3634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3635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3636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3637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3638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0" y="4433888"/>
            <a:ext cx="49968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 smtClean="0"/>
              <a:t>a-c-b:     .95*.65         =  0.61</a:t>
            </a:r>
          </a:p>
          <a:p>
            <a:pPr eaLnBrk="1" hangingPunct="1"/>
            <a:r>
              <a:rPr lang="en-US" sz="3200" dirty="0" smtClean="0"/>
              <a:t>a-d-b:     .80*.80         =  0.64</a:t>
            </a:r>
          </a:p>
          <a:p>
            <a:pPr eaLnBrk="1" hangingPunct="1"/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a-c-d-b:  .95*.95*.80  =  0.72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Most Likely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595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49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24650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24651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24652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24653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56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4657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4658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4659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4660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4661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4662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0" y="4433888"/>
            <a:ext cx="49968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 smtClean="0"/>
              <a:t>a-c-b:     .95*.65         =  0.61</a:t>
            </a:r>
          </a:p>
          <a:p>
            <a:pPr eaLnBrk="1" hangingPunct="1"/>
            <a:r>
              <a:rPr lang="en-US" sz="3200" dirty="0" smtClean="0"/>
              <a:t>a-d-b:     .80*.80         =  0.64</a:t>
            </a:r>
          </a:p>
          <a:p>
            <a:pPr eaLnBrk="1" hangingPunct="1"/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a-c-d-b:  .95*.95*.80  =  0.72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664" name="Text Box 33"/>
          <p:cNvSpPr txBox="1">
            <a:spLocks noChangeArrowheads="1"/>
          </p:cNvSpPr>
          <p:nvPr/>
        </p:nvSpPr>
        <p:spPr bwMode="auto">
          <a:xfrm>
            <a:off x="746125" y="2941638"/>
            <a:ext cx="8893175" cy="985837"/>
          </a:xfrm>
          <a:prstGeom prst="rect">
            <a:avLst/>
          </a:prstGeom>
          <a:solidFill>
            <a:srgbClr val="F6B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People with strong relationships are still unlikely to pass on </a:t>
            </a:r>
            <a:r>
              <a:rPr lang="en-US" sz="3200">
                <a:solidFill>
                  <a:srgbClr val="4E8542"/>
                </a:solidFill>
                <a:latin typeface="Arial" charset="0"/>
              </a:rPr>
              <a:t>all </a:t>
            </a:r>
            <a:r>
              <a:rPr lang="en-US" sz="3200">
                <a:solidFill>
                  <a:srgbClr val="000000"/>
                </a:solidFill>
                <a:latin typeface="Arial" charset="0"/>
              </a:rPr>
              <a:t>information…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Most Likely Handicapped (MLH) 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19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73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25674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25675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25676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25677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80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5681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5682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5683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5684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5685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5686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5687" name="TextBox 87"/>
          <p:cNvSpPr txBox="1">
            <a:spLocks noChangeArrowheads="1"/>
          </p:cNvSpPr>
          <p:nvPr/>
        </p:nvSpPr>
        <p:spPr bwMode="auto">
          <a:xfrm>
            <a:off x="3657600" y="4433888"/>
            <a:ext cx="289694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/>
              <a:t>a-c-b:    </a:t>
            </a:r>
            <a:r>
              <a:rPr lang="en-US" sz="3200" dirty="0" smtClean="0"/>
              <a:t>0.61*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β</a:t>
            </a:r>
            <a:r>
              <a:rPr lang="en-US" sz="3200" baseline="30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3200" baseline="30000" dirty="0"/>
          </a:p>
          <a:p>
            <a:pPr eaLnBrk="1" hangingPunct="1"/>
            <a:r>
              <a:rPr lang="en-US" sz="3200" dirty="0"/>
              <a:t>a-d-b:    0.64*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β</a:t>
            </a:r>
            <a:r>
              <a:rPr lang="en-US" sz="3200" baseline="30000" dirty="0">
                <a:solidFill>
                  <a:srgbClr val="000000"/>
                </a:solidFill>
                <a:latin typeface="Arial" charset="0"/>
              </a:rPr>
              <a:t>2</a:t>
            </a:r>
            <a:endParaRPr lang="en-US" sz="3200" dirty="0"/>
          </a:p>
          <a:p>
            <a:pPr eaLnBrk="1" hangingPunct="1"/>
            <a:r>
              <a:rPr lang="en-US" sz="3200" dirty="0"/>
              <a:t>a-c-d-b: </a:t>
            </a:r>
            <a:r>
              <a:rPr lang="en-US" sz="3200" dirty="0" smtClean="0"/>
              <a:t>0.72*</a:t>
            </a:r>
            <a:r>
              <a:rPr lang="en-US" sz="3200" dirty="0" smtClean="0">
                <a:latin typeface="Arial" charset="0"/>
              </a:rPr>
              <a:t>β</a:t>
            </a:r>
            <a:r>
              <a:rPr lang="en-US" sz="3200" baseline="30000" dirty="0" smtClean="0">
                <a:latin typeface="Arial" charset="0"/>
              </a:rPr>
              <a:t>3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262188" y="6302375"/>
            <a:ext cx="4822825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Transmission</a:t>
            </a:r>
            <a:r>
              <a:rPr lang="en-US" sz="3600" dirty="0"/>
              <a:t> 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MLH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43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97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26698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26699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26700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26701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04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6705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6706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6707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6708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6709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6710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6711" name="TextBox 87"/>
          <p:cNvSpPr txBox="1">
            <a:spLocks noChangeArrowheads="1"/>
          </p:cNvSpPr>
          <p:nvPr/>
        </p:nvSpPr>
        <p:spPr bwMode="auto">
          <a:xfrm>
            <a:off x="3657600" y="4433888"/>
            <a:ext cx="439735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/>
              <a:t>a-c-b:    </a:t>
            </a:r>
            <a:r>
              <a:rPr lang="en-US" sz="3200" dirty="0" smtClean="0"/>
              <a:t>0.61*.</a:t>
            </a:r>
            <a:r>
              <a:rPr lang="en-US" sz="3200" dirty="0"/>
              <a:t>5</a:t>
            </a:r>
            <a:r>
              <a:rPr lang="en-US" sz="3200" baseline="30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3200" dirty="0">
                <a:solidFill>
                  <a:srgbClr val="000000"/>
                </a:solidFill>
                <a:cs typeface="Times New Roman" pitchFamily="18" charset="0"/>
              </a:rPr>
              <a:t>= 0.15</a:t>
            </a:r>
            <a:endParaRPr lang="en-US" sz="3200" baseline="30000" dirty="0">
              <a:cs typeface="Times New Roman" pitchFamily="18" charset="0"/>
            </a:endParaRPr>
          </a:p>
          <a:p>
            <a:pPr eaLnBrk="1" hangingPunct="1"/>
            <a:r>
              <a:rPr lang="en-US" sz="3200" dirty="0"/>
              <a:t>a-d-b:    0.64*.5</a:t>
            </a:r>
            <a:r>
              <a:rPr lang="en-US" sz="3200" baseline="30000" dirty="0">
                <a:solidFill>
                  <a:srgbClr val="000000"/>
                </a:solidFill>
                <a:latin typeface="Arial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</a:rPr>
              <a:t>= </a:t>
            </a:r>
            <a:r>
              <a:rPr lang="en-US" sz="3200" dirty="0">
                <a:solidFill>
                  <a:srgbClr val="000000"/>
                </a:solidFill>
                <a:cs typeface="Times New Roman" pitchFamily="18" charset="0"/>
              </a:rPr>
              <a:t>0.16</a:t>
            </a:r>
            <a:endParaRPr lang="en-US" sz="3200" dirty="0"/>
          </a:p>
          <a:p>
            <a:pPr eaLnBrk="1" hangingPunct="1"/>
            <a:r>
              <a:rPr lang="en-US" sz="3200" dirty="0"/>
              <a:t>a-c-d-b: </a:t>
            </a:r>
            <a:r>
              <a:rPr lang="en-US" sz="3200" dirty="0" smtClean="0"/>
              <a:t>0.72*.</a:t>
            </a:r>
            <a:r>
              <a:rPr lang="en-US" sz="3200" dirty="0"/>
              <a:t>5</a:t>
            </a:r>
            <a:r>
              <a:rPr lang="en-US" sz="3200" baseline="30000" dirty="0">
                <a:latin typeface="Arial" charset="0"/>
              </a:rPr>
              <a:t>3   </a:t>
            </a: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</a:rPr>
              <a:t>= </a:t>
            </a:r>
            <a:r>
              <a:rPr lang="en-US" sz="3200" dirty="0">
                <a:solidFill>
                  <a:srgbClr val="000000"/>
                </a:solidFill>
                <a:cs typeface="Times New Roman" pitchFamily="18" charset="0"/>
              </a:rPr>
              <a:t>0.09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2262188" y="6302375"/>
            <a:ext cx="4822825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Transmission</a:t>
            </a:r>
            <a:r>
              <a:rPr lang="en-US" sz="3600" dirty="0"/>
              <a:t> 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Betweenness Centrality</a:t>
            </a:r>
            <a:endParaRPr lang="en-US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1" name="Oval 20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5" name="Oval 24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27" name="Straight Connector 26"/>
          <p:cNvCxnSpPr>
            <a:stCxn id="20" idx="4"/>
            <a:endCxn id="21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0"/>
            <a:endCxn id="22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5"/>
            <a:endCxn id="23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4"/>
            <a:endCxn id="25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4"/>
            <a:endCxn id="24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1" idx="5"/>
            <a:endCxn id="25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  <a:endCxn id="24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6"/>
            <a:endCxn id="23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MLH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67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21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27722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27723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27724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27725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28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7729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7730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7731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7732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7733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7734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0" y="4433888"/>
            <a:ext cx="42466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 smtClean="0"/>
              <a:t>a-c-b:    0.61*.5</a:t>
            </a:r>
            <a:r>
              <a:rPr lang="en-US" sz="3200" baseline="30000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</a:rPr>
              <a:t>= 0.15</a:t>
            </a:r>
            <a:endParaRPr lang="en-US" sz="3200" baseline="30000" dirty="0" smtClean="0">
              <a:cs typeface="Times New Roman" pitchFamily="18" charset="0"/>
            </a:endParaRPr>
          </a:p>
          <a:p>
            <a:pPr eaLnBrk="1" hangingPunct="1"/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a-d-b:    0.64*.5</a:t>
            </a:r>
            <a:r>
              <a:rPr lang="en-US" sz="3200" baseline="30000" dirty="0" smtClean="0">
                <a:solidFill>
                  <a:schemeClr val="accent3">
                    <a:lumMod val="75000"/>
                  </a:schemeClr>
                </a:solidFill>
                <a:latin typeface="Arial" charset="0"/>
              </a:rPr>
              <a:t>2  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= 0.16</a:t>
            </a:r>
            <a:endParaRPr lang="en-US" sz="3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eaLnBrk="1" hangingPunct="1"/>
            <a:r>
              <a:rPr lang="en-US" sz="3200" dirty="0" smtClean="0"/>
              <a:t>a-c-d-b: 0.72*.5</a:t>
            </a:r>
            <a:r>
              <a:rPr lang="en-US" sz="3200" baseline="30000" dirty="0" smtClean="0">
                <a:latin typeface="Arial" charset="0"/>
              </a:rPr>
              <a:t>3   </a:t>
            </a: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</a:rPr>
              <a:t>= 0.09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2262188" y="6302375"/>
            <a:ext cx="4822825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Transmission</a:t>
            </a:r>
            <a:r>
              <a:rPr lang="en-US" sz="3600" dirty="0"/>
              <a:t> 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MLH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67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21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27722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27723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27724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27725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28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7729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7730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7731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7732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7733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7734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0" y="4433888"/>
            <a:ext cx="42466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 smtClean="0"/>
              <a:t>a-c-b:    0.61*.5</a:t>
            </a:r>
            <a:r>
              <a:rPr lang="en-US" sz="3200" baseline="30000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</a:rPr>
              <a:t>= 0.15</a:t>
            </a:r>
            <a:endParaRPr lang="en-US" sz="3200" baseline="30000" dirty="0" smtClean="0">
              <a:cs typeface="Times New Roman" pitchFamily="18" charset="0"/>
            </a:endParaRPr>
          </a:p>
          <a:p>
            <a:pPr eaLnBrk="1" hangingPunct="1"/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a-d-b:    0.64*.5</a:t>
            </a:r>
            <a:r>
              <a:rPr lang="en-US" sz="3200" baseline="30000" dirty="0" smtClean="0">
                <a:solidFill>
                  <a:schemeClr val="accent3">
                    <a:lumMod val="75000"/>
                  </a:schemeClr>
                </a:solidFill>
                <a:latin typeface="Arial" charset="0"/>
              </a:rPr>
              <a:t>2  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= 0.16</a:t>
            </a:r>
            <a:endParaRPr lang="en-US" sz="3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eaLnBrk="1" hangingPunct="1"/>
            <a:r>
              <a:rPr lang="en-US" sz="3200" dirty="0" smtClean="0"/>
              <a:t>a-c-d-b: 0.72*.5</a:t>
            </a:r>
            <a:r>
              <a:rPr lang="en-US" sz="3200" baseline="30000" dirty="0" smtClean="0">
                <a:latin typeface="Arial" charset="0"/>
              </a:rPr>
              <a:t>3   </a:t>
            </a: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</a:rPr>
              <a:t>= 0.09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2262188" y="6302375"/>
            <a:ext cx="48235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Transmission</a:t>
            </a:r>
            <a:r>
              <a:rPr lang="en-US" sz="3600" dirty="0"/>
              <a:t> </a:t>
            </a:r>
            <a:r>
              <a:rPr lang="en-US" sz="3600" dirty="0" smtClean="0"/>
              <a:t>Probability</a:t>
            </a:r>
          </a:p>
          <a:p>
            <a:pPr>
              <a:defRPr/>
            </a:pPr>
            <a:r>
              <a:rPr lang="en-US" sz="3600" dirty="0" smtClean="0"/>
              <a:t>Easy to Compute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26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63"/>
          <p:cNvSpPr txBox="1">
            <a:spLocks noChangeArrowheads="1"/>
          </p:cNvSpPr>
          <p:nvPr/>
        </p:nvSpPr>
        <p:spPr bwMode="auto">
          <a:xfrm>
            <a:off x="1709738" y="365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MLH Paths</a:t>
            </a:r>
          </a:p>
        </p:txBody>
      </p:sp>
      <p:sp>
        <p:nvSpPr>
          <p:cNvPr id="24" name="Oval 23"/>
          <p:cNvSpPr/>
          <p:nvPr/>
        </p:nvSpPr>
        <p:spPr>
          <a:xfrm>
            <a:off x="812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28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336800" y="1828800"/>
            <a:ext cx="838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2336800" y="3276600"/>
            <a:ext cx="8382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812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2336800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" name="Straight Connector 29"/>
          <p:cNvCxnSpPr>
            <a:stCxn id="24" idx="4"/>
            <a:endCxn id="25" idx="0"/>
          </p:cNvCxnSpPr>
          <p:nvPr/>
        </p:nvCxnSpPr>
        <p:spPr>
          <a:xfrm>
            <a:off x="1231900" y="2667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4"/>
          </p:cNvCxnSpPr>
          <p:nvPr/>
        </p:nvCxnSpPr>
        <p:spPr>
          <a:xfrm flipV="1">
            <a:off x="2755900" y="2667000"/>
            <a:ext cx="0" cy="609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5"/>
            <a:endCxn id="27" idx="1"/>
          </p:cNvCxnSpPr>
          <p:nvPr/>
        </p:nvCxnSpPr>
        <p:spPr>
          <a:xfrm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7"/>
          </p:cNvCxnSpPr>
          <p:nvPr/>
        </p:nvCxnSpPr>
        <p:spPr>
          <a:xfrm flipH="1">
            <a:off x="1528763" y="2544763"/>
            <a:ext cx="930275" cy="854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29" idx="0"/>
          </p:cNvCxnSpPr>
          <p:nvPr/>
        </p:nvCxnSpPr>
        <p:spPr>
          <a:xfrm>
            <a:off x="2755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28" idx="0"/>
          </p:cNvCxnSpPr>
          <p:nvPr/>
        </p:nvCxnSpPr>
        <p:spPr>
          <a:xfrm>
            <a:off x="1231900" y="41148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9" idx="1"/>
          </p:cNvCxnSpPr>
          <p:nvPr/>
        </p:nvCxnSpPr>
        <p:spPr>
          <a:xfrm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>
          <a:xfrm flipH="1">
            <a:off x="1528763" y="3992563"/>
            <a:ext cx="930275" cy="77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5" idx="6"/>
            <a:endCxn id="27" idx="2"/>
          </p:cNvCxnSpPr>
          <p:nvPr/>
        </p:nvCxnSpPr>
        <p:spPr>
          <a:xfrm>
            <a:off x="1651000" y="36957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67" name="TextBox 38"/>
          <p:cNvSpPr txBox="1">
            <a:spLocks noChangeArrowheads="1"/>
          </p:cNvSpPr>
          <p:nvPr/>
        </p:nvSpPr>
        <p:spPr bwMode="auto">
          <a:xfrm>
            <a:off x="660400" y="271621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.95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277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2278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232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085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036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4671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1" name="Oval 130"/>
          <p:cNvSpPr/>
          <p:nvPr/>
        </p:nvSpPr>
        <p:spPr>
          <a:xfrm>
            <a:off x="34671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32" name="Oval 131"/>
          <p:cNvSpPr/>
          <p:nvPr/>
        </p:nvSpPr>
        <p:spPr>
          <a:xfrm>
            <a:off x="4013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3" name="Oval 132"/>
          <p:cNvSpPr/>
          <p:nvPr/>
        </p:nvSpPr>
        <p:spPr>
          <a:xfrm>
            <a:off x="4013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4" name="Oval 133"/>
          <p:cNvSpPr/>
          <p:nvPr/>
        </p:nvSpPr>
        <p:spPr>
          <a:xfrm>
            <a:off x="34671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5" name="Oval 134"/>
          <p:cNvSpPr/>
          <p:nvPr/>
        </p:nvSpPr>
        <p:spPr>
          <a:xfrm>
            <a:off x="40132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6" name="Straight Connector 135"/>
          <p:cNvCxnSpPr>
            <a:stCxn id="130" idx="4"/>
            <a:endCxn id="131" idx="0"/>
          </p:cNvCxnSpPr>
          <p:nvPr/>
        </p:nvCxnSpPr>
        <p:spPr>
          <a:xfrm>
            <a:off x="36576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3"/>
            <a:endCxn id="131" idx="7"/>
          </p:cNvCxnSpPr>
          <p:nvPr/>
        </p:nvCxnSpPr>
        <p:spPr>
          <a:xfrm flipH="1">
            <a:off x="37925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34" idx="0"/>
          </p:cNvCxnSpPr>
          <p:nvPr/>
        </p:nvCxnSpPr>
        <p:spPr>
          <a:xfrm>
            <a:off x="36576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5"/>
            <a:endCxn id="135" idx="1"/>
          </p:cNvCxnSpPr>
          <p:nvPr/>
        </p:nvCxnSpPr>
        <p:spPr>
          <a:xfrm>
            <a:off x="37925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699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1" name="Oval 140"/>
          <p:cNvSpPr/>
          <p:nvPr/>
        </p:nvSpPr>
        <p:spPr>
          <a:xfrm>
            <a:off x="46990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2" name="Oval 141"/>
          <p:cNvSpPr/>
          <p:nvPr/>
        </p:nvSpPr>
        <p:spPr>
          <a:xfrm>
            <a:off x="5246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3" name="Oval 142"/>
          <p:cNvSpPr/>
          <p:nvPr/>
        </p:nvSpPr>
        <p:spPr>
          <a:xfrm>
            <a:off x="5246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4" name="Oval 143"/>
          <p:cNvSpPr/>
          <p:nvPr/>
        </p:nvSpPr>
        <p:spPr>
          <a:xfrm>
            <a:off x="4699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246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8895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437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2" idx="3"/>
            <a:endCxn id="141" idx="7"/>
          </p:cNvCxnSpPr>
          <p:nvPr/>
        </p:nvCxnSpPr>
        <p:spPr>
          <a:xfrm flipH="1">
            <a:off x="5024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4"/>
            <a:endCxn id="144" idx="0"/>
          </p:cNvCxnSpPr>
          <p:nvPr/>
        </p:nvCxnSpPr>
        <p:spPr>
          <a:xfrm>
            <a:off x="48895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5"/>
            <a:endCxn id="145" idx="1"/>
          </p:cNvCxnSpPr>
          <p:nvPr/>
        </p:nvCxnSpPr>
        <p:spPr>
          <a:xfrm>
            <a:off x="5024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94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2" name="Oval 151"/>
          <p:cNvSpPr/>
          <p:nvPr/>
        </p:nvSpPr>
        <p:spPr>
          <a:xfrm>
            <a:off x="5994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3" name="Oval 152"/>
          <p:cNvSpPr/>
          <p:nvPr/>
        </p:nvSpPr>
        <p:spPr>
          <a:xfrm>
            <a:off x="6542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4" name="Oval 153"/>
          <p:cNvSpPr/>
          <p:nvPr/>
        </p:nvSpPr>
        <p:spPr>
          <a:xfrm>
            <a:off x="65420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5994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6542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57" name="Straight Connector 156"/>
          <p:cNvCxnSpPr>
            <a:stCxn id="153" idx="4"/>
            <a:endCxn id="154" idx="0"/>
          </p:cNvCxnSpPr>
          <p:nvPr/>
        </p:nvCxnSpPr>
        <p:spPr>
          <a:xfrm>
            <a:off x="67325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1" idx="5"/>
            <a:endCxn id="154" idx="1"/>
          </p:cNvCxnSpPr>
          <p:nvPr/>
        </p:nvCxnSpPr>
        <p:spPr>
          <a:xfrm>
            <a:off x="63198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67325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2" idx="5"/>
            <a:endCxn id="156" idx="1"/>
          </p:cNvCxnSpPr>
          <p:nvPr/>
        </p:nvCxnSpPr>
        <p:spPr>
          <a:xfrm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4" idx="3"/>
            <a:endCxn id="155" idx="7"/>
          </p:cNvCxnSpPr>
          <p:nvPr/>
        </p:nvCxnSpPr>
        <p:spPr>
          <a:xfrm flipH="1">
            <a:off x="63198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289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3" name="Oval 162"/>
          <p:cNvSpPr/>
          <p:nvPr/>
        </p:nvSpPr>
        <p:spPr>
          <a:xfrm>
            <a:off x="7289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78374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374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66" name="Oval 165"/>
          <p:cNvSpPr/>
          <p:nvPr/>
        </p:nvSpPr>
        <p:spPr>
          <a:xfrm>
            <a:off x="7289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78374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8" name="Oval 167"/>
          <p:cNvSpPr/>
          <p:nvPr/>
        </p:nvSpPr>
        <p:spPr>
          <a:xfrm>
            <a:off x="85852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9" name="Oval 168"/>
          <p:cNvSpPr/>
          <p:nvPr/>
        </p:nvSpPr>
        <p:spPr>
          <a:xfrm>
            <a:off x="85852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91328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1" name="Oval 170"/>
          <p:cNvSpPr/>
          <p:nvPr/>
        </p:nvSpPr>
        <p:spPr>
          <a:xfrm>
            <a:off x="91328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2" name="Oval 171"/>
          <p:cNvSpPr/>
          <p:nvPr/>
        </p:nvSpPr>
        <p:spPr>
          <a:xfrm>
            <a:off x="85852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3" name="Oval 172"/>
          <p:cNvSpPr/>
          <p:nvPr/>
        </p:nvSpPr>
        <p:spPr>
          <a:xfrm>
            <a:off x="91328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4" name="Straight Connector 173"/>
          <p:cNvCxnSpPr>
            <a:stCxn id="170" idx="4"/>
            <a:endCxn id="171" idx="0"/>
          </p:cNvCxnSpPr>
          <p:nvPr/>
        </p:nvCxnSpPr>
        <p:spPr>
          <a:xfrm>
            <a:off x="93233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5"/>
            <a:endCxn id="171" idx="1"/>
          </p:cNvCxnSpPr>
          <p:nvPr/>
        </p:nvCxnSpPr>
        <p:spPr>
          <a:xfrm>
            <a:off x="89106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73" idx="0"/>
          </p:cNvCxnSpPr>
          <p:nvPr/>
        </p:nvCxnSpPr>
        <p:spPr>
          <a:xfrm>
            <a:off x="93233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1" idx="3"/>
            <a:endCxn id="172" idx="7"/>
          </p:cNvCxnSpPr>
          <p:nvPr/>
        </p:nvCxnSpPr>
        <p:spPr>
          <a:xfrm flipH="1">
            <a:off x="89106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21" name="TextBox 177"/>
          <p:cNvSpPr txBox="1">
            <a:spLocks noChangeArrowheads="1"/>
          </p:cNvSpPr>
          <p:nvPr/>
        </p:nvSpPr>
        <p:spPr bwMode="auto">
          <a:xfrm>
            <a:off x="34036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27722" name="TextBox 178"/>
          <p:cNvSpPr txBox="1">
            <a:spLocks noChangeArrowheads="1"/>
          </p:cNvSpPr>
          <p:nvPr/>
        </p:nvSpPr>
        <p:spPr bwMode="auto">
          <a:xfrm>
            <a:off x="4637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27723" name="TextBox 179"/>
          <p:cNvSpPr txBox="1">
            <a:spLocks noChangeArrowheads="1"/>
          </p:cNvSpPr>
          <p:nvPr/>
        </p:nvSpPr>
        <p:spPr bwMode="auto">
          <a:xfrm>
            <a:off x="5932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27724" name="TextBox 180"/>
          <p:cNvSpPr txBox="1">
            <a:spLocks noChangeArrowheads="1"/>
          </p:cNvSpPr>
          <p:nvPr/>
        </p:nvSpPr>
        <p:spPr bwMode="auto">
          <a:xfrm>
            <a:off x="7227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27725" name="TextBox 181"/>
          <p:cNvSpPr txBox="1">
            <a:spLocks noChangeArrowheads="1"/>
          </p:cNvSpPr>
          <p:nvPr/>
        </p:nvSpPr>
        <p:spPr bwMode="auto">
          <a:xfrm>
            <a:off x="85232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6708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2" idx="4"/>
            <a:endCxn id="163" idx="0"/>
          </p:cNvCxnSpPr>
          <p:nvPr/>
        </p:nvCxnSpPr>
        <p:spPr>
          <a:xfrm>
            <a:off x="7480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28" name="TextBox 39"/>
          <p:cNvSpPr txBox="1">
            <a:spLocks noChangeArrowheads="1"/>
          </p:cNvSpPr>
          <p:nvPr/>
        </p:nvSpPr>
        <p:spPr bwMode="auto">
          <a:xfrm>
            <a:off x="2339975" y="27162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7729" name="TextBox 185"/>
          <p:cNvSpPr txBox="1">
            <a:spLocks noChangeArrowheads="1"/>
          </p:cNvSpPr>
          <p:nvPr/>
        </p:nvSpPr>
        <p:spPr bwMode="auto">
          <a:xfrm>
            <a:off x="1863725" y="3057525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7730" name="TextBox 186"/>
          <p:cNvSpPr txBox="1">
            <a:spLocks noChangeArrowheads="1"/>
          </p:cNvSpPr>
          <p:nvPr/>
        </p:nvSpPr>
        <p:spPr bwMode="auto">
          <a:xfrm>
            <a:off x="1782763" y="23368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7731" name="TextBox 187"/>
          <p:cNvSpPr txBox="1">
            <a:spLocks noChangeArrowheads="1"/>
          </p:cNvSpPr>
          <p:nvPr/>
        </p:nvSpPr>
        <p:spPr bwMode="auto">
          <a:xfrm>
            <a:off x="746125" y="41862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.65</a:t>
            </a:r>
          </a:p>
        </p:txBody>
      </p:sp>
      <p:sp>
        <p:nvSpPr>
          <p:cNvPr id="27732" name="TextBox 189"/>
          <p:cNvSpPr txBox="1">
            <a:spLocks noChangeArrowheads="1"/>
          </p:cNvSpPr>
          <p:nvPr/>
        </p:nvSpPr>
        <p:spPr bwMode="auto">
          <a:xfrm>
            <a:off x="2717800" y="4151313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7733" name="TextBox 190"/>
          <p:cNvSpPr txBox="1">
            <a:spLocks noChangeArrowheads="1"/>
          </p:cNvSpPr>
          <p:nvPr/>
        </p:nvSpPr>
        <p:spPr bwMode="auto">
          <a:xfrm>
            <a:off x="1577975" y="4430713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27734" name="TextBox 191"/>
          <p:cNvSpPr txBox="1">
            <a:spLocks noChangeArrowheads="1"/>
          </p:cNvSpPr>
          <p:nvPr/>
        </p:nvSpPr>
        <p:spPr bwMode="auto">
          <a:xfrm>
            <a:off x="2143125" y="4203700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.8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0" y="4433888"/>
            <a:ext cx="42466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 smtClean="0"/>
              <a:t>a-c-b:    0.61*.5</a:t>
            </a:r>
            <a:r>
              <a:rPr lang="en-US" sz="3200" baseline="30000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</a:rPr>
              <a:t>= 0.15</a:t>
            </a:r>
            <a:endParaRPr lang="en-US" sz="3200" baseline="30000" dirty="0" smtClean="0">
              <a:cs typeface="Times New Roman" pitchFamily="18" charset="0"/>
            </a:endParaRPr>
          </a:p>
          <a:p>
            <a:pPr eaLnBrk="1" hangingPunct="1"/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a-d-b:    0.64*.5</a:t>
            </a:r>
            <a:r>
              <a:rPr lang="en-US" sz="3200" baseline="30000" dirty="0" smtClean="0">
                <a:solidFill>
                  <a:schemeClr val="accent3">
                    <a:lumMod val="75000"/>
                  </a:schemeClr>
                </a:solidFill>
                <a:latin typeface="Arial" charset="0"/>
              </a:rPr>
              <a:t>2  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= 0.16</a:t>
            </a:r>
            <a:endParaRPr lang="en-US" sz="3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eaLnBrk="1" hangingPunct="1"/>
            <a:r>
              <a:rPr lang="en-US" sz="3200" dirty="0" smtClean="0"/>
              <a:t>a-c-d-b: 0.72*.5</a:t>
            </a:r>
            <a:r>
              <a:rPr lang="en-US" sz="3200" baseline="30000" dirty="0" smtClean="0">
                <a:latin typeface="Arial" charset="0"/>
              </a:rPr>
              <a:t>3   </a:t>
            </a:r>
            <a:r>
              <a:rPr lang="en-US" sz="3200" dirty="0" smtClean="0">
                <a:solidFill>
                  <a:srgbClr val="000000"/>
                </a:solidFill>
                <a:cs typeface="Times New Roman" pitchFamily="18" charset="0"/>
              </a:rPr>
              <a:t>= 0.09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2262188" y="6302375"/>
            <a:ext cx="48235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Transmission</a:t>
            </a:r>
            <a:r>
              <a:rPr lang="en-US" sz="3600" dirty="0"/>
              <a:t> </a:t>
            </a:r>
            <a:r>
              <a:rPr lang="en-US" sz="3600" dirty="0" smtClean="0"/>
              <a:t>Probability</a:t>
            </a:r>
          </a:p>
          <a:p>
            <a:pPr>
              <a:defRPr/>
            </a:pPr>
            <a:r>
              <a:rPr lang="en-US" sz="3600" dirty="0" smtClean="0"/>
              <a:t>Easy to Compute</a:t>
            </a:r>
            <a:endParaRPr lang="en-US" sz="3600" dirty="0"/>
          </a:p>
        </p:txBody>
      </p:sp>
      <p:sp>
        <p:nvSpPr>
          <p:cNvPr id="90" name="Text Box 33"/>
          <p:cNvSpPr txBox="1">
            <a:spLocks noChangeArrowheads="1"/>
          </p:cNvSpPr>
          <p:nvPr/>
        </p:nvSpPr>
        <p:spPr bwMode="auto">
          <a:xfrm>
            <a:off x="746125" y="2941638"/>
            <a:ext cx="8893175" cy="640080"/>
          </a:xfrm>
          <a:prstGeom prst="rect">
            <a:avLst/>
          </a:prstGeom>
          <a:solidFill>
            <a:srgbClr val="F6B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Use MLH Paths for Betweenness Centrality</a:t>
            </a:r>
            <a:endParaRPr lang="en-US" sz="3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2686050"/>
            <a:ext cx="4060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Link Probabilities: Relationship Strength</a:t>
            </a:r>
            <a:endParaRPr lang="en-US" sz="320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038600"/>
            <a:ext cx="70262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2667000"/>
            <a:ext cx="396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2657475"/>
            <a:ext cx="58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686050"/>
            <a:ext cx="4051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657475"/>
            <a:ext cx="58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2667000"/>
            <a:ext cx="396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2667000"/>
            <a:ext cx="3968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2609850"/>
            <a:ext cx="16351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2609850"/>
            <a:ext cx="1730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5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3371850"/>
            <a:ext cx="1730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6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752850"/>
            <a:ext cx="16351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734241" y="4219575"/>
            <a:ext cx="82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41400" y="2676525"/>
            <a:ext cx="0" cy="14525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6105" y="39598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6105" y="2514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708" y="322674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Link Probabilities: Relationship Strength</a:t>
            </a:r>
            <a:endParaRPr lang="en-US" sz="320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038600"/>
            <a:ext cx="70262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2667000"/>
            <a:ext cx="396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2657475"/>
            <a:ext cx="58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676525"/>
            <a:ext cx="4060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686050"/>
            <a:ext cx="4051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657475"/>
            <a:ext cx="58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2667000"/>
            <a:ext cx="396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2667000"/>
            <a:ext cx="3968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2609850"/>
            <a:ext cx="16351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2609850"/>
            <a:ext cx="1730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3371850"/>
            <a:ext cx="1730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752850"/>
            <a:ext cx="16351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444500" y="4922838"/>
            <a:ext cx="94567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Probability of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no message </a:t>
            </a:r>
            <a:r>
              <a:rPr lang="en-US" sz="3200">
                <a:solidFill>
                  <a:srgbClr val="000000"/>
                </a:solidFill>
                <a:latin typeface="Arial" charset="0"/>
              </a:rPr>
              <a:t>contributing to relationship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4241" y="4219575"/>
            <a:ext cx="82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41400" y="2676525"/>
            <a:ext cx="0" cy="14525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6105" y="39598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6105" y="2514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5708" y="322674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676525"/>
            <a:ext cx="4060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686050"/>
            <a:ext cx="4051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Link Probabilities: Relationship Strength</a:t>
            </a:r>
            <a:endParaRPr lang="en-US" sz="320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038600"/>
            <a:ext cx="70262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2667000"/>
            <a:ext cx="396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2657475"/>
            <a:ext cx="58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657475"/>
            <a:ext cx="58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2667000"/>
            <a:ext cx="396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2667000"/>
            <a:ext cx="3968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2609850"/>
            <a:ext cx="16351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2609850"/>
            <a:ext cx="1730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3371850"/>
            <a:ext cx="1730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752850"/>
            <a:ext cx="16351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444500" y="4922838"/>
            <a:ext cx="94567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Probability of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no message </a:t>
            </a:r>
            <a:r>
              <a:rPr lang="en-US" sz="3200">
                <a:solidFill>
                  <a:srgbClr val="000000"/>
                </a:solidFill>
                <a:latin typeface="Arial" charset="0"/>
              </a:rPr>
              <a:t>contributing to relationship</a:t>
            </a:r>
          </a:p>
        </p:txBody>
      </p:sp>
      <p:pic>
        <p:nvPicPr>
          <p:cNvPr id="3073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2714625"/>
            <a:ext cx="396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2581275"/>
            <a:ext cx="3968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8" name="TextBox 17"/>
          <p:cNvSpPr txBox="1">
            <a:spLocks noChangeArrowheads="1"/>
          </p:cNvSpPr>
          <p:nvPr/>
        </p:nvSpPr>
        <p:spPr bwMode="auto">
          <a:xfrm>
            <a:off x="6000750" y="2890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*</a:t>
            </a:r>
          </a:p>
        </p:txBody>
      </p:sp>
      <p:sp>
        <p:nvSpPr>
          <p:cNvPr id="30739" name="TextBox 18"/>
          <p:cNvSpPr txBox="1">
            <a:spLocks noChangeArrowheads="1"/>
          </p:cNvSpPr>
          <p:nvPr/>
        </p:nvSpPr>
        <p:spPr bwMode="auto">
          <a:xfrm>
            <a:off x="6569526" y="2831305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=</a:t>
            </a:r>
          </a:p>
        </p:txBody>
      </p:sp>
      <p:pic>
        <p:nvPicPr>
          <p:cNvPr id="30740" name="Picture 10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2" y="2881312"/>
            <a:ext cx="460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V="1">
            <a:off x="1041400" y="2676525"/>
            <a:ext cx="0" cy="14525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6105" y="39598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6105" y="2514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5708" y="322674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P(e)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34241" y="4219575"/>
            <a:ext cx="82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676525"/>
            <a:ext cx="4060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686050"/>
            <a:ext cx="4051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Link Probabilities: Relationship 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Strength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038600"/>
            <a:ext cx="70262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2667000"/>
            <a:ext cx="396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2657475"/>
            <a:ext cx="58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657475"/>
            <a:ext cx="58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2667000"/>
            <a:ext cx="396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2667000"/>
            <a:ext cx="3968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2609850"/>
            <a:ext cx="16351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2609850"/>
            <a:ext cx="1730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3371850"/>
            <a:ext cx="1730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752850"/>
            <a:ext cx="16351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444500" y="4922838"/>
            <a:ext cx="94567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Probability of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no message </a:t>
            </a:r>
            <a:r>
              <a:rPr lang="en-US" sz="3200">
                <a:solidFill>
                  <a:srgbClr val="000000"/>
                </a:solidFill>
                <a:latin typeface="Arial" charset="0"/>
              </a:rPr>
              <a:t>contributing to relationship</a:t>
            </a:r>
          </a:p>
        </p:txBody>
      </p:sp>
      <p:pic>
        <p:nvPicPr>
          <p:cNvPr id="3073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2714625"/>
            <a:ext cx="396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2581275"/>
            <a:ext cx="3968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8" name="TextBox 17"/>
          <p:cNvSpPr txBox="1">
            <a:spLocks noChangeArrowheads="1"/>
          </p:cNvSpPr>
          <p:nvPr/>
        </p:nvSpPr>
        <p:spPr bwMode="auto">
          <a:xfrm>
            <a:off x="6000750" y="2890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*</a:t>
            </a:r>
          </a:p>
        </p:txBody>
      </p:sp>
      <p:sp>
        <p:nvSpPr>
          <p:cNvPr id="30739" name="TextBox 18"/>
          <p:cNvSpPr txBox="1">
            <a:spLocks noChangeArrowheads="1"/>
          </p:cNvSpPr>
          <p:nvPr/>
        </p:nvSpPr>
        <p:spPr bwMode="auto">
          <a:xfrm>
            <a:off x="6569526" y="2831305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=</a:t>
            </a:r>
          </a:p>
        </p:txBody>
      </p:sp>
      <p:pic>
        <p:nvPicPr>
          <p:cNvPr id="30740" name="Picture 10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2" y="2881312"/>
            <a:ext cx="460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362200"/>
            <a:ext cx="396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7"/>
          <p:cNvSpPr txBox="1">
            <a:spLocks noChangeArrowheads="1"/>
          </p:cNvSpPr>
          <p:nvPr/>
        </p:nvSpPr>
        <p:spPr bwMode="auto">
          <a:xfrm>
            <a:off x="8051800" y="2847975"/>
            <a:ext cx="287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-</a:t>
            </a:r>
            <a:endParaRPr lang="en-US" dirty="0"/>
          </a:p>
        </p:txBody>
      </p:sp>
      <p:pic>
        <p:nvPicPr>
          <p:cNvPr id="23" name="Picture 10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2945605"/>
            <a:ext cx="460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8"/>
          <p:cNvSpPr txBox="1">
            <a:spLocks noChangeArrowheads="1"/>
          </p:cNvSpPr>
          <p:nvPr/>
        </p:nvSpPr>
        <p:spPr bwMode="auto">
          <a:xfrm>
            <a:off x="8509000" y="287893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=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042400" y="2577649"/>
            <a:ext cx="0" cy="10953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34241" y="4219575"/>
            <a:ext cx="82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041400" y="2676525"/>
            <a:ext cx="0" cy="14525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6105" y="39598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6105" y="2514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5708" y="322674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1041400" y="2676525"/>
            <a:ext cx="0" cy="14525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6105" y="39598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6105" y="2514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5708" y="322674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P(e)</a:t>
            </a:r>
            <a:endParaRPr lang="en-US" dirty="0"/>
          </a:p>
        </p:txBody>
      </p:sp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676525"/>
            <a:ext cx="4060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686050"/>
            <a:ext cx="4051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Link Probabilities: Relationship Strength</a:t>
            </a:r>
            <a:endParaRPr lang="en-US" sz="320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038600"/>
            <a:ext cx="70262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2667000"/>
            <a:ext cx="396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2657475"/>
            <a:ext cx="58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657475"/>
            <a:ext cx="58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2667000"/>
            <a:ext cx="396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2667000"/>
            <a:ext cx="3968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2609850"/>
            <a:ext cx="16351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2609850"/>
            <a:ext cx="1730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3371850"/>
            <a:ext cx="1730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752850"/>
            <a:ext cx="16351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444500" y="4922838"/>
            <a:ext cx="94567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Probability of </a:t>
            </a:r>
            <a:r>
              <a:rPr lang="en-US" sz="3200">
                <a:solidFill>
                  <a:srgbClr val="FF0000"/>
                </a:solidFill>
                <a:latin typeface="Arial" charset="0"/>
              </a:rPr>
              <a:t>no message </a:t>
            </a:r>
            <a:r>
              <a:rPr lang="en-US" sz="3200">
                <a:solidFill>
                  <a:srgbClr val="000000"/>
                </a:solidFill>
                <a:latin typeface="Arial" charset="0"/>
              </a:rPr>
              <a:t>contributing to relationship</a:t>
            </a:r>
          </a:p>
        </p:txBody>
      </p:sp>
      <p:pic>
        <p:nvPicPr>
          <p:cNvPr id="3073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2714625"/>
            <a:ext cx="396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2581275"/>
            <a:ext cx="3968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8" name="TextBox 17"/>
          <p:cNvSpPr txBox="1">
            <a:spLocks noChangeArrowheads="1"/>
          </p:cNvSpPr>
          <p:nvPr/>
        </p:nvSpPr>
        <p:spPr bwMode="auto">
          <a:xfrm>
            <a:off x="6000750" y="2890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*</a:t>
            </a:r>
          </a:p>
        </p:txBody>
      </p:sp>
      <p:sp>
        <p:nvSpPr>
          <p:cNvPr id="30739" name="TextBox 18"/>
          <p:cNvSpPr txBox="1">
            <a:spLocks noChangeArrowheads="1"/>
          </p:cNvSpPr>
          <p:nvPr/>
        </p:nvSpPr>
        <p:spPr bwMode="auto">
          <a:xfrm>
            <a:off x="6569526" y="2831305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=</a:t>
            </a:r>
          </a:p>
        </p:txBody>
      </p:sp>
      <p:pic>
        <p:nvPicPr>
          <p:cNvPr id="30740" name="Picture 10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2" y="2881312"/>
            <a:ext cx="460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362200"/>
            <a:ext cx="396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7"/>
          <p:cNvSpPr txBox="1">
            <a:spLocks noChangeArrowheads="1"/>
          </p:cNvSpPr>
          <p:nvPr/>
        </p:nvSpPr>
        <p:spPr bwMode="auto">
          <a:xfrm>
            <a:off x="8051800" y="2847975"/>
            <a:ext cx="287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-</a:t>
            </a:r>
            <a:endParaRPr lang="en-US" dirty="0"/>
          </a:p>
        </p:txBody>
      </p:sp>
      <p:pic>
        <p:nvPicPr>
          <p:cNvPr id="23" name="Picture 10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2945605"/>
            <a:ext cx="460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8"/>
          <p:cNvSpPr txBox="1">
            <a:spLocks noChangeArrowheads="1"/>
          </p:cNvSpPr>
          <p:nvPr/>
        </p:nvSpPr>
        <p:spPr bwMode="auto">
          <a:xfrm>
            <a:off x="8509000" y="287893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=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042400" y="2577649"/>
            <a:ext cx="0" cy="10953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52450" y="3454400"/>
            <a:ext cx="8864600" cy="574675"/>
          </a:xfrm>
          <a:prstGeom prst="rect">
            <a:avLst/>
          </a:prstGeom>
          <a:solidFill>
            <a:srgbClr val="F6B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Any Relationship Strength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34241" y="4219575"/>
            <a:ext cx="82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Evaluation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542925" y="1824038"/>
            <a:ext cx="9074150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SzPct val="100000"/>
              <a:buFont typeface="Arial" pitchFamily="34" charset="0"/>
              <a:buChar char="•"/>
            </a:pPr>
            <a:r>
              <a:rPr lang="en-US" b="1" dirty="0" smtClean="0">
                <a:latin typeface="+mn-lt"/>
              </a:rPr>
              <a:t>Enron Emails</a:t>
            </a:r>
            <a:endParaRPr lang="en-US" dirty="0" smtClean="0">
              <a:latin typeface="+mn-lt"/>
            </a:endParaRPr>
          </a:p>
          <a:p>
            <a:pPr marL="914400" lvl="2" indent="-342900" eaLnBrk="1" hangingPunct="1">
              <a:lnSpc>
                <a:spcPct val="95000"/>
              </a:lnSpc>
              <a:buSzPct val="80000"/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151 Employees – 50,572 messages over 3 years</a:t>
            </a:r>
          </a:p>
          <a:p>
            <a:pPr marL="914400" lvl="2" indent="-342900" eaLnBrk="1" hangingPunct="1">
              <a:lnSpc>
                <a:spcPct val="95000"/>
              </a:lnSpc>
              <a:buSzPct val="80000"/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Known dates in time</a:t>
            </a:r>
          </a:p>
          <a:p>
            <a:pPr lvl="1" eaLnBrk="1" hangingPunct="1">
              <a:lnSpc>
                <a:spcPct val="95000"/>
              </a:lnSpc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10,000x for Sampling Method</a:t>
            </a:r>
          </a:p>
          <a:p>
            <a:pPr lvl="1" eaLnBrk="1" hangingPunct="1">
              <a:lnSpc>
                <a:spcPct val="95000"/>
              </a:lnSpc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Time slice length was 2 weeks</a:t>
            </a:r>
          </a:p>
          <a:p>
            <a:pPr marL="914400" lvl="2" indent="-342900" eaLnBrk="1" hangingPunct="1">
              <a:lnSpc>
                <a:spcPct val="95000"/>
              </a:lnSpc>
              <a:buSzPct val="80000"/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Evaluated all metrics at end of every two weeks</a:t>
            </a:r>
          </a:p>
          <a:p>
            <a:pPr lvl="1" eaLnBrk="1" hangingPunct="1">
              <a:lnSpc>
                <a:spcPct val="95000"/>
              </a:lnSpc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Aggregate, Slice, Sampling, MLH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Method Correlations and Sample Size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100000"/>
                    </a14:imgEffect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2" y="2190166"/>
            <a:ext cx="4384675" cy="341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45153" y="4646959"/>
            <a:ext cx="1147229" cy="2861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2459" y="3827373"/>
            <a:ext cx="1147229" cy="2861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26353" y="2714259"/>
            <a:ext cx="1138538" cy="2861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801" name="TextBox 6"/>
          <p:cNvSpPr txBox="1">
            <a:spLocks noChangeArrowheads="1"/>
          </p:cNvSpPr>
          <p:nvPr/>
        </p:nvSpPr>
        <p:spPr bwMode="auto">
          <a:xfrm>
            <a:off x="3026353" y="2661891"/>
            <a:ext cx="25834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Aggregate/Sampling</a:t>
            </a:r>
          </a:p>
        </p:txBody>
      </p:sp>
      <p:sp>
        <p:nvSpPr>
          <p:cNvPr id="33802" name="TextBox 14"/>
          <p:cNvSpPr txBox="1">
            <a:spLocks noChangeArrowheads="1"/>
          </p:cNvSpPr>
          <p:nvPr/>
        </p:nvSpPr>
        <p:spPr bwMode="auto">
          <a:xfrm>
            <a:off x="3026353" y="3801189"/>
            <a:ext cx="19750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Slice/Sampling</a:t>
            </a:r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971422" y="4594591"/>
            <a:ext cx="20663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Aggregate/Slice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281" y="2260927"/>
            <a:ext cx="4389120" cy="3419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8024463" y="3238849"/>
            <a:ext cx="831850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341713" y="3433729"/>
            <a:ext cx="831850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41713" y="4090571"/>
            <a:ext cx="831850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7883176" y="3194399"/>
            <a:ext cx="973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Sampling</a:t>
            </a:r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6559474" y="3471446"/>
            <a:ext cx="1041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Aggregate</a:t>
            </a:r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6223362" y="4035802"/>
            <a:ext cx="596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13396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Time Varying Graphs</a:t>
            </a:r>
          </a:p>
        </p:txBody>
      </p:sp>
      <p:sp>
        <p:nvSpPr>
          <p:cNvPr id="99" name="Oval 98"/>
          <p:cNvSpPr/>
          <p:nvPr/>
        </p:nvSpPr>
        <p:spPr>
          <a:xfrm>
            <a:off x="812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00" name="Oval 99"/>
          <p:cNvSpPr/>
          <p:nvPr/>
        </p:nvSpPr>
        <p:spPr>
          <a:xfrm>
            <a:off x="8128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01" name="Oval 100"/>
          <p:cNvSpPr/>
          <p:nvPr/>
        </p:nvSpPr>
        <p:spPr>
          <a:xfrm>
            <a:off x="13589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02" name="Oval 101"/>
          <p:cNvSpPr/>
          <p:nvPr/>
        </p:nvSpPr>
        <p:spPr>
          <a:xfrm>
            <a:off x="13589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03" name="Oval 102"/>
          <p:cNvSpPr/>
          <p:nvPr/>
        </p:nvSpPr>
        <p:spPr>
          <a:xfrm>
            <a:off x="812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04" name="Oval 103"/>
          <p:cNvSpPr/>
          <p:nvPr/>
        </p:nvSpPr>
        <p:spPr>
          <a:xfrm>
            <a:off x="13589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05" name="Straight Connector 104"/>
          <p:cNvCxnSpPr>
            <a:stCxn id="99" idx="4"/>
            <a:endCxn id="100" idx="0"/>
          </p:cNvCxnSpPr>
          <p:nvPr/>
        </p:nvCxnSpPr>
        <p:spPr>
          <a:xfrm>
            <a:off x="1003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1" idx="4"/>
            <a:endCxn id="102" idx="0"/>
          </p:cNvCxnSpPr>
          <p:nvPr/>
        </p:nvCxnSpPr>
        <p:spPr>
          <a:xfrm>
            <a:off x="15494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9" idx="5"/>
            <a:endCxn id="102" idx="1"/>
          </p:cNvCxnSpPr>
          <p:nvPr/>
        </p:nvCxnSpPr>
        <p:spPr>
          <a:xfrm>
            <a:off x="11382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1" idx="3"/>
            <a:endCxn id="100" idx="7"/>
          </p:cNvCxnSpPr>
          <p:nvPr/>
        </p:nvCxnSpPr>
        <p:spPr>
          <a:xfrm flipH="1">
            <a:off x="11382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4"/>
            <a:endCxn id="104" idx="0"/>
          </p:cNvCxnSpPr>
          <p:nvPr/>
        </p:nvCxnSpPr>
        <p:spPr>
          <a:xfrm>
            <a:off x="15494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0" idx="4"/>
            <a:endCxn id="103" idx="0"/>
          </p:cNvCxnSpPr>
          <p:nvPr/>
        </p:nvCxnSpPr>
        <p:spPr>
          <a:xfrm>
            <a:off x="10033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0" idx="5"/>
            <a:endCxn id="104" idx="1"/>
          </p:cNvCxnSpPr>
          <p:nvPr/>
        </p:nvCxnSpPr>
        <p:spPr>
          <a:xfrm>
            <a:off x="11382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2" idx="3"/>
            <a:endCxn id="103" idx="7"/>
          </p:cNvCxnSpPr>
          <p:nvPr/>
        </p:nvCxnSpPr>
        <p:spPr>
          <a:xfrm flipH="1">
            <a:off x="11382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5527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14" name="Oval 113"/>
          <p:cNvSpPr/>
          <p:nvPr/>
        </p:nvSpPr>
        <p:spPr>
          <a:xfrm>
            <a:off x="25527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15" name="Oval 114"/>
          <p:cNvSpPr/>
          <p:nvPr/>
        </p:nvSpPr>
        <p:spPr>
          <a:xfrm>
            <a:off x="3098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30988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17" name="Oval 116"/>
          <p:cNvSpPr/>
          <p:nvPr/>
        </p:nvSpPr>
        <p:spPr>
          <a:xfrm>
            <a:off x="25527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18" name="Oval 117"/>
          <p:cNvSpPr/>
          <p:nvPr/>
        </p:nvSpPr>
        <p:spPr>
          <a:xfrm>
            <a:off x="3098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19" name="Straight Connector 118"/>
          <p:cNvCxnSpPr>
            <a:stCxn id="113" idx="4"/>
            <a:endCxn id="114" idx="0"/>
          </p:cNvCxnSpPr>
          <p:nvPr/>
        </p:nvCxnSpPr>
        <p:spPr>
          <a:xfrm>
            <a:off x="27432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5" idx="3"/>
            <a:endCxn id="114" idx="7"/>
          </p:cNvCxnSpPr>
          <p:nvPr/>
        </p:nvCxnSpPr>
        <p:spPr>
          <a:xfrm flipH="1">
            <a:off x="28781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4" idx="4"/>
            <a:endCxn id="117" idx="0"/>
          </p:cNvCxnSpPr>
          <p:nvPr/>
        </p:nvCxnSpPr>
        <p:spPr>
          <a:xfrm>
            <a:off x="27432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4" idx="5"/>
            <a:endCxn id="118" idx="1"/>
          </p:cNvCxnSpPr>
          <p:nvPr/>
        </p:nvCxnSpPr>
        <p:spPr>
          <a:xfrm>
            <a:off x="28781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37846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28" name="Oval 127"/>
          <p:cNvSpPr/>
          <p:nvPr/>
        </p:nvSpPr>
        <p:spPr>
          <a:xfrm>
            <a:off x="37846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29" name="Oval 128"/>
          <p:cNvSpPr/>
          <p:nvPr/>
        </p:nvSpPr>
        <p:spPr>
          <a:xfrm>
            <a:off x="43322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0" name="Oval 129"/>
          <p:cNvSpPr/>
          <p:nvPr/>
        </p:nvSpPr>
        <p:spPr>
          <a:xfrm>
            <a:off x="43322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1" name="Oval 130"/>
          <p:cNvSpPr/>
          <p:nvPr/>
        </p:nvSpPr>
        <p:spPr>
          <a:xfrm>
            <a:off x="37846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2" name="Oval 131"/>
          <p:cNvSpPr/>
          <p:nvPr/>
        </p:nvSpPr>
        <p:spPr>
          <a:xfrm>
            <a:off x="43322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3" name="Straight Connector 132"/>
          <p:cNvCxnSpPr>
            <a:stCxn id="127" idx="4"/>
            <a:endCxn id="128" idx="0"/>
          </p:cNvCxnSpPr>
          <p:nvPr/>
        </p:nvCxnSpPr>
        <p:spPr>
          <a:xfrm>
            <a:off x="39751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4"/>
            <a:endCxn id="130" idx="0"/>
          </p:cNvCxnSpPr>
          <p:nvPr/>
        </p:nvCxnSpPr>
        <p:spPr>
          <a:xfrm>
            <a:off x="45227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9" idx="3"/>
            <a:endCxn id="128" idx="7"/>
          </p:cNvCxnSpPr>
          <p:nvPr/>
        </p:nvCxnSpPr>
        <p:spPr>
          <a:xfrm flipH="1">
            <a:off x="41100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8" idx="4"/>
            <a:endCxn id="131" idx="0"/>
          </p:cNvCxnSpPr>
          <p:nvPr/>
        </p:nvCxnSpPr>
        <p:spPr>
          <a:xfrm>
            <a:off x="39751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8" idx="5"/>
            <a:endCxn id="132" idx="1"/>
          </p:cNvCxnSpPr>
          <p:nvPr/>
        </p:nvCxnSpPr>
        <p:spPr>
          <a:xfrm>
            <a:off x="41100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080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2" name="Oval 141"/>
          <p:cNvSpPr/>
          <p:nvPr/>
        </p:nvSpPr>
        <p:spPr>
          <a:xfrm>
            <a:off x="50800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3" name="Oval 142"/>
          <p:cNvSpPr/>
          <p:nvPr/>
        </p:nvSpPr>
        <p:spPr>
          <a:xfrm>
            <a:off x="5627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4" name="Oval 143"/>
          <p:cNvSpPr/>
          <p:nvPr/>
        </p:nvSpPr>
        <p:spPr>
          <a:xfrm>
            <a:off x="5627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5" name="Oval 144"/>
          <p:cNvSpPr/>
          <p:nvPr/>
        </p:nvSpPr>
        <p:spPr>
          <a:xfrm>
            <a:off x="5080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6" name="Oval 145"/>
          <p:cNvSpPr/>
          <p:nvPr/>
        </p:nvSpPr>
        <p:spPr>
          <a:xfrm>
            <a:off x="5627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8" name="Straight Connector 147"/>
          <p:cNvCxnSpPr>
            <a:stCxn id="143" idx="4"/>
            <a:endCxn id="144" idx="0"/>
          </p:cNvCxnSpPr>
          <p:nvPr/>
        </p:nvCxnSpPr>
        <p:spPr>
          <a:xfrm>
            <a:off x="5818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5"/>
            <a:endCxn id="144" idx="1"/>
          </p:cNvCxnSpPr>
          <p:nvPr/>
        </p:nvCxnSpPr>
        <p:spPr>
          <a:xfrm>
            <a:off x="5405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4" idx="4"/>
            <a:endCxn id="146" idx="0"/>
          </p:cNvCxnSpPr>
          <p:nvPr/>
        </p:nvCxnSpPr>
        <p:spPr>
          <a:xfrm>
            <a:off x="58181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2" idx="5"/>
            <a:endCxn id="146" idx="1"/>
          </p:cNvCxnSpPr>
          <p:nvPr/>
        </p:nvCxnSpPr>
        <p:spPr>
          <a:xfrm>
            <a:off x="5405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4" idx="3"/>
            <a:endCxn id="145" idx="7"/>
          </p:cNvCxnSpPr>
          <p:nvPr/>
        </p:nvCxnSpPr>
        <p:spPr>
          <a:xfrm flipH="1">
            <a:off x="5405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6375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6" name="Oval 155"/>
          <p:cNvSpPr/>
          <p:nvPr/>
        </p:nvSpPr>
        <p:spPr>
          <a:xfrm>
            <a:off x="6375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7" name="Oval 156"/>
          <p:cNvSpPr/>
          <p:nvPr/>
        </p:nvSpPr>
        <p:spPr>
          <a:xfrm>
            <a:off x="6923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8" name="Oval 157"/>
          <p:cNvSpPr/>
          <p:nvPr/>
        </p:nvSpPr>
        <p:spPr>
          <a:xfrm>
            <a:off x="69230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9" name="Oval 158"/>
          <p:cNvSpPr/>
          <p:nvPr/>
        </p:nvSpPr>
        <p:spPr>
          <a:xfrm>
            <a:off x="6375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0" name="Oval 159"/>
          <p:cNvSpPr/>
          <p:nvPr/>
        </p:nvSpPr>
        <p:spPr>
          <a:xfrm>
            <a:off x="6923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9" name="Oval 168"/>
          <p:cNvSpPr/>
          <p:nvPr/>
        </p:nvSpPr>
        <p:spPr>
          <a:xfrm>
            <a:off x="76708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70" name="Oval 169"/>
          <p:cNvSpPr/>
          <p:nvPr/>
        </p:nvSpPr>
        <p:spPr>
          <a:xfrm>
            <a:off x="76708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1" name="Oval 170"/>
          <p:cNvSpPr/>
          <p:nvPr/>
        </p:nvSpPr>
        <p:spPr>
          <a:xfrm>
            <a:off x="82184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2" name="Oval 171"/>
          <p:cNvSpPr/>
          <p:nvPr/>
        </p:nvSpPr>
        <p:spPr>
          <a:xfrm>
            <a:off x="8218488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3" name="Oval 172"/>
          <p:cNvSpPr/>
          <p:nvPr/>
        </p:nvSpPr>
        <p:spPr>
          <a:xfrm>
            <a:off x="76708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4" name="Oval 173"/>
          <p:cNvSpPr/>
          <p:nvPr/>
        </p:nvSpPr>
        <p:spPr>
          <a:xfrm>
            <a:off x="82184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6" name="Straight Connector 175"/>
          <p:cNvCxnSpPr>
            <a:stCxn id="171" idx="4"/>
            <a:endCxn id="172" idx="0"/>
          </p:cNvCxnSpPr>
          <p:nvPr/>
        </p:nvCxnSpPr>
        <p:spPr>
          <a:xfrm>
            <a:off x="84089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69" idx="5"/>
            <a:endCxn id="172" idx="1"/>
          </p:cNvCxnSpPr>
          <p:nvPr/>
        </p:nvCxnSpPr>
        <p:spPr>
          <a:xfrm>
            <a:off x="79962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2" idx="4"/>
            <a:endCxn id="174" idx="0"/>
          </p:cNvCxnSpPr>
          <p:nvPr/>
        </p:nvCxnSpPr>
        <p:spPr>
          <a:xfrm>
            <a:off x="84089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2" idx="3"/>
            <a:endCxn id="173" idx="7"/>
          </p:cNvCxnSpPr>
          <p:nvPr/>
        </p:nvCxnSpPr>
        <p:spPr>
          <a:xfrm flipH="1">
            <a:off x="79962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85" name="TextBox 182"/>
          <p:cNvSpPr txBox="1">
            <a:spLocks noChangeArrowheads="1"/>
          </p:cNvSpPr>
          <p:nvPr/>
        </p:nvSpPr>
        <p:spPr bwMode="auto">
          <a:xfrm>
            <a:off x="565150" y="1828800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Aggregate</a:t>
            </a:r>
          </a:p>
        </p:txBody>
      </p:sp>
      <p:sp>
        <p:nvSpPr>
          <p:cNvPr id="5186" name="TextBox 183"/>
          <p:cNvSpPr txBox="1">
            <a:spLocks noChangeArrowheads="1"/>
          </p:cNvSpPr>
          <p:nvPr/>
        </p:nvSpPr>
        <p:spPr bwMode="auto">
          <a:xfrm>
            <a:off x="24892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5187" name="TextBox 184"/>
          <p:cNvSpPr txBox="1">
            <a:spLocks noChangeArrowheads="1"/>
          </p:cNvSpPr>
          <p:nvPr/>
        </p:nvSpPr>
        <p:spPr bwMode="auto">
          <a:xfrm>
            <a:off x="37226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5188" name="TextBox 185"/>
          <p:cNvSpPr txBox="1">
            <a:spLocks noChangeArrowheads="1"/>
          </p:cNvSpPr>
          <p:nvPr/>
        </p:nvSpPr>
        <p:spPr bwMode="auto">
          <a:xfrm>
            <a:off x="5018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5189" name="TextBox 186"/>
          <p:cNvSpPr txBox="1">
            <a:spLocks noChangeArrowheads="1"/>
          </p:cNvSpPr>
          <p:nvPr/>
        </p:nvSpPr>
        <p:spPr bwMode="auto">
          <a:xfrm>
            <a:off x="6313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5190" name="TextBox 187"/>
          <p:cNvSpPr txBox="1">
            <a:spLocks noChangeArrowheads="1"/>
          </p:cNvSpPr>
          <p:nvPr/>
        </p:nvSpPr>
        <p:spPr bwMode="auto">
          <a:xfrm>
            <a:off x="7608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sp>
        <p:nvSpPr>
          <p:cNvPr id="5191" name="TextBox 3074"/>
          <p:cNvSpPr txBox="1">
            <a:spLocks noChangeArrowheads="1"/>
          </p:cNvSpPr>
          <p:nvPr/>
        </p:nvSpPr>
        <p:spPr bwMode="auto">
          <a:xfrm>
            <a:off x="1958975" y="2879725"/>
            <a:ext cx="414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/>
              <a:t>=</a:t>
            </a:r>
          </a:p>
        </p:txBody>
      </p:sp>
      <p:cxnSp>
        <p:nvCxnSpPr>
          <p:cNvPr id="191" name="Straight Connector 190"/>
          <p:cNvCxnSpPr>
            <a:stCxn id="100" idx="6"/>
            <a:endCxn id="102" idx="2"/>
          </p:cNvCxnSpPr>
          <p:nvPr/>
        </p:nvCxnSpPr>
        <p:spPr>
          <a:xfrm>
            <a:off x="1193800" y="3162300"/>
            <a:ext cx="165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56" idx="6"/>
            <a:endCxn id="158" idx="2"/>
          </p:cNvCxnSpPr>
          <p:nvPr/>
        </p:nvCxnSpPr>
        <p:spPr>
          <a:xfrm>
            <a:off x="67564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5659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Correlations – August 24th, 2001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314825"/>
            <a:ext cx="32035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1752600"/>
            <a:ext cx="32035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4314825"/>
            <a:ext cx="3175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752600"/>
            <a:ext cx="32035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Lay and Skilling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708150"/>
            <a:ext cx="32035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1708150"/>
            <a:ext cx="32035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424363"/>
            <a:ext cx="320357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4424363"/>
            <a:ext cx="320357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TextBox 1"/>
          <p:cNvSpPr txBox="1">
            <a:spLocks noChangeArrowheads="1"/>
          </p:cNvSpPr>
          <p:nvPr/>
        </p:nvSpPr>
        <p:spPr bwMode="auto">
          <a:xfrm>
            <a:off x="2179638" y="3886200"/>
            <a:ext cx="1363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Sampling</a:t>
            </a:r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7158038" y="3962400"/>
            <a:ext cx="86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MLH</a:t>
            </a:r>
          </a:p>
        </p:txBody>
      </p:sp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2452688" y="6629400"/>
            <a:ext cx="798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Slice</a:t>
            </a:r>
          </a:p>
        </p:txBody>
      </p:sp>
      <p:sp>
        <p:nvSpPr>
          <p:cNvPr id="35850" name="TextBox 11"/>
          <p:cNvSpPr txBox="1">
            <a:spLocks noChangeArrowheads="1"/>
          </p:cNvSpPr>
          <p:nvPr/>
        </p:nvSpPr>
        <p:spPr bwMode="auto">
          <a:xfrm>
            <a:off x="6861175" y="6629400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Aggregate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3950" y="1905000"/>
            <a:ext cx="196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19500" y="4876800"/>
            <a:ext cx="196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04200" y="1947863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58175" y="4876800"/>
            <a:ext cx="196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92500" y="3276600"/>
            <a:ext cx="3683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43300" y="6172200"/>
            <a:ext cx="3683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131175" y="3290888"/>
            <a:ext cx="3683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74038" y="6186488"/>
            <a:ext cx="369887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59" name="TextBox 2"/>
          <p:cNvSpPr txBox="1">
            <a:spLocks noChangeArrowheads="1"/>
          </p:cNvSpPr>
          <p:nvPr/>
        </p:nvSpPr>
        <p:spPr bwMode="auto">
          <a:xfrm>
            <a:off x="3632200" y="1908175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Lay</a:t>
            </a:r>
          </a:p>
        </p:txBody>
      </p:sp>
      <p:sp>
        <p:nvSpPr>
          <p:cNvPr id="35860" name="TextBox 19"/>
          <p:cNvSpPr txBox="1">
            <a:spLocks noChangeArrowheads="1"/>
          </p:cNvSpPr>
          <p:nvPr/>
        </p:nvSpPr>
        <p:spPr bwMode="auto">
          <a:xfrm>
            <a:off x="3556000" y="4767263"/>
            <a:ext cx="50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Lay</a:t>
            </a:r>
          </a:p>
        </p:txBody>
      </p:sp>
      <p:sp>
        <p:nvSpPr>
          <p:cNvPr id="35861" name="TextBox 20"/>
          <p:cNvSpPr txBox="1">
            <a:spLocks noChangeArrowheads="1"/>
          </p:cNvSpPr>
          <p:nvPr/>
        </p:nvSpPr>
        <p:spPr bwMode="auto">
          <a:xfrm>
            <a:off x="8204200" y="2060575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Lay</a:t>
            </a:r>
          </a:p>
        </p:txBody>
      </p:sp>
      <p:sp>
        <p:nvSpPr>
          <p:cNvPr id="35862" name="TextBox 21"/>
          <p:cNvSpPr txBox="1">
            <a:spLocks noChangeArrowheads="1"/>
          </p:cNvSpPr>
          <p:nvPr/>
        </p:nvSpPr>
        <p:spPr bwMode="auto">
          <a:xfrm>
            <a:off x="8074025" y="4656138"/>
            <a:ext cx="504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Lay</a:t>
            </a:r>
          </a:p>
        </p:txBody>
      </p:sp>
      <p:sp>
        <p:nvSpPr>
          <p:cNvPr id="35863" name="TextBox 22"/>
          <p:cNvSpPr txBox="1">
            <a:spLocks noChangeArrowheads="1"/>
          </p:cNvSpPr>
          <p:nvPr/>
        </p:nvSpPr>
        <p:spPr bwMode="auto">
          <a:xfrm>
            <a:off x="3308350" y="3330575"/>
            <a:ext cx="83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Skilling</a:t>
            </a:r>
          </a:p>
        </p:txBody>
      </p:sp>
      <p:sp>
        <p:nvSpPr>
          <p:cNvPr id="35864" name="TextBox 24"/>
          <p:cNvSpPr txBox="1">
            <a:spLocks noChangeArrowheads="1"/>
          </p:cNvSpPr>
          <p:nvPr/>
        </p:nvSpPr>
        <p:spPr bwMode="auto">
          <a:xfrm>
            <a:off x="8058150" y="3197225"/>
            <a:ext cx="836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Skilling</a:t>
            </a:r>
          </a:p>
        </p:txBody>
      </p:sp>
      <p:sp>
        <p:nvSpPr>
          <p:cNvPr id="35865" name="TextBox 25"/>
          <p:cNvSpPr txBox="1">
            <a:spLocks noChangeArrowheads="1"/>
          </p:cNvSpPr>
          <p:nvPr/>
        </p:nvSpPr>
        <p:spPr bwMode="auto">
          <a:xfrm>
            <a:off x="8096250" y="5902325"/>
            <a:ext cx="836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Skilling</a:t>
            </a:r>
          </a:p>
        </p:txBody>
      </p:sp>
      <p:sp>
        <p:nvSpPr>
          <p:cNvPr id="35866" name="TextBox 26"/>
          <p:cNvSpPr txBox="1">
            <a:spLocks noChangeArrowheads="1"/>
          </p:cNvSpPr>
          <p:nvPr/>
        </p:nvSpPr>
        <p:spPr bwMode="auto">
          <a:xfrm>
            <a:off x="3308350" y="6138863"/>
            <a:ext cx="838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Skilling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Lavorato and Kitchen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676400"/>
            <a:ext cx="32035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1676400"/>
            <a:ext cx="32035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4391025"/>
            <a:ext cx="32035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391025"/>
            <a:ext cx="32035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Box 8"/>
          <p:cNvSpPr txBox="1">
            <a:spLocks noChangeArrowheads="1"/>
          </p:cNvSpPr>
          <p:nvPr/>
        </p:nvSpPr>
        <p:spPr bwMode="auto">
          <a:xfrm>
            <a:off x="2179638" y="3886200"/>
            <a:ext cx="1363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Sampling</a:t>
            </a:r>
          </a:p>
        </p:txBody>
      </p:sp>
      <p:sp>
        <p:nvSpPr>
          <p:cNvPr id="36872" name="TextBox 9"/>
          <p:cNvSpPr txBox="1">
            <a:spLocks noChangeArrowheads="1"/>
          </p:cNvSpPr>
          <p:nvPr/>
        </p:nvSpPr>
        <p:spPr bwMode="auto">
          <a:xfrm>
            <a:off x="7158038" y="3962400"/>
            <a:ext cx="86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MLH</a:t>
            </a:r>
          </a:p>
        </p:txBody>
      </p:sp>
      <p:sp>
        <p:nvSpPr>
          <p:cNvPr id="36873" name="TextBox 10"/>
          <p:cNvSpPr txBox="1">
            <a:spLocks noChangeArrowheads="1"/>
          </p:cNvSpPr>
          <p:nvPr/>
        </p:nvSpPr>
        <p:spPr bwMode="auto">
          <a:xfrm>
            <a:off x="2452688" y="6629400"/>
            <a:ext cx="798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Slice</a:t>
            </a:r>
          </a:p>
        </p:txBody>
      </p:sp>
      <p:sp>
        <p:nvSpPr>
          <p:cNvPr id="36874" name="TextBox 11"/>
          <p:cNvSpPr txBox="1">
            <a:spLocks noChangeArrowheads="1"/>
          </p:cNvSpPr>
          <p:nvPr/>
        </p:nvSpPr>
        <p:spPr bwMode="auto">
          <a:xfrm>
            <a:off x="6861175" y="6629400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Aggregate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3543300" y="1905000"/>
            <a:ext cx="3937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51000" y="5943600"/>
            <a:ext cx="3937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91500" y="4800600"/>
            <a:ext cx="3937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91500" y="1981200"/>
            <a:ext cx="3937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98850" y="2835275"/>
            <a:ext cx="3937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74800" y="4953000"/>
            <a:ext cx="4699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08800" y="5715000"/>
            <a:ext cx="3937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82" name="TextBox 17"/>
          <p:cNvSpPr txBox="1">
            <a:spLocks noChangeArrowheads="1"/>
          </p:cNvSpPr>
          <p:nvPr/>
        </p:nvSpPr>
        <p:spPr bwMode="auto">
          <a:xfrm>
            <a:off x="6838950" y="5689600"/>
            <a:ext cx="927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Lavorato</a:t>
            </a:r>
          </a:p>
        </p:txBody>
      </p:sp>
      <p:sp>
        <p:nvSpPr>
          <p:cNvPr id="36883" name="TextBox 19"/>
          <p:cNvSpPr txBox="1">
            <a:spLocks noChangeArrowheads="1"/>
          </p:cNvSpPr>
          <p:nvPr/>
        </p:nvSpPr>
        <p:spPr bwMode="auto">
          <a:xfrm>
            <a:off x="3292475" y="2949575"/>
            <a:ext cx="927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Lavorato</a:t>
            </a:r>
          </a:p>
        </p:txBody>
      </p:sp>
      <p:sp>
        <p:nvSpPr>
          <p:cNvPr id="36884" name="TextBox 20"/>
          <p:cNvSpPr txBox="1">
            <a:spLocks noChangeArrowheads="1"/>
          </p:cNvSpPr>
          <p:nvPr/>
        </p:nvSpPr>
        <p:spPr bwMode="auto">
          <a:xfrm>
            <a:off x="1525588" y="4953000"/>
            <a:ext cx="927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Lavorato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91500" y="2819400"/>
            <a:ext cx="3937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86" name="TextBox 22"/>
          <p:cNvSpPr txBox="1">
            <a:spLocks noChangeArrowheads="1"/>
          </p:cNvSpPr>
          <p:nvPr/>
        </p:nvSpPr>
        <p:spPr bwMode="auto">
          <a:xfrm>
            <a:off x="8027988" y="3287713"/>
            <a:ext cx="927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Lavorato</a:t>
            </a:r>
          </a:p>
        </p:txBody>
      </p:sp>
      <p:sp>
        <p:nvSpPr>
          <p:cNvPr id="36887" name="TextBox 23"/>
          <p:cNvSpPr txBox="1">
            <a:spLocks noChangeArrowheads="1"/>
          </p:cNvSpPr>
          <p:nvPr/>
        </p:nvSpPr>
        <p:spPr bwMode="auto">
          <a:xfrm>
            <a:off x="1528763" y="5945188"/>
            <a:ext cx="835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Kitchen</a:t>
            </a:r>
          </a:p>
        </p:txBody>
      </p:sp>
      <p:sp>
        <p:nvSpPr>
          <p:cNvPr id="36888" name="TextBox 24"/>
          <p:cNvSpPr txBox="1">
            <a:spLocks noChangeArrowheads="1"/>
          </p:cNvSpPr>
          <p:nvPr/>
        </p:nvSpPr>
        <p:spPr bwMode="auto">
          <a:xfrm>
            <a:off x="3441700" y="1963738"/>
            <a:ext cx="835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Kitchen</a:t>
            </a:r>
          </a:p>
        </p:txBody>
      </p:sp>
      <p:sp>
        <p:nvSpPr>
          <p:cNvPr id="36889" name="TextBox 25"/>
          <p:cNvSpPr txBox="1">
            <a:spLocks noChangeArrowheads="1"/>
          </p:cNvSpPr>
          <p:nvPr/>
        </p:nvSpPr>
        <p:spPr bwMode="auto">
          <a:xfrm>
            <a:off x="8072438" y="4859338"/>
            <a:ext cx="835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Kitchen</a:t>
            </a:r>
          </a:p>
        </p:txBody>
      </p:sp>
      <p:sp>
        <p:nvSpPr>
          <p:cNvPr id="36890" name="TextBox 26"/>
          <p:cNvSpPr txBox="1">
            <a:spLocks noChangeArrowheads="1"/>
          </p:cNvSpPr>
          <p:nvPr/>
        </p:nvSpPr>
        <p:spPr bwMode="auto">
          <a:xfrm>
            <a:off x="8102600" y="1963738"/>
            <a:ext cx="835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Kitchen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08000" y="2819400"/>
            <a:ext cx="9309100" cy="10160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Shortest Paths on </a:t>
            </a:r>
            <a:r>
              <a:rPr lang="en-US" sz="3200" dirty="0" err="1" smtClean="0">
                <a:solidFill>
                  <a:srgbClr val="000000"/>
                </a:solidFill>
                <a:latin typeface="Arial" charset="0"/>
              </a:rPr>
              <a:t>Unweighted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 Discrete Graphs are a special case of Most Likely Handicapped Paths</a:t>
            </a:r>
            <a:endParaRPr lang="en-US" sz="3200" dirty="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25450" y="292100"/>
            <a:ext cx="9309100" cy="10160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Shortest Paths and Most Probable </a:t>
            </a:r>
            <a:br>
              <a:rPr lang="en-US" sz="3200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Handicapped Paths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2143125" y="1874838"/>
            <a:ext cx="15509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Discrete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5835650" y="1874838"/>
            <a:ext cx="22431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Probabilistic</a:t>
            </a:r>
          </a:p>
        </p:txBody>
      </p:sp>
      <p:sp>
        <p:nvSpPr>
          <p:cNvPr id="8" name="Oval 7"/>
          <p:cNvSpPr/>
          <p:nvPr/>
        </p:nvSpPr>
        <p:spPr>
          <a:xfrm>
            <a:off x="1665288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98800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>
            <a:stCxn id="8" idx="6"/>
            <a:endCxn id="20" idx="2"/>
          </p:cNvCxnSpPr>
          <p:nvPr/>
        </p:nvCxnSpPr>
        <p:spPr>
          <a:xfrm>
            <a:off x="2655888" y="3162300"/>
            <a:ext cx="4429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703888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137400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5" name="Straight Connector 24"/>
          <p:cNvCxnSpPr>
            <a:stCxn id="23" idx="6"/>
            <a:endCxn id="24" idx="2"/>
          </p:cNvCxnSpPr>
          <p:nvPr/>
        </p:nvCxnSpPr>
        <p:spPr>
          <a:xfrm>
            <a:off x="6694488" y="3162300"/>
            <a:ext cx="4429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899" name="Text Box 9"/>
          <p:cNvSpPr txBox="1">
            <a:spLocks noChangeArrowheads="1"/>
          </p:cNvSpPr>
          <p:nvPr/>
        </p:nvSpPr>
        <p:spPr bwMode="auto">
          <a:xfrm>
            <a:off x="6743700" y="3165475"/>
            <a:ext cx="342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93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25450" y="292100"/>
            <a:ext cx="9309100" cy="10160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Shortest Paths and Most Probable </a:t>
            </a:r>
            <a:br>
              <a:rPr lang="en-US" sz="3200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Handicapped Paths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143125" y="1874838"/>
            <a:ext cx="15509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Discrete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5835650" y="1874838"/>
            <a:ext cx="22431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Probabilistic</a:t>
            </a:r>
          </a:p>
        </p:txBody>
      </p:sp>
      <p:sp>
        <p:nvSpPr>
          <p:cNvPr id="38917" name="Text Box 13"/>
          <p:cNvSpPr txBox="1">
            <a:spLocks noChangeArrowheads="1"/>
          </p:cNvSpPr>
          <p:nvPr/>
        </p:nvSpPr>
        <p:spPr bwMode="auto">
          <a:xfrm>
            <a:off x="2032000" y="4572000"/>
            <a:ext cx="1905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Length: 1</a:t>
            </a:r>
          </a:p>
        </p:txBody>
      </p:sp>
      <p:sp>
        <p:nvSpPr>
          <p:cNvPr id="38918" name="Text Box 14"/>
          <p:cNvSpPr txBox="1">
            <a:spLocks noChangeArrowheads="1"/>
          </p:cNvSpPr>
          <p:nvPr/>
        </p:nvSpPr>
        <p:spPr bwMode="auto">
          <a:xfrm>
            <a:off x="5681663" y="4572000"/>
            <a:ext cx="26638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Probability: β</a:t>
            </a:r>
          </a:p>
        </p:txBody>
      </p:sp>
      <p:sp>
        <p:nvSpPr>
          <p:cNvPr id="14" name="Oval 13"/>
          <p:cNvSpPr/>
          <p:nvPr/>
        </p:nvSpPr>
        <p:spPr>
          <a:xfrm>
            <a:off x="1665288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98800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Connector 15"/>
          <p:cNvCxnSpPr>
            <a:stCxn id="14" idx="6"/>
            <a:endCxn id="15" idx="2"/>
          </p:cNvCxnSpPr>
          <p:nvPr/>
        </p:nvCxnSpPr>
        <p:spPr>
          <a:xfrm>
            <a:off x="2655888" y="3162300"/>
            <a:ext cx="4429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03888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137400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Connector 18"/>
          <p:cNvCxnSpPr>
            <a:stCxn id="17" idx="6"/>
            <a:endCxn id="18" idx="2"/>
          </p:cNvCxnSpPr>
          <p:nvPr/>
        </p:nvCxnSpPr>
        <p:spPr>
          <a:xfrm>
            <a:off x="6694488" y="3162300"/>
            <a:ext cx="4429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925" name="Text Box 9"/>
          <p:cNvSpPr txBox="1">
            <a:spLocks noChangeArrowheads="1"/>
          </p:cNvSpPr>
          <p:nvPr/>
        </p:nvSpPr>
        <p:spPr bwMode="auto">
          <a:xfrm>
            <a:off x="6743700" y="3165475"/>
            <a:ext cx="342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25450" y="292100"/>
            <a:ext cx="9309100" cy="10160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Shortest Paths and Most Probable </a:t>
            </a:r>
            <a:br>
              <a:rPr lang="en-US" sz="3200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Handicapped Paths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2143125" y="1874838"/>
            <a:ext cx="15509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Discrete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5835650" y="1874838"/>
            <a:ext cx="22431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Probabilistic</a:t>
            </a:r>
          </a:p>
        </p:txBody>
      </p:sp>
      <p:sp>
        <p:nvSpPr>
          <p:cNvPr id="39941" name="Text Box 13"/>
          <p:cNvSpPr txBox="1">
            <a:spLocks noChangeArrowheads="1"/>
          </p:cNvSpPr>
          <p:nvPr/>
        </p:nvSpPr>
        <p:spPr bwMode="auto">
          <a:xfrm>
            <a:off x="2032000" y="4572000"/>
            <a:ext cx="19050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Length: n</a:t>
            </a:r>
          </a:p>
        </p:txBody>
      </p:sp>
      <p:sp>
        <p:nvSpPr>
          <p:cNvPr id="39942" name="Text Box 14"/>
          <p:cNvSpPr txBox="1">
            <a:spLocks noChangeArrowheads="1"/>
          </p:cNvSpPr>
          <p:nvPr/>
        </p:nvSpPr>
        <p:spPr bwMode="auto">
          <a:xfrm>
            <a:off x="5681663" y="4572000"/>
            <a:ext cx="26638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Probability: β</a:t>
            </a:r>
            <a:r>
              <a:rPr lang="en-US" sz="3200" baseline="30000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14" name="Oval 13"/>
          <p:cNvSpPr/>
          <p:nvPr/>
        </p:nvSpPr>
        <p:spPr>
          <a:xfrm>
            <a:off x="750888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84400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Connector 15"/>
          <p:cNvCxnSpPr>
            <a:stCxn id="14" idx="6"/>
            <a:endCxn id="15" idx="2"/>
          </p:cNvCxnSpPr>
          <p:nvPr/>
        </p:nvCxnSpPr>
        <p:spPr>
          <a:xfrm>
            <a:off x="1741488" y="3162300"/>
            <a:ext cx="4429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946" name="Text Box 14"/>
          <p:cNvSpPr txBox="1">
            <a:spLocks noChangeArrowheads="1"/>
          </p:cNvSpPr>
          <p:nvPr/>
        </p:nvSpPr>
        <p:spPr bwMode="auto">
          <a:xfrm>
            <a:off x="3268663" y="2905125"/>
            <a:ext cx="5254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23" name="Oval 22"/>
          <p:cNvSpPr/>
          <p:nvPr/>
        </p:nvSpPr>
        <p:spPr>
          <a:xfrm>
            <a:off x="3811588" y="2670175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Elbow Connector 4"/>
          <p:cNvCxnSpPr>
            <a:stCxn id="14" idx="4"/>
            <a:endCxn id="23" idx="4"/>
          </p:cNvCxnSpPr>
          <p:nvPr/>
        </p:nvCxnSpPr>
        <p:spPr>
          <a:xfrm rot="16200000" flipH="1">
            <a:off x="2774950" y="2128838"/>
            <a:ext cx="3175" cy="3060700"/>
          </a:xfrm>
          <a:prstGeom prst="bentConnector3">
            <a:avLst>
              <a:gd name="adj1" fmla="val 73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43500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77013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6" name="Straight Connector 25"/>
          <p:cNvCxnSpPr>
            <a:stCxn id="24" idx="6"/>
            <a:endCxn id="25" idx="2"/>
          </p:cNvCxnSpPr>
          <p:nvPr/>
        </p:nvCxnSpPr>
        <p:spPr>
          <a:xfrm>
            <a:off x="6134100" y="3162300"/>
            <a:ext cx="4429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952" name="Text Box 14"/>
          <p:cNvSpPr txBox="1">
            <a:spLocks noChangeArrowheads="1"/>
          </p:cNvSpPr>
          <p:nvPr/>
        </p:nvSpPr>
        <p:spPr bwMode="auto">
          <a:xfrm>
            <a:off x="7661275" y="2905125"/>
            <a:ext cx="5254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28" name="Oval 27"/>
          <p:cNvSpPr/>
          <p:nvPr/>
        </p:nvSpPr>
        <p:spPr>
          <a:xfrm>
            <a:off x="8204200" y="2670175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Elbow Connector 28"/>
          <p:cNvCxnSpPr>
            <a:stCxn id="24" idx="4"/>
            <a:endCxn id="28" idx="4"/>
          </p:cNvCxnSpPr>
          <p:nvPr/>
        </p:nvCxnSpPr>
        <p:spPr>
          <a:xfrm rot="16200000" flipH="1">
            <a:off x="7167562" y="2128838"/>
            <a:ext cx="3175" cy="3060700"/>
          </a:xfrm>
          <a:prstGeom prst="bentConnector3">
            <a:avLst>
              <a:gd name="adj1" fmla="val 73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955" name="Text Box 9"/>
          <p:cNvSpPr txBox="1">
            <a:spLocks noChangeArrowheads="1"/>
          </p:cNvSpPr>
          <p:nvPr/>
        </p:nvSpPr>
        <p:spPr bwMode="auto">
          <a:xfrm>
            <a:off x="6183313" y="3168650"/>
            <a:ext cx="342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25450" y="292100"/>
            <a:ext cx="9309100" cy="10160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Shortest Paths and Most Probable </a:t>
            </a:r>
            <a:br>
              <a:rPr lang="en-US" sz="3200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Handicapped Paths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2143125" y="1874838"/>
            <a:ext cx="15509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Discrete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5835650" y="1874838"/>
            <a:ext cx="22431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Probabilistic</a:t>
            </a:r>
          </a:p>
        </p:txBody>
      </p:sp>
      <p:sp>
        <p:nvSpPr>
          <p:cNvPr id="40965" name="Text Box 13"/>
          <p:cNvSpPr txBox="1">
            <a:spLocks noChangeArrowheads="1"/>
          </p:cNvSpPr>
          <p:nvPr/>
        </p:nvSpPr>
        <p:spPr bwMode="auto">
          <a:xfrm>
            <a:off x="2032000" y="4572000"/>
            <a:ext cx="19050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Length: n</a:t>
            </a:r>
          </a:p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n &lt; n+1</a:t>
            </a:r>
          </a:p>
        </p:txBody>
      </p:sp>
      <p:sp>
        <p:nvSpPr>
          <p:cNvPr id="40966" name="Text Box 14"/>
          <p:cNvSpPr txBox="1">
            <a:spLocks noChangeArrowheads="1"/>
          </p:cNvSpPr>
          <p:nvPr/>
        </p:nvSpPr>
        <p:spPr bwMode="auto">
          <a:xfrm>
            <a:off x="5681663" y="4572000"/>
            <a:ext cx="26638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Probability: β</a:t>
            </a:r>
            <a:r>
              <a:rPr lang="en-US" sz="3200" baseline="30000">
                <a:solidFill>
                  <a:srgbClr val="000000"/>
                </a:solidFill>
                <a:latin typeface="Arial" charset="0"/>
              </a:rPr>
              <a:t>n</a:t>
            </a:r>
            <a:endParaRPr lang="en-US" sz="320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β</a:t>
            </a:r>
            <a:r>
              <a:rPr lang="en-US" sz="3200" baseline="30000">
                <a:solidFill>
                  <a:srgbClr val="000000"/>
                </a:solidFill>
                <a:latin typeface="Arial" charset="0"/>
              </a:rPr>
              <a:t>n </a:t>
            </a:r>
            <a:r>
              <a:rPr lang="en-US" sz="3200">
                <a:solidFill>
                  <a:srgbClr val="000000"/>
                </a:solidFill>
                <a:latin typeface="Arial" charset="0"/>
              </a:rPr>
              <a:t>&gt; β</a:t>
            </a:r>
            <a:r>
              <a:rPr lang="en-US" sz="3200" baseline="30000">
                <a:solidFill>
                  <a:srgbClr val="000000"/>
                </a:solidFill>
                <a:latin typeface="Arial" charset="0"/>
              </a:rPr>
              <a:t>n+1</a:t>
            </a:r>
          </a:p>
        </p:txBody>
      </p:sp>
      <p:sp>
        <p:nvSpPr>
          <p:cNvPr id="14" name="Oval 13"/>
          <p:cNvSpPr/>
          <p:nvPr/>
        </p:nvSpPr>
        <p:spPr>
          <a:xfrm>
            <a:off x="750888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84400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Connector 15"/>
          <p:cNvCxnSpPr>
            <a:stCxn id="14" idx="6"/>
            <a:endCxn id="15" idx="2"/>
          </p:cNvCxnSpPr>
          <p:nvPr/>
        </p:nvCxnSpPr>
        <p:spPr>
          <a:xfrm>
            <a:off x="1741488" y="3162300"/>
            <a:ext cx="4429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970" name="Text Box 14"/>
          <p:cNvSpPr txBox="1">
            <a:spLocks noChangeArrowheads="1"/>
          </p:cNvSpPr>
          <p:nvPr/>
        </p:nvSpPr>
        <p:spPr bwMode="auto">
          <a:xfrm>
            <a:off x="3268663" y="2905125"/>
            <a:ext cx="5254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23" name="Oval 22"/>
          <p:cNvSpPr/>
          <p:nvPr/>
        </p:nvSpPr>
        <p:spPr>
          <a:xfrm>
            <a:off x="3811588" y="2670175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Elbow Connector 4"/>
          <p:cNvCxnSpPr>
            <a:stCxn id="14" idx="4"/>
            <a:endCxn id="23" idx="4"/>
          </p:cNvCxnSpPr>
          <p:nvPr/>
        </p:nvCxnSpPr>
        <p:spPr>
          <a:xfrm rot="16200000" flipH="1">
            <a:off x="2774950" y="2128838"/>
            <a:ext cx="3175" cy="3060700"/>
          </a:xfrm>
          <a:prstGeom prst="bentConnector3">
            <a:avLst>
              <a:gd name="adj1" fmla="val 73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43500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77013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6" name="Straight Connector 25"/>
          <p:cNvCxnSpPr>
            <a:stCxn id="24" idx="6"/>
            <a:endCxn id="25" idx="2"/>
          </p:cNvCxnSpPr>
          <p:nvPr/>
        </p:nvCxnSpPr>
        <p:spPr>
          <a:xfrm>
            <a:off x="6134100" y="3162300"/>
            <a:ext cx="4429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976" name="Text Box 14"/>
          <p:cNvSpPr txBox="1">
            <a:spLocks noChangeArrowheads="1"/>
          </p:cNvSpPr>
          <p:nvPr/>
        </p:nvSpPr>
        <p:spPr bwMode="auto">
          <a:xfrm>
            <a:off x="7661275" y="2905125"/>
            <a:ext cx="5254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28" name="Oval 27"/>
          <p:cNvSpPr/>
          <p:nvPr/>
        </p:nvSpPr>
        <p:spPr>
          <a:xfrm>
            <a:off x="8204200" y="2670175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Elbow Connector 28"/>
          <p:cNvCxnSpPr>
            <a:stCxn id="24" idx="4"/>
            <a:endCxn id="28" idx="4"/>
          </p:cNvCxnSpPr>
          <p:nvPr/>
        </p:nvCxnSpPr>
        <p:spPr>
          <a:xfrm rot="16200000" flipH="1">
            <a:off x="7167562" y="2128838"/>
            <a:ext cx="3175" cy="3060700"/>
          </a:xfrm>
          <a:prstGeom prst="bentConnector3">
            <a:avLst>
              <a:gd name="adj1" fmla="val 73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979" name="Text Box 9"/>
          <p:cNvSpPr txBox="1">
            <a:spLocks noChangeArrowheads="1"/>
          </p:cNvSpPr>
          <p:nvPr/>
        </p:nvSpPr>
        <p:spPr bwMode="auto">
          <a:xfrm>
            <a:off x="6183313" y="3168650"/>
            <a:ext cx="342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25450" y="292100"/>
            <a:ext cx="9309100" cy="10160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Shortest Paths and Most Probable </a:t>
            </a:r>
            <a:br>
              <a:rPr lang="en-US" sz="3200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Handicapped Paths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143125" y="1874838"/>
            <a:ext cx="15509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Discrete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835650" y="1874838"/>
            <a:ext cx="22431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Probabilistic</a:t>
            </a:r>
          </a:p>
        </p:txBody>
      </p:sp>
      <p:sp>
        <p:nvSpPr>
          <p:cNvPr id="41989" name="Text Box 13"/>
          <p:cNvSpPr txBox="1">
            <a:spLocks noChangeArrowheads="1"/>
          </p:cNvSpPr>
          <p:nvPr/>
        </p:nvSpPr>
        <p:spPr bwMode="auto">
          <a:xfrm>
            <a:off x="2032000" y="4572000"/>
            <a:ext cx="19050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Length: n</a:t>
            </a:r>
          </a:p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n &lt; n+1</a:t>
            </a:r>
          </a:p>
        </p:txBody>
      </p:sp>
      <p:sp>
        <p:nvSpPr>
          <p:cNvPr id="41990" name="Text Box 14"/>
          <p:cNvSpPr txBox="1">
            <a:spLocks noChangeArrowheads="1"/>
          </p:cNvSpPr>
          <p:nvPr/>
        </p:nvSpPr>
        <p:spPr bwMode="auto">
          <a:xfrm>
            <a:off x="5681663" y="4572000"/>
            <a:ext cx="26638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Probability: β</a:t>
            </a:r>
            <a:r>
              <a:rPr lang="en-US" sz="3200" baseline="30000">
                <a:solidFill>
                  <a:srgbClr val="000000"/>
                </a:solidFill>
                <a:latin typeface="Arial" charset="0"/>
              </a:rPr>
              <a:t>n</a:t>
            </a:r>
            <a:endParaRPr lang="en-US" sz="320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β</a:t>
            </a:r>
            <a:r>
              <a:rPr lang="en-US" sz="3200" baseline="30000">
                <a:solidFill>
                  <a:srgbClr val="000000"/>
                </a:solidFill>
                <a:latin typeface="Arial" charset="0"/>
              </a:rPr>
              <a:t>n </a:t>
            </a:r>
            <a:r>
              <a:rPr lang="en-US" sz="3200">
                <a:solidFill>
                  <a:srgbClr val="000000"/>
                </a:solidFill>
                <a:latin typeface="Arial" charset="0"/>
              </a:rPr>
              <a:t>&gt; β</a:t>
            </a:r>
            <a:r>
              <a:rPr lang="en-US" sz="3200" baseline="30000">
                <a:solidFill>
                  <a:srgbClr val="000000"/>
                </a:solidFill>
                <a:latin typeface="Arial" charset="0"/>
              </a:rPr>
              <a:t>n+1</a:t>
            </a:r>
          </a:p>
        </p:txBody>
      </p:sp>
      <p:sp>
        <p:nvSpPr>
          <p:cNvPr id="14" name="Oval 13"/>
          <p:cNvSpPr/>
          <p:nvPr/>
        </p:nvSpPr>
        <p:spPr>
          <a:xfrm>
            <a:off x="750888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84400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Connector 15"/>
          <p:cNvCxnSpPr>
            <a:stCxn id="14" idx="6"/>
            <a:endCxn id="15" idx="2"/>
          </p:cNvCxnSpPr>
          <p:nvPr/>
        </p:nvCxnSpPr>
        <p:spPr>
          <a:xfrm>
            <a:off x="1741488" y="3162300"/>
            <a:ext cx="4429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994" name="Text Box 14"/>
          <p:cNvSpPr txBox="1">
            <a:spLocks noChangeArrowheads="1"/>
          </p:cNvSpPr>
          <p:nvPr/>
        </p:nvSpPr>
        <p:spPr bwMode="auto">
          <a:xfrm>
            <a:off x="3268663" y="2905125"/>
            <a:ext cx="5254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23" name="Oval 22"/>
          <p:cNvSpPr/>
          <p:nvPr/>
        </p:nvSpPr>
        <p:spPr>
          <a:xfrm>
            <a:off x="3811588" y="2670175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Elbow Connector 4"/>
          <p:cNvCxnSpPr>
            <a:stCxn id="14" idx="4"/>
            <a:endCxn id="23" idx="4"/>
          </p:cNvCxnSpPr>
          <p:nvPr/>
        </p:nvCxnSpPr>
        <p:spPr>
          <a:xfrm rot="16200000" flipH="1">
            <a:off x="2774950" y="2128838"/>
            <a:ext cx="3175" cy="3060700"/>
          </a:xfrm>
          <a:prstGeom prst="bentConnector3">
            <a:avLst>
              <a:gd name="adj1" fmla="val 73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43500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77013" y="2667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6" name="Straight Connector 25"/>
          <p:cNvCxnSpPr>
            <a:stCxn id="24" idx="6"/>
            <a:endCxn id="25" idx="2"/>
          </p:cNvCxnSpPr>
          <p:nvPr/>
        </p:nvCxnSpPr>
        <p:spPr>
          <a:xfrm>
            <a:off x="6134100" y="3162300"/>
            <a:ext cx="4429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000" name="Text Box 14"/>
          <p:cNvSpPr txBox="1">
            <a:spLocks noChangeArrowheads="1"/>
          </p:cNvSpPr>
          <p:nvPr/>
        </p:nvSpPr>
        <p:spPr bwMode="auto">
          <a:xfrm>
            <a:off x="7661275" y="2905125"/>
            <a:ext cx="5254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28" name="Oval 27"/>
          <p:cNvSpPr/>
          <p:nvPr/>
        </p:nvSpPr>
        <p:spPr>
          <a:xfrm>
            <a:off x="8204200" y="2670175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Elbow Connector 28"/>
          <p:cNvCxnSpPr>
            <a:stCxn id="24" idx="4"/>
            <a:endCxn id="28" idx="4"/>
          </p:cNvCxnSpPr>
          <p:nvPr/>
        </p:nvCxnSpPr>
        <p:spPr>
          <a:xfrm rot="16200000" flipH="1">
            <a:off x="7167562" y="2128838"/>
            <a:ext cx="3175" cy="3060700"/>
          </a:xfrm>
          <a:prstGeom prst="bentConnector3">
            <a:avLst>
              <a:gd name="adj1" fmla="val 73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003" name="Text Box 9"/>
          <p:cNvSpPr txBox="1">
            <a:spLocks noChangeArrowheads="1"/>
          </p:cNvSpPr>
          <p:nvPr/>
        </p:nvSpPr>
        <p:spPr bwMode="auto">
          <a:xfrm>
            <a:off x="6183313" y="3168650"/>
            <a:ext cx="342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2004" name="Text Box 21"/>
          <p:cNvSpPr txBox="1">
            <a:spLocks noChangeArrowheads="1"/>
          </p:cNvSpPr>
          <p:nvPr/>
        </p:nvSpPr>
        <p:spPr bwMode="auto">
          <a:xfrm>
            <a:off x="468313" y="3276600"/>
            <a:ext cx="9136062" cy="1339850"/>
          </a:xfrm>
          <a:prstGeom prst="rect">
            <a:avLst/>
          </a:prstGeom>
          <a:solidFill>
            <a:srgbClr val="F6B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Shortest Paths can be formulated as Most Probable Handicapped 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Computation</a:t>
            </a:r>
            <a:endParaRPr lang="en-US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987425" y="1874838"/>
            <a:ext cx="8216900" cy="14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MLH Paths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: Modify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Dijkstra’s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. Rather than shortest path for expansion, choose</a:t>
            </a:r>
            <a:endParaRPr lang="en-US" dirty="0"/>
          </a:p>
          <a:p>
            <a:pPr algn="ctr" eaLnBrk="1" hangingPunct="1">
              <a:lnSpc>
                <a:spcPct val="95000"/>
              </a:lnSpc>
            </a:pPr>
            <a:r>
              <a:rPr lang="en-US" sz="3200" dirty="0">
                <a:solidFill>
                  <a:srgbClr val="4E8542"/>
                </a:solidFill>
                <a:latin typeface="Arial" charset="0"/>
              </a:rPr>
              <a:t>most probable 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path.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252413" y="3779838"/>
            <a:ext cx="9785350" cy="14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MLH Betweenness 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Centrality: Modify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Brandes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’. Rather than longest path for backtracking, choose</a:t>
            </a:r>
            <a:endParaRPr lang="en-US" dirty="0"/>
          </a:p>
          <a:p>
            <a:pPr algn="ctr" eaLnBrk="1" hangingPunct="1">
              <a:lnSpc>
                <a:spcPct val="95000"/>
              </a:lnSpc>
            </a:pPr>
            <a:r>
              <a:rPr lang="en-US" sz="3200" dirty="0">
                <a:solidFill>
                  <a:srgbClr val="4E8542"/>
                </a:solidFill>
                <a:latin typeface="Arial" charset="0"/>
              </a:rPr>
              <a:t>least probable 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path.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50133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3134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6088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6941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4892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2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Time Varying Graphs</a:t>
            </a:r>
          </a:p>
        </p:txBody>
      </p:sp>
      <p:sp>
        <p:nvSpPr>
          <p:cNvPr id="99" name="Oval 98"/>
          <p:cNvSpPr/>
          <p:nvPr/>
        </p:nvSpPr>
        <p:spPr>
          <a:xfrm>
            <a:off x="812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00" name="Oval 99"/>
          <p:cNvSpPr/>
          <p:nvPr/>
        </p:nvSpPr>
        <p:spPr>
          <a:xfrm>
            <a:off x="8128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01" name="Oval 100"/>
          <p:cNvSpPr/>
          <p:nvPr/>
        </p:nvSpPr>
        <p:spPr>
          <a:xfrm>
            <a:off x="13589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02" name="Oval 101"/>
          <p:cNvSpPr/>
          <p:nvPr/>
        </p:nvSpPr>
        <p:spPr>
          <a:xfrm>
            <a:off x="13589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03" name="Oval 102"/>
          <p:cNvSpPr/>
          <p:nvPr/>
        </p:nvSpPr>
        <p:spPr>
          <a:xfrm>
            <a:off x="812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04" name="Oval 103"/>
          <p:cNvSpPr/>
          <p:nvPr/>
        </p:nvSpPr>
        <p:spPr>
          <a:xfrm>
            <a:off x="13589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05" name="Straight Connector 104"/>
          <p:cNvCxnSpPr>
            <a:stCxn id="99" idx="4"/>
            <a:endCxn id="100" idx="0"/>
          </p:cNvCxnSpPr>
          <p:nvPr/>
        </p:nvCxnSpPr>
        <p:spPr>
          <a:xfrm>
            <a:off x="1003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1" idx="4"/>
            <a:endCxn id="102" idx="0"/>
          </p:cNvCxnSpPr>
          <p:nvPr/>
        </p:nvCxnSpPr>
        <p:spPr>
          <a:xfrm>
            <a:off x="15494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9" idx="5"/>
            <a:endCxn id="102" idx="1"/>
          </p:cNvCxnSpPr>
          <p:nvPr/>
        </p:nvCxnSpPr>
        <p:spPr>
          <a:xfrm>
            <a:off x="11382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1" idx="3"/>
            <a:endCxn id="100" idx="7"/>
          </p:cNvCxnSpPr>
          <p:nvPr/>
        </p:nvCxnSpPr>
        <p:spPr>
          <a:xfrm flipH="1">
            <a:off x="11382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4"/>
            <a:endCxn id="104" idx="0"/>
          </p:cNvCxnSpPr>
          <p:nvPr/>
        </p:nvCxnSpPr>
        <p:spPr>
          <a:xfrm>
            <a:off x="15494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0" idx="4"/>
            <a:endCxn id="103" idx="0"/>
          </p:cNvCxnSpPr>
          <p:nvPr/>
        </p:nvCxnSpPr>
        <p:spPr>
          <a:xfrm>
            <a:off x="10033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0" idx="5"/>
            <a:endCxn id="104" idx="1"/>
          </p:cNvCxnSpPr>
          <p:nvPr/>
        </p:nvCxnSpPr>
        <p:spPr>
          <a:xfrm>
            <a:off x="11382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2" idx="3"/>
            <a:endCxn id="103" idx="7"/>
          </p:cNvCxnSpPr>
          <p:nvPr/>
        </p:nvCxnSpPr>
        <p:spPr>
          <a:xfrm flipH="1">
            <a:off x="11382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5527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14" name="Oval 113"/>
          <p:cNvSpPr/>
          <p:nvPr/>
        </p:nvSpPr>
        <p:spPr>
          <a:xfrm>
            <a:off x="25527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15" name="Oval 114"/>
          <p:cNvSpPr/>
          <p:nvPr/>
        </p:nvSpPr>
        <p:spPr>
          <a:xfrm>
            <a:off x="3098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30988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17" name="Oval 116"/>
          <p:cNvSpPr/>
          <p:nvPr/>
        </p:nvSpPr>
        <p:spPr>
          <a:xfrm>
            <a:off x="25527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18" name="Oval 117"/>
          <p:cNvSpPr/>
          <p:nvPr/>
        </p:nvSpPr>
        <p:spPr>
          <a:xfrm>
            <a:off x="3098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19" name="Straight Connector 118"/>
          <p:cNvCxnSpPr>
            <a:stCxn id="113" idx="4"/>
            <a:endCxn id="114" idx="0"/>
          </p:cNvCxnSpPr>
          <p:nvPr/>
        </p:nvCxnSpPr>
        <p:spPr>
          <a:xfrm>
            <a:off x="27432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5" idx="3"/>
            <a:endCxn id="114" idx="7"/>
          </p:cNvCxnSpPr>
          <p:nvPr/>
        </p:nvCxnSpPr>
        <p:spPr>
          <a:xfrm flipH="1">
            <a:off x="28781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4" idx="4"/>
            <a:endCxn id="117" idx="0"/>
          </p:cNvCxnSpPr>
          <p:nvPr/>
        </p:nvCxnSpPr>
        <p:spPr>
          <a:xfrm>
            <a:off x="27432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4" idx="5"/>
            <a:endCxn id="118" idx="1"/>
          </p:cNvCxnSpPr>
          <p:nvPr/>
        </p:nvCxnSpPr>
        <p:spPr>
          <a:xfrm>
            <a:off x="28781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37846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28" name="Oval 127"/>
          <p:cNvSpPr/>
          <p:nvPr/>
        </p:nvSpPr>
        <p:spPr>
          <a:xfrm>
            <a:off x="37846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29" name="Oval 128"/>
          <p:cNvSpPr/>
          <p:nvPr/>
        </p:nvSpPr>
        <p:spPr>
          <a:xfrm>
            <a:off x="43322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0" name="Oval 129"/>
          <p:cNvSpPr/>
          <p:nvPr/>
        </p:nvSpPr>
        <p:spPr>
          <a:xfrm>
            <a:off x="43322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1" name="Oval 130"/>
          <p:cNvSpPr/>
          <p:nvPr/>
        </p:nvSpPr>
        <p:spPr>
          <a:xfrm>
            <a:off x="37846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2" name="Oval 131"/>
          <p:cNvSpPr/>
          <p:nvPr/>
        </p:nvSpPr>
        <p:spPr>
          <a:xfrm>
            <a:off x="43322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3" name="Straight Connector 132"/>
          <p:cNvCxnSpPr>
            <a:stCxn id="127" idx="4"/>
            <a:endCxn id="128" idx="0"/>
          </p:cNvCxnSpPr>
          <p:nvPr/>
        </p:nvCxnSpPr>
        <p:spPr>
          <a:xfrm>
            <a:off x="39751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4"/>
            <a:endCxn id="130" idx="0"/>
          </p:cNvCxnSpPr>
          <p:nvPr/>
        </p:nvCxnSpPr>
        <p:spPr>
          <a:xfrm>
            <a:off x="45227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9" idx="3"/>
            <a:endCxn id="128" idx="7"/>
          </p:cNvCxnSpPr>
          <p:nvPr/>
        </p:nvCxnSpPr>
        <p:spPr>
          <a:xfrm flipH="1">
            <a:off x="41100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8" idx="4"/>
            <a:endCxn id="131" idx="0"/>
          </p:cNvCxnSpPr>
          <p:nvPr/>
        </p:nvCxnSpPr>
        <p:spPr>
          <a:xfrm>
            <a:off x="39751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8" idx="5"/>
            <a:endCxn id="132" idx="1"/>
          </p:cNvCxnSpPr>
          <p:nvPr/>
        </p:nvCxnSpPr>
        <p:spPr>
          <a:xfrm>
            <a:off x="41100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080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2" name="Oval 141"/>
          <p:cNvSpPr/>
          <p:nvPr/>
        </p:nvSpPr>
        <p:spPr>
          <a:xfrm>
            <a:off x="50800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3" name="Oval 142"/>
          <p:cNvSpPr/>
          <p:nvPr/>
        </p:nvSpPr>
        <p:spPr>
          <a:xfrm>
            <a:off x="5627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4" name="Oval 143"/>
          <p:cNvSpPr/>
          <p:nvPr/>
        </p:nvSpPr>
        <p:spPr>
          <a:xfrm>
            <a:off x="56276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5" name="Oval 144"/>
          <p:cNvSpPr/>
          <p:nvPr/>
        </p:nvSpPr>
        <p:spPr>
          <a:xfrm>
            <a:off x="5080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6" name="Oval 145"/>
          <p:cNvSpPr/>
          <p:nvPr/>
        </p:nvSpPr>
        <p:spPr>
          <a:xfrm>
            <a:off x="5627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8" name="Straight Connector 147"/>
          <p:cNvCxnSpPr>
            <a:stCxn id="143" idx="4"/>
            <a:endCxn id="144" idx="0"/>
          </p:cNvCxnSpPr>
          <p:nvPr/>
        </p:nvCxnSpPr>
        <p:spPr>
          <a:xfrm>
            <a:off x="5818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5"/>
            <a:endCxn id="144" idx="1"/>
          </p:cNvCxnSpPr>
          <p:nvPr/>
        </p:nvCxnSpPr>
        <p:spPr>
          <a:xfrm>
            <a:off x="5405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4" idx="4"/>
            <a:endCxn id="146" idx="0"/>
          </p:cNvCxnSpPr>
          <p:nvPr/>
        </p:nvCxnSpPr>
        <p:spPr>
          <a:xfrm>
            <a:off x="58181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2" idx="5"/>
            <a:endCxn id="146" idx="1"/>
          </p:cNvCxnSpPr>
          <p:nvPr/>
        </p:nvCxnSpPr>
        <p:spPr>
          <a:xfrm>
            <a:off x="5405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4" idx="3"/>
            <a:endCxn id="145" idx="7"/>
          </p:cNvCxnSpPr>
          <p:nvPr/>
        </p:nvCxnSpPr>
        <p:spPr>
          <a:xfrm flipH="1">
            <a:off x="5405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6375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6" name="Oval 155"/>
          <p:cNvSpPr/>
          <p:nvPr/>
        </p:nvSpPr>
        <p:spPr>
          <a:xfrm>
            <a:off x="63754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7" name="Oval 156"/>
          <p:cNvSpPr/>
          <p:nvPr/>
        </p:nvSpPr>
        <p:spPr>
          <a:xfrm>
            <a:off x="6923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8" name="Oval 157"/>
          <p:cNvSpPr/>
          <p:nvPr/>
        </p:nvSpPr>
        <p:spPr>
          <a:xfrm>
            <a:off x="69230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9" name="Oval 158"/>
          <p:cNvSpPr/>
          <p:nvPr/>
        </p:nvSpPr>
        <p:spPr>
          <a:xfrm>
            <a:off x="6375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0" name="Oval 159"/>
          <p:cNvSpPr/>
          <p:nvPr/>
        </p:nvSpPr>
        <p:spPr>
          <a:xfrm>
            <a:off x="6923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9" name="Oval 168"/>
          <p:cNvSpPr/>
          <p:nvPr/>
        </p:nvSpPr>
        <p:spPr>
          <a:xfrm>
            <a:off x="76708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70" name="Oval 169"/>
          <p:cNvSpPr/>
          <p:nvPr/>
        </p:nvSpPr>
        <p:spPr>
          <a:xfrm>
            <a:off x="76708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1" name="Oval 170"/>
          <p:cNvSpPr/>
          <p:nvPr/>
        </p:nvSpPr>
        <p:spPr>
          <a:xfrm>
            <a:off x="82184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2" name="Oval 171"/>
          <p:cNvSpPr/>
          <p:nvPr/>
        </p:nvSpPr>
        <p:spPr>
          <a:xfrm>
            <a:off x="8218488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3" name="Oval 172"/>
          <p:cNvSpPr/>
          <p:nvPr/>
        </p:nvSpPr>
        <p:spPr>
          <a:xfrm>
            <a:off x="76708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4" name="Oval 173"/>
          <p:cNvSpPr/>
          <p:nvPr/>
        </p:nvSpPr>
        <p:spPr>
          <a:xfrm>
            <a:off x="82184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6" name="Straight Connector 175"/>
          <p:cNvCxnSpPr>
            <a:stCxn id="171" idx="4"/>
            <a:endCxn id="172" idx="0"/>
          </p:cNvCxnSpPr>
          <p:nvPr/>
        </p:nvCxnSpPr>
        <p:spPr>
          <a:xfrm>
            <a:off x="84089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69" idx="5"/>
            <a:endCxn id="172" idx="1"/>
          </p:cNvCxnSpPr>
          <p:nvPr/>
        </p:nvCxnSpPr>
        <p:spPr>
          <a:xfrm>
            <a:off x="79962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2" idx="4"/>
            <a:endCxn id="174" idx="0"/>
          </p:cNvCxnSpPr>
          <p:nvPr/>
        </p:nvCxnSpPr>
        <p:spPr>
          <a:xfrm>
            <a:off x="84089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2" idx="3"/>
            <a:endCxn id="173" idx="7"/>
          </p:cNvCxnSpPr>
          <p:nvPr/>
        </p:nvCxnSpPr>
        <p:spPr>
          <a:xfrm flipH="1">
            <a:off x="79962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85" name="TextBox 182"/>
          <p:cNvSpPr txBox="1">
            <a:spLocks noChangeArrowheads="1"/>
          </p:cNvSpPr>
          <p:nvPr/>
        </p:nvSpPr>
        <p:spPr bwMode="auto">
          <a:xfrm>
            <a:off x="565150" y="1828800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Aggregate</a:t>
            </a:r>
          </a:p>
        </p:txBody>
      </p:sp>
      <p:sp>
        <p:nvSpPr>
          <p:cNvPr id="5186" name="TextBox 183"/>
          <p:cNvSpPr txBox="1">
            <a:spLocks noChangeArrowheads="1"/>
          </p:cNvSpPr>
          <p:nvPr/>
        </p:nvSpPr>
        <p:spPr bwMode="auto">
          <a:xfrm>
            <a:off x="24892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5187" name="TextBox 184"/>
          <p:cNvSpPr txBox="1">
            <a:spLocks noChangeArrowheads="1"/>
          </p:cNvSpPr>
          <p:nvPr/>
        </p:nvSpPr>
        <p:spPr bwMode="auto">
          <a:xfrm>
            <a:off x="37226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5188" name="TextBox 185"/>
          <p:cNvSpPr txBox="1">
            <a:spLocks noChangeArrowheads="1"/>
          </p:cNvSpPr>
          <p:nvPr/>
        </p:nvSpPr>
        <p:spPr bwMode="auto">
          <a:xfrm>
            <a:off x="5018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5189" name="TextBox 186"/>
          <p:cNvSpPr txBox="1">
            <a:spLocks noChangeArrowheads="1"/>
          </p:cNvSpPr>
          <p:nvPr/>
        </p:nvSpPr>
        <p:spPr bwMode="auto">
          <a:xfrm>
            <a:off x="6313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5190" name="TextBox 187"/>
          <p:cNvSpPr txBox="1">
            <a:spLocks noChangeArrowheads="1"/>
          </p:cNvSpPr>
          <p:nvPr/>
        </p:nvSpPr>
        <p:spPr bwMode="auto">
          <a:xfrm>
            <a:off x="7608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sp>
        <p:nvSpPr>
          <p:cNvPr id="5191" name="TextBox 3074"/>
          <p:cNvSpPr txBox="1">
            <a:spLocks noChangeArrowheads="1"/>
          </p:cNvSpPr>
          <p:nvPr/>
        </p:nvSpPr>
        <p:spPr bwMode="auto">
          <a:xfrm>
            <a:off x="1958975" y="2879725"/>
            <a:ext cx="414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/>
              <a:t>=</a:t>
            </a:r>
          </a:p>
        </p:txBody>
      </p:sp>
      <p:cxnSp>
        <p:nvCxnSpPr>
          <p:cNvPr id="191" name="Straight Connector 190"/>
          <p:cNvCxnSpPr>
            <a:stCxn id="100" idx="6"/>
            <a:endCxn id="102" idx="2"/>
          </p:cNvCxnSpPr>
          <p:nvPr/>
        </p:nvCxnSpPr>
        <p:spPr>
          <a:xfrm>
            <a:off x="1193800" y="3162300"/>
            <a:ext cx="165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56" idx="6"/>
            <a:endCxn id="158" idx="2"/>
          </p:cNvCxnSpPr>
          <p:nvPr/>
        </p:nvCxnSpPr>
        <p:spPr>
          <a:xfrm>
            <a:off x="67564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5659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65150" y="4579938"/>
            <a:ext cx="32768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Represent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Current </a:t>
            </a: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0710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Conclusions</a:t>
            </a:r>
            <a:endParaRPr lang="en-US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8150" y="1866900"/>
            <a:ext cx="9283700" cy="5029200"/>
          </a:xfrm>
        </p:spPr>
        <p:txBody>
          <a:bodyPr lIns="0" tIns="0" rIns="0" bIns="0" rtlCol="0">
            <a:normAutofit/>
          </a:bodyPr>
          <a:lstStyle/>
          <a:p>
            <a:pPr lvl="1" indent="-342900" algn="l" defTabSz="101597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Developed </a:t>
            </a:r>
            <a:r>
              <a:rPr lang="en-US" sz="2400" dirty="0" smtClean="0">
                <a:solidFill>
                  <a:schemeClr val="tx1"/>
                </a:solidFill>
              </a:rPr>
              <a:t>sampling approach</a:t>
            </a:r>
          </a:p>
          <a:p>
            <a:pPr lvl="1" indent="-342900" algn="l" defTabSz="101597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Developed most probable paths formulation</a:t>
            </a:r>
          </a:p>
          <a:p>
            <a:pPr marL="914400" lvl="2" indent="-342900" algn="l" defTabSz="101597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Incorporated inherent transmission uncertainty</a:t>
            </a:r>
          </a:p>
          <a:p>
            <a:pPr lvl="1" indent="-342900" algn="l" defTabSz="101597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indent="-342900" algn="l" defTabSz="101597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Evaluated </a:t>
            </a:r>
            <a:r>
              <a:rPr lang="en-US" sz="2400" dirty="0" smtClean="0">
                <a:solidFill>
                  <a:schemeClr val="tx1"/>
                </a:solidFill>
              </a:rPr>
              <a:t>on Enron email </a:t>
            </a:r>
            <a:r>
              <a:rPr lang="en-US" sz="2400" dirty="0" smtClean="0">
                <a:solidFill>
                  <a:schemeClr val="tx1"/>
                </a:solidFill>
              </a:rPr>
              <a:t>dataset</a:t>
            </a:r>
          </a:p>
          <a:p>
            <a:pPr lvl="2" indent="-342900" algn="l" defTabSz="101597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Aggregate representations of time evolving graphs are unable to detect changes with the graph</a:t>
            </a:r>
          </a:p>
          <a:p>
            <a:pPr lvl="2" indent="-342900" algn="l" defTabSz="101597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Slice samples of the graph have large variation from one slice to the next</a:t>
            </a:r>
          </a:p>
          <a:p>
            <a:pPr lvl="1" indent="-342900" algn="l" defTabSz="101597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indent="-342900" algn="l" defTabSz="101597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Future Work: Additional metrics, such as probabilistic clustering coefficient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2946400"/>
            <a:ext cx="9283700" cy="17272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Questions?</a:t>
            </a:r>
            <a:br>
              <a:rPr lang="en-US" sz="3200" smtClean="0">
                <a:solidFill>
                  <a:srgbClr val="000000"/>
                </a:solidFill>
                <a:latin typeface="Arial" charset="0"/>
              </a:rPr>
            </a:br>
            <a:r>
              <a:rPr lang="en-US" sz="2400" i="1" smtClean="0">
                <a:solidFill>
                  <a:srgbClr val="000000"/>
                </a:solidFill>
                <a:latin typeface="Arial" charset="0"/>
              </a:rPr>
              <a:t>jpfeiffer@purdue.edu</a:t>
            </a:r>
            <a:br>
              <a:rPr lang="en-US" sz="2400" i="1" smtClean="0">
                <a:solidFill>
                  <a:srgbClr val="000000"/>
                </a:solidFill>
                <a:latin typeface="Arial" charset="0"/>
              </a:rPr>
            </a:br>
            <a:r>
              <a:rPr lang="en-US" sz="2400" i="1" smtClean="0">
                <a:solidFill>
                  <a:srgbClr val="000000"/>
                </a:solidFill>
                <a:latin typeface="Arial" charset="0"/>
              </a:rPr>
              <a:t>neville@cs.purdue.edu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50133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3134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6088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6941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4892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Time Varying Graphs</a:t>
            </a:r>
          </a:p>
        </p:txBody>
      </p:sp>
      <p:sp>
        <p:nvSpPr>
          <p:cNvPr id="99" name="Oval 98"/>
          <p:cNvSpPr/>
          <p:nvPr/>
        </p:nvSpPr>
        <p:spPr>
          <a:xfrm>
            <a:off x="812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00" name="Oval 99"/>
          <p:cNvSpPr/>
          <p:nvPr/>
        </p:nvSpPr>
        <p:spPr>
          <a:xfrm>
            <a:off x="812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01" name="Oval 100"/>
          <p:cNvSpPr/>
          <p:nvPr/>
        </p:nvSpPr>
        <p:spPr>
          <a:xfrm>
            <a:off x="13589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02" name="Oval 101"/>
          <p:cNvSpPr/>
          <p:nvPr/>
        </p:nvSpPr>
        <p:spPr>
          <a:xfrm>
            <a:off x="13589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03" name="Oval 102"/>
          <p:cNvSpPr/>
          <p:nvPr/>
        </p:nvSpPr>
        <p:spPr>
          <a:xfrm>
            <a:off x="812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04" name="Oval 103"/>
          <p:cNvSpPr/>
          <p:nvPr/>
        </p:nvSpPr>
        <p:spPr>
          <a:xfrm>
            <a:off x="13589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05" name="Straight Connector 104"/>
          <p:cNvCxnSpPr>
            <a:stCxn id="99" idx="4"/>
            <a:endCxn id="100" idx="0"/>
          </p:cNvCxnSpPr>
          <p:nvPr/>
        </p:nvCxnSpPr>
        <p:spPr>
          <a:xfrm>
            <a:off x="1003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1" idx="4"/>
            <a:endCxn id="102" idx="0"/>
          </p:cNvCxnSpPr>
          <p:nvPr/>
        </p:nvCxnSpPr>
        <p:spPr>
          <a:xfrm>
            <a:off x="15494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9" idx="5"/>
            <a:endCxn id="102" idx="1"/>
          </p:cNvCxnSpPr>
          <p:nvPr/>
        </p:nvCxnSpPr>
        <p:spPr>
          <a:xfrm>
            <a:off x="11382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1" idx="3"/>
            <a:endCxn id="100" idx="7"/>
          </p:cNvCxnSpPr>
          <p:nvPr/>
        </p:nvCxnSpPr>
        <p:spPr>
          <a:xfrm flipH="1">
            <a:off x="11382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4"/>
            <a:endCxn id="104" idx="0"/>
          </p:cNvCxnSpPr>
          <p:nvPr/>
        </p:nvCxnSpPr>
        <p:spPr>
          <a:xfrm>
            <a:off x="15494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0" idx="4"/>
            <a:endCxn id="103" idx="0"/>
          </p:cNvCxnSpPr>
          <p:nvPr/>
        </p:nvCxnSpPr>
        <p:spPr>
          <a:xfrm>
            <a:off x="10033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0" idx="5"/>
            <a:endCxn id="104" idx="1"/>
          </p:cNvCxnSpPr>
          <p:nvPr/>
        </p:nvCxnSpPr>
        <p:spPr>
          <a:xfrm>
            <a:off x="11382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2" idx="3"/>
            <a:endCxn id="103" idx="7"/>
          </p:cNvCxnSpPr>
          <p:nvPr/>
        </p:nvCxnSpPr>
        <p:spPr>
          <a:xfrm flipH="1">
            <a:off x="11382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5527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14" name="Oval 113"/>
          <p:cNvSpPr/>
          <p:nvPr/>
        </p:nvSpPr>
        <p:spPr>
          <a:xfrm>
            <a:off x="25527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15" name="Oval 114"/>
          <p:cNvSpPr/>
          <p:nvPr/>
        </p:nvSpPr>
        <p:spPr>
          <a:xfrm>
            <a:off x="3098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30988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17" name="Oval 116"/>
          <p:cNvSpPr/>
          <p:nvPr/>
        </p:nvSpPr>
        <p:spPr>
          <a:xfrm>
            <a:off x="25527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18" name="Oval 117"/>
          <p:cNvSpPr/>
          <p:nvPr/>
        </p:nvSpPr>
        <p:spPr>
          <a:xfrm>
            <a:off x="3098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19" name="Straight Connector 118"/>
          <p:cNvCxnSpPr>
            <a:stCxn id="113" idx="4"/>
            <a:endCxn id="114" idx="0"/>
          </p:cNvCxnSpPr>
          <p:nvPr/>
        </p:nvCxnSpPr>
        <p:spPr>
          <a:xfrm>
            <a:off x="27432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5" idx="3"/>
            <a:endCxn id="114" idx="7"/>
          </p:cNvCxnSpPr>
          <p:nvPr/>
        </p:nvCxnSpPr>
        <p:spPr>
          <a:xfrm flipH="1">
            <a:off x="28781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4" idx="4"/>
            <a:endCxn id="117" idx="0"/>
          </p:cNvCxnSpPr>
          <p:nvPr/>
        </p:nvCxnSpPr>
        <p:spPr>
          <a:xfrm>
            <a:off x="27432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4" idx="5"/>
            <a:endCxn id="118" idx="1"/>
          </p:cNvCxnSpPr>
          <p:nvPr/>
        </p:nvCxnSpPr>
        <p:spPr>
          <a:xfrm>
            <a:off x="28781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37846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28" name="Oval 127"/>
          <p:cNvSpPr/>
          <p:nvPr/>
        </p:nvSpPr>
        <p:spPr>
          <a:xfrm>
            <a:off x="37846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29" name="Oval 128"/>
          <p:cNvSpPr/>
          <p:nvPr/>
        </p:nvSpPr>
        <p:spPr>
          <a:xfrm>
            <a:off x="43322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0" name="Oval 129"/>
          <p:cNvSpPr/>
          <p:nvPr/>
        </p:nvSpPr>
        <p:spPr>
          <a:xfrm>
            <a:off x="43322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1" name="Oval 130"/>
          <p:cNvSpPr/>
          <p:nvPr/>
        </p:nvSpPr>
        <p:spPr>
          <a:xfrm>
            <a:off x="37846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2" name="Oval 131"/>
          <p:cNvSpPr/>
          <p:nvPr/>
        </p:nvSpPr>
        <p:spPr>
          <a:xfrm>
            <a:off x="43322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3" name="Straight Connector 132"/>
          <p:cNvCxnSpPr>
            <a:stCxn id="127" idx="4"/>
            <a:endCxn id="128" idx="0"/>
          </p:cNvCxnSpPr>
          <p:nvPr/>
        </p:nvCxnSpPr>
        <p:spPr>
          <a:xfrm>
            <a:off x="39751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4"/>
            <a:endCxn id="130" idx="0"/>
          </p:cNvCxnSpPr>
          <p:nvPr/>
        </p:nvCxnSpPr>
        <p:spPr>
          <a:xfrm>
            <a:off x="45227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9" idx="3"/>
            <a:endCxn id="128" idx="7"/>
          </p:cNvCxnSpPr>
          <p:nvPr/>
        </p:nvCxnSpPr>
        <p:spPr>
          <a:xfrm flipH="1">
            <a:off x="41100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8" idx="4"/>
            <a:endCxn id="131" idx="0"/>
          </p:cNvCxnSpPr>
          <p:nvPr/>
        </p:nvCxnSpPr>
        <p:spPr>
          <a:xfrm>
            <a:off x="39751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8" idx="5"/>
            <a:endCxn id="132" idx="1"/>
          </p:cNvCxnSpPr>
          <p:nvPr/>
        </p:nvCxnSpPr>
        <p:spPr>
          <a:xfrm>
            <a:off x="41100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080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2" name="Oval 141"/>
          <p:cNvSpPr/>
          <p:nvPr/>
        </p:nvSpPr>
        <p:spPr>
          <a:xfrm>
            <a:off x="50800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3" name="Oval 142"/>
          <p:cNvSpPr/>
          <p:nvPr/>
        </p:nvSpPr>
        <p:spPr>
          <a:xfrm>
            <a:off x="5627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4" name="Oval 143"/>
          <p:cNvSpPr/>
          <p:nvPr/>
        </p:nvSpPr>
        <p:spPr>
          <a:xfrm>
            <a:off x="56276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5" name="Oval 144"/>
          <p:cNvSpPr/>
          <p:nvPr/>
        </p:nvSpPr>
        <p:spPr>
          <a:xfrm>
            <a:off x="5080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6" name="Oval 145"/>
          <p:cNvSpPr/>
          <p:nvPr/>
        </p:nvSpPr>
        <p:spPr>
          <a:xfrm>
            <a:off x="5627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8" name="Straight Connector 147"/>
          <p:cNvCxnSpPr>
            <a:stCxn id="143" idx="4"/>
            <a:endCxn id="144" idx="0"/>
          </p:cNvCxnSpPr>
          <p:nvPr/>
        </p:nvCxnSpPr>
        <p:spPr>
          <a:xfrm>
            <a:off x="5818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5"/>
            <a:endCxn id="144" idx="1"/>
          </p:cNvCxnSpPr>
          <p:nvPr/>
        </p:nvCxnSpPr>
        <p:spPr>
          <a:xfrm>
            <a:off x="5405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4" idx="4"/>
            <a:endCxn id="146" idx="0"/>
          </p:cNvCxnSpPr>
          <p:nvPr/>
        </p:nvCxnSpPr>
        <p:spPr>
          <a:xfrm>
            <a:off x="58181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2" idx="5"/>
            <a:endCxn id="146" idx="1"/>
          </p:cNvCxnSpPr>
          <p:nvPr/>
        </p:nvCxnSpPr>
        <p:spPr>
          <a:xfrm>
            <a:off x="5405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4" idx="3"/>
            <a:endCxn id="145" idx="7"/>
          </p:cNvCxnSpPr>
          <p:nvPr/>
        </p:nvCxnSpPr>
        <p:spPr>
          <a:xfrm flipH="1">
            <a:off x="5405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6375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6" name="Oval 155"/>
          <p:cNvSpPr/>
          <p:nvPr/>
        </p:nvSpPr>
        <p:spPr>
          <a:xfrm>
            <a:off x="63754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7" name="Oval 156"/>
          <p:cNvSpPr/>
          <p:nvPr/>
        </p:nvSpPr>
        <p:spPr>
          <a:xfrm>
            <a:off x="6923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8" name="Oval 157"/>
          <p:cNvSpPr/>
          <p:nvPr/>
        </p:nvSpPr>
        <p:spPr>
          <a:xfrm>
            <a:off x="69230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9" name="Oval 158"/>
          <p:cNvSpPr/>
          <p:nvPr/>
        </p:nvSpPr>
        <p:spPr>
          <a:xfrm>
            <a:off x="6375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0" name="Oval 159"/>
          <p:cNvSpPr/>
          <p:nvPr/>
        </p:nvSpPr>
        <p:spPr>
          <a:xfrm>
            <a:off x="6923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9" name="Oval 168"/>
          <p:cNvSpPr/>
          <p:nvPr/>
        </p:nvSpPr>
        <p:spPr>
          <a:xfrm>
            <a:off x="76708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70" name="Oval 169"/>
          <p:cNvSpPr/>
          <p:nvPr/>
        </p:nvSpPr>
        <p:spPr>
          <a:xfrm>
            <a:off x="76708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1" name="Oval 170"/>
          <p:cNvSpPr/>
          <p:nvPr/>
        </p:nvSpPr>
        <p:spPr>
          <a:xfrm>
            <a:off x="82184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2" name="Oval 171"/>
          <p:cNvSpPr/>
          <p:nvPr/>
        </p:nvSpPr>
        <p:spPr>
          <a:xfrm>
            <a:off x="82184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3" name="Oval 172"/>
          <p:cNvSpPr/>
          <p:nvPr/>
        </p:nvSpPr>
        <p:spPr>
          <a:xfrm>
            <a:off x="76708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4" name="Oval 173"/>
          <p:cNvSpPr/>
          <p:nvPr/>
        </p:nvSpPr>
        <p:spPr>
          <a:xfrm>
            <a:off x="82184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6" name="Straight Connector 175"/>
          <p:cNvCxnSpPr>
            <a:stCxn id="171" idx="4"/>
            <a:endCxn id="172" idx="0"/>
          </p:cNvCxnSpPr>
          <p:nvPr/>
        </p:nvCxnSpPr>
        <p:spPr>
          <a:xfrm>
            <a:off x="84089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69" idx="5"/>
            <a:endCxn id="172" idx="1"/>
          </p:cNvCxnSpPr>
          <p:nvPr/>
        </p:nvCxnSpPr>
        <p:spPr>
          <a:xfrm>
            <a:off x="79962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2" idx="4"/>
            <a:endCxn id="174" idx="0"/>
          </p:cNvCxnSpPr>
          <p:nvPr/>
        </p:nvCxnSpPr>
        <p:spPr>
          <a:xfrm>
            <a:off x="84089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2" idx="3"/>
            <a:endCxn id="173" idx="7"/>
          </p:cNvCxnSpPr>
          <p:nvPr/>
        </p:nvCxnSpPr>
        <p:spPr>
          <a:xfrm flipH="1">
            <a:off x="79962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09" name="TextBox 182"/>
          <p:cNvSpPr txBox="1">
            <a:spLocks noChangeArrowheads="1"/>
          </p:cNvSpPr>
          <p:nvPr/>
        </p:nvSpPr>
        <p:spPr bwMode="auto">
          <a:xfrm>
            <a:off x="565150" y="1828800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Aggregate</a:t>
            </a:r>
          </a:p>
        </p:txBody>
      </p:sp>
      <p:sp>
        <p:nvSpPr>
          <p:cNvPr id="6210" name="TextBox 183"/>
          <p:cNvSpPr txBox="1">
            <a:spLocks noChangeArrowheads="1"/>
          </p:cNvSpPr>
          <p:nvPr/>
        </p:nvSpPr>
        <p:spPr bwMode="auto">
          <a:xfrm>
            <a:off x="24892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6211" name="TextBox 184"/>
          <p:cNvSpPr txBox="1">
            <a:spLocks noChangeArrowheads="1"/>
          </p:cNvSpPr>
          <p:nvPr/>
        </p:nvSpPr>
        <p:spPr bwMode="auto">
          <a:xfrm>
            <a:off x="37226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6212" name="TextBox 185"/>
          <p:cNvSpPr txBox="1">
            <a:spLocks noChangeArrowheads="1"/>
          </p:cNvSpPr>
          <p:nvPr/>
        </p:nvSpPr>
        <p:spPr bwMode="auto">
          <a:xfrm>
            <a:off x="5018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6213" name="TextBox 186"/>
          <p:cNvSpPr txBox="1">
            <a:spLocks noChangeArrowheads="1"/>
          </p:cNvSpPr>
          <p:nvPr/>
        </p:nvSpPr>
        <p:spPr bwMode="auto">
          <a:xfrm>
            <a:off x="6313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6214" name="TextBox 187"/>
          <p:cNvSpPr txBox="1">
            <a:spLocks noChangeArrowheads="1"/>
          </p:cNvSpPr>
          <p:nvPr/>
        </p:nvSpPr>
        <p:spPr bwMode="auto">
          <a:xfrm>
            <a:off x="7608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sp>
        <p:nvSpPr>
          <p:cNvPr id="6215" name="TextBox 3074"/>
          <p:cNvSpPr txBox="1">
            <a:spLocks noChangeArrowheads="1"/>
          </p:cNvSpPr>
          <p:nvPr/>
        </p:nvSpPr>
        <p:spPr bwMode="auto">
          <a:xfrm>
            <a:off x="1958975" y="2879725"/>
            <a:ext cx="414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/>
              <a:t>=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193800" y="3162300"/>
            <a:ext cx="165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7564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5659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65150" y="4579938"/>
            <a:ext cx="3276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Represent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Current </a:t>
            </a:r>
            <a:r>
              <a:rPr lang="en-US" dirty="0" smtClean="0"/>
              <a:t>Graph</a:t>
            </a:r>
          </a:p>
          <a:p>
            <a:pPr>
              <a:defRPr/>
            </a:pPr>
            <a:r>
              <a:rPr lang="en-US" dirty="0" smtClean="0"/>
              <a:t>Betweenness Centrality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50133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3134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6088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6941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892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9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Time Varying Graphs</a:t>
            </a:r>
          </a:p>
        </p:txBody>
      </p:sp>
      <p:sp>
        <p:nvSpPr>
          <p:cNvPr id="99" name="Oval 98"/>
          <p:cNvSpPr/>
          <p:nvPr/>
        </p:nvSpPr>
        <p:spPr>
          <a:xfrm>
            <a:off x="812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00" name="Oval 99"/>
          <p:cNvSpPr/>
          <p:nvPr/>
        </p:nvSpPr>
        <p:spPr>
          <a:xfrm>
            <a:off x="812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01" name="Oval 100"/>
          <p:cNvSpPr/>
          <p:nvPr/>
        </p:nvSpPr>
        <p:spPr>
          <a:xfrm>
            <a:off x="13589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02" name="Oval 101"/>
          <p:cNvSpPr/>
          <p:nvPr/>
        </p:nvSpPr>
        <p:spPr>
          <a:xfrm>
            <a:off x="13589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03" name="Oval 102"/>
          <p:cNvSpPr/>
          <p:nvPr/>
        </p:nvSpPr>
        <p:spPr>
          <a:xfrm>
            <a:off x="812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04" name="Oval 103"/>
          <p:cNvSpPr/>
          <p:nvPr/>
        </p:nvSpPr>
        <p:spPr>
          <a:xfrm>
            <a:off x="13589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05" name="Straight Connector 104"/>
          <p:cNvCxnSpPr>
            <a:stCxn id="99" idx="4"/>
            <a:endCxn id="100" idx="0"/>
          </p:cNvCxnSpPr>
          <p:nvPr/>
        </p:nvCxnSpPr>
        <p:spPr>
          <a:xfrm>
            <a:off x="1003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1" idx="4"/>
            <a:endCxn id="102" idx="0"/>
          </p:cNvCxnSpPr>
          <p:nvPr/>
        </p:nvCxnSpPr>
        <p:spPr>
          <a:xfrm>
            <a:off x="15494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9" idx="5"/>
            <a:endCxn id="102" idx="1"/>
          </p:cNvCxnSpPr>
          <p:nvPr/>
        </p:nvCxnSpPr>
        <p:spPr>
          <a:xfrm>
            <a:off x="11382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1" idx="3"/>
            <a:endCxn id="100" idx="7"/>
          </p:cNvCxnSpPr>
          <p:nvPr/>
        </p:nvCxnSpPr>
        <p:spPr>
          <a:xfrm flipH="1">
            <a:off x="11382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4"/>
            <a:endCxn id="104" idx="0"/>
          </p:cNvCxnSpPr>
          <p:nvPr/>
        </p:nvCxnSpPr>
        <p:spPr>
          <a:xfrm>
            <a:off x="15494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0" idx="4"/>
            <a:endCxn id="103" idx="0"/>
          </p:cNvCxnSpPr>
          <p:nvPr/>
        </p:nvCxnSpPr>
        <p:spPr>
          <a:xfrm>
            <a:off x="10033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0" idx="5"/>
            <a:endCxn id="104" idx="1"/>
          </p:cNvCxnSpPr>
          <p:nvPr/>
        </p:nvCxnSpPr>
        <p:spPr>
          <a:xfrm>
            <a:off x="11382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2" idx="3"/>
            <a:endCxn id="103" idx="7"/>
          </p:cNvCxnSpPr>
          <p:nvPr/>
        </p:nvCxnSpPr>
        <p:spPr>
          <a:xfrm flipH="1">
            <a:off x="11382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5527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14" name="Oval 113"/>
          <p:cNvSpPr/>
          <p:nvPr/>
        </p:nvSpPr>
        <p:spPr>
          <a:xfrm>
            <a:off x="25527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15" name="Oval 114"/>
          <p:cNvSpPr/>
          <p:nvPr/>
        </p:nvSpPr>
        <p:spPr>
          <a:xfrm>
            <a:off x="3098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30988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17" name="Oval 116"/>
          <p:cNvSpPr/>
          <p:nvPr/>
        </p:nvSpPr>
        <p:spPr>
          <a:xfrm>
            <a:off x="25527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18" name="Oval 117"/>
          <p:cNvSpPr/>
          <p:nvPr/>
        </p:nvSpPr>
        <p:spPr>
          <a:xfrm>
            <a:off x="3098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19" name="Straight Connector 118"/>
          <p:cNvCxnSpPr>
            <a:stCxn id="113" idx="4"/>
            <a:endCxn id="114" idx="0"/>
          </p:cNvCxnSpPr>
          <p:nvPr/>
        </p:nvCxnSpPr>
        <p:spPr>
          <a:xfrm>
            <a:off x="27432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5" idx="3"/>
            <a:endCxn id="114" idx="7"/>
          </p:cNvCxnSpPr>
          <p:nvPr/>
        </p:nvCxnSpPr>
        <p:spPr>
          <a:xfrm flipH="1">
            <a:off x="28781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4" idx="4"/>
            <a:endCxn id="117" idx="0"/>
          </p:cNvCxnSpPr>
          <p:nvPr/>
        </p:nvCxnSpPr>
        <p:spPr>
          <a:xfrm>
            <a:off x="27432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4" idx="5"/>
            <a:endCxn id="118" idx="1"/>
          </p:cNvCxnSpPr>
          <p:nvPr/>
        </p:nvCxnSpPr>
        <p:spPr>
          <a:xfrm>
            <a:off x="28781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37846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28" name="Oval 127"/>
          <p:cNvSpPr/>
          <p:nvPr/>
        </p:nvSpPr>
        <p:spPr>
          <a:xfrm>
            <a:off x="37846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29" name="Oval 128"/>
          <p:cNvSpPr/>
          <p:nvPr/>
        </p:nvSpPr>
        <p:spPr>
          <a:xfrm>
            <a:off x="43322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0" name="Oval 129"/>
          <p:cNvSpPr/>
          <p:nvPr/>
        </p:nvSpPr>
        <p:spPr>
          <a:xfrm>
            <a:off x="43322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1" name="Oval 130"/>
          <p:cNvSpPr/>
          <p:nvPr/>
        </p:nvSpPr>
        <p:spPr>
          <a:xfrm>
            <a:off x="37846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2" name="Oval 131"/>
          <p:cNvSpPr/>
          <p:nvPr/>
        </p:nvSpPr>
        <p:spPr>
          <a:xfrm>
            <a:off x="43322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3" name="Straight Connector 132"/>
          <p:cNvCxnSpPr>
            <a:stCxn id="127" idx="4"/>
            <a:endCxn id="128" idx="0"/>
          </p:cNvCxnSpPr>
          <p:nvPr/>
        </p:nvCxnSpPr>
        <p:spPr>
          <a:xfrm>
            <a:off x="39751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4"/>
            <a:endCxn id="130" idx="0"/>
          </p:cNvCxnSpPr>
          <p:nvPr/>
        </p:nvCxnSpPr>
        <p:spPr>
          <a:xfrm>
            <a:off x="45227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9" idx="3"/>
            <a:endCxn id="128" idx="7"/>
          </p:cNvCxnSpPr>
          <p:nvPr/>
        </p:nvCxnSpPr>
        <p:spPr>
          <a:xfrm flipH="1">
            <a:off x="41100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8" idx="4"/>
            <a:endCxn id="131" idx="0"/>
          </p:cNvCxnSpPr>
          <p:nvPr/>
        </p:nvCxnSpPr>
        <p:spPr>
          <a:xfrm>
            <a:off x="39751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8" idx="5"/>
            <a:endCxn id="132" idx="1"/>
          </p:cNvCxnSpPr>
          <p:nvPr/>
        </p:nvCxnSpPr>
        <p:spPr>
          <a:xfrm>
            <a:off x="41100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080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2" name="Oval 141"/>
          <p:cNvSpPr/>
          <p:nvPr/>
        </p:nvSpPr>
        <p:spPr>
          <a:xfrm>
            <a:off x="50800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3" name="Oval 142"/>
          <p:cNvSpPr/>
          <p:nvPr/>
        </p:nvSpPr>
        <p:spPr>
          <a:xfrm>
            <a:off x="5627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4" name="Oval 143"/>
          <p:cNvSpPr/>
          <p:nvPr/>
        </p:nvSpPr>
        <p:spPr>
          <a:xfrm>
            <a:off x="56276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5" name="Oval 144"/>
          <p:cNvSpPr/>
          <p:nvPr/>
        </p:nvSpPr>
        <p:spPr>
          <a:xfrm>
            <a:off x="5080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6" name="Oval 145"/>
          <p:cNvSpPr/>
          <p:nvPr/>
        </p:nvSpPr>
        <p:spPr>
          <a:xfrm>
            <a:off x="5627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8" name="Straight Connector 147"/>
          <p:cNvCxnSpPr>
            <a:stCxn id="143" idx="4"/>
            <a:endCxn id="144" idx="0"/>
          </p:cNvCxnSpPr>
          <p:nvPr/>
        </p:nvCxnSpPr>
        <p:spPr>
          <a:xfrm>
            <a:off x="5818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5"/>
            <a:endCxn id="144" idx="1"/>
          </p:cNvCxnSpPr>
          <p:nvPr/>
        </p:nvCxnSpPr>
        <p:spPr>
          <a:xfrm>
            <a:off x="5405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4" idx="4"/>
            <a:endCxn id="146" idx="0"/>
          </p:cNvCxnSpPr>
          <p:nvPr/>
        </p:nvCxnSpPr>
        <p:spPr>
          <a:xfrm>
            <a:off x="58181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2" idx="5"/>
            <a:endCxn id="146" idx="1"/>
          </p:cNvCxnSpPr>
          <p:nvPr/>
        </p:nvCxnSpPr>
        <p:spPr>
          <a:xfrm>
            <a:off x="5405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4" idx="3"/>
            <a:endCxn id="145" idx="7"/>
          </p:cNvCxnSpPr>
          <p:nvPr/>
        </p:nvCxnSpPr>
        <p:spPr>
          <a:xfrm flipH="1">
            <a:off x="5405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6375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6" name="Oval 155"/>
          <p:cNvSpPr/>
          <p:nvPr/>
        </p:nvSpPr>
        <p:spPr>
          <a:xfrm>
            <a:off x="63754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7" name="Oval 156"/>
          <p:cNvSpPr/>
          <p:nvPr/>
        </p:nvSpPr>
        <p:spPr>
          <a:xfrm>
            <a:off x="6923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8" name="Oval 157"/>
          <p:cNvSpPr/>
          <p:nvPr/>
        </p:nvSpPr>
        <p:spPr>
          <a:xfrm>
            <a:off x="69230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9" name="Oval 158"/>
          <p:cNvSpPr/>
          <p:nvPr/>
        </p:nvSpPr>
        <p:spPr>
          <a:xfrm>
            <a:off x="6375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0" name="Oval 159"/>
          <p:cNvSpPr/>
          <p:nvPr/>
        </p:nvSpPr>
        <p:spPr>
          <a:xfrm>
            <a:off x="6923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9" name="Oval 168"/>
          <p:cNvSpPr/>
          <p:nvPr/>
        </p:nvSpPr>
        <p:spPr>
          <a:xfrm>
            <a:off x="76708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70" name="Oval 169"/>
          <p:cNvSpPr/>
          <p:nvPr/>
        </p:nvSpPr>
        <p:spPr>
          <a:xfrm>
            <a:off x="76708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1" name="Oval 170"/>
          <p:cNvSpPr/>
          <p:nvPr/>
        </p:nvSpPr>
        <p:spPr>
          <a:xfrm>
            <a:off x="82184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2" name="Oval 171"/>
          <p:cNvSpPr/>
          <p:nvPr/>
        </p:nvSpPr>
        <p:spPr>
          <a:xfrm>
            <a:off x="82184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3" name="Oval 172"/>
          <p:cNvSpPr/>
          <p:nvPr/>
        </p:nvSpPr>
        <p:spPr>
          <a:xfrm>
            <a:off x="76708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4" name="Oval 173"/>
          <p:cNvSpPr/>
          <p:nvPr/>
        </p:nvSpPr>
        <p:spPr>
          <a:xfrm>
            <a:off x="82184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6" name="Straight Connector 175"/>
          <p:cNvCxnSpPr>
            <a:stCxn id="171" idx="4"/>
            <a:endCxn id="172" idx="0"/>
          </p:cNvCxnSpPr>
          <p:nvPr/>
        </p:nvCxnSpPr>
        <p:spPr>
          <a:xfrm>
            <a:off x="84089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69" idx="5"/>
            <a:endCxn id="172" idx="1"/>
          </p:cNvCxnSpPr>
          <p:nvPr/>
        </p:nvCxnSpPr>
        <p:spPr>
          <a:xfrm>
            <a:off x="79962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2" idx="4"/>
            <a:endCxn id="174" idx="0"/>
          </p:cNvCxnSpPr>
          <p:nvPr/>
        </p:nvCxnSpPr>
        <p:spPr>
          <a:xfrm>
            <a:off x="84089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2" idx="3"/>
            <a:endCxn id="173" idx="7"/>
          </p:cNvCxnSpPr>
          <p:nvPr/>
        </p:nvCxnSpPr>
        <p:spPr>
          <a:xfrm flipH="1">
            <a:off x="79962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62" name="TextBox 182"/>
          <p:cNvSpPr txBox="1">
            <a:spLocks noChangeArrowheads="1"/>
          </p:cNvSpPr>
          <p:nvPr/>
        </p:nvSpPr>
        <p:spPr bwMode="auto">
          <a:xfrm>
            <a:off x="565150" y="1828800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Aggregate</a:t>
            </a:r>
          </a:p>
        </p:txBody>
      </p:sp>
      <p:sp>
        <p:nvSpPr>
          <p:cNvPr id="8263" name="TextBox 183"/>
          <p:cNvSpPr txBox="1">
            <a:spLocks noChangeArrowheads="1"/>
          </p:cNvSpPr>
          <p:nvPr/>
        </p:nvSpPr>
        <p:spPr bwMode="auto">
          <a:xfrm>
            <a:off x="24892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8264" name="TextBox 184"/>
          <p:cNvSpPr txBox="1">
            <a:spLocks noChangeArrowheads="1"/>
          </p:cNvSpPr>
          <p:nvPr/>
        </p:nvSpPr>
        <p:spPr bwMode="auto">
          <a:xfrm>
            <a:off x="37226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8265" name="TextBox 185"/>
          <p:cNvSpPr txBox="1">
            <a:spLocks noChangeArrowheads="1"/>
          </p:cNvSpPr>
          <p:nvPr/>
        </p:nvSpPr>
        <p:spPr bwMode="auto">
          <a:xfrm>
            <a:off x="5018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8266" name="TextBox 186"/>
          <p:cNvSpPr txBox="1">
            <a:spLocks noChangeArrowheads="1"/>
          </p:cNvSpPr>
          <p:nvPr/>
        </p:nvSpPr>
        <p:spPr bwMode="auto">
          <a:xfrm>
            <a:off x="6313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8267" name="TextBox 187"/>
          <p:cNvSpPr txBox="1">
            <a:spLocks noChangeArrowheads="1"/>
          </p:cNvSpPr>
          <p:nvPr/>
        </p:nvSpPr>
        <p:spPr bwMode="auto">
          <a:xfrm>
            <a:off x="7608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sp>
        <p:nvSpPr>
          <p:cNvPr id="8268" name="TextBox 3074"/>
          <p:cNvSpPr txBox="1">
            <a:spLocks noChangeArrowheads="1"/>
          </p:cNvSpPr>
          <p:nvPr/>
        </p:nvSpPr>
        <p:spPr bwMode="auto">
          <a:xfrm>
            <a:off x="1958975" y="2879725"/>
            <a:ext cx="414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/>
              <a:t>=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1193800" y="3162300"/>
            <a:ext cx="165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7564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659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5150" y="4579938"/>
            <a:ext cx="3276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Represent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Current </a:t>
            </a:r>
            <a:r>
              <a:rPr lang="en-US" dirty="0" smtClean="0"/>
              <a:t>Graph</a:t>
            </a:r>
          </a:p>
          <a:p>
            <a:pPr>
              <a:defRPr/>
            </a:pPr>
            <a:r>
              <a:rPr lang="en-US" dirty="0" smtClean="0"/>
              <a:t>Betweenness Centrality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5013325" y="1828800"/>
            <a:ext cx="1050925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313488" y="1828800"/>
            <a:ext cx="1052512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608888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694113" y="1828800"/>
            <a:ext cx="105251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89200" y="1828800"/>
            <a:ext cx="1052513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8150" y="304800"/>
            <a:ext cx="9283700" cy="990600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Time Varying Graphs</a:t>
            </a:r>
          </a:p>
        </p:txBody>
      </p:sp>
      <p:sp>
        <p:nvSpPr>
          <p:cNvPr id="99" name="Oval 98"/>
          <p:cNvSpPr/>
          <p:nvPr/>
        </p:nvSpPr>
        <p:spPr>
          <a:xfrm>
            <a:off x="812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00" name="Oval 99"/>
          <p:cNvSpPr/>
          <p:nvPr/>
        </p:nvSpPr>
        <p:spPr>
          <a:xfrm>
            <a:off x="8128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01" name="Oval 100"/>
          <p:cNvSpPr/>
          <p:nvPr/>
        </p:nvSpPr>
        <p:spPr>
          <a:xfrm>
            <a:off x="13589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02" name="Oval 101"/>
          <p:cNvSpPr/>
          <p:nvPr/>
        </p:nvSpPr>
        <p:spPr>
          <a:xfrm>
            <a:off x="13589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03" name="Oval 102"/>
          <p:cNvSpPr/>
          <p:nvPr/>
        </p:nvSpPr>
        <p:spPr>
          <a:xfrm>
            <a:off x="812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04" name="Oval 103"/>
          <p:cNvSpPr/>
          <p:nvPr/>
        </p:nvSpPr>
        <p:spPr>
          <a:xfrm>
            <a:off x="13589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05" name="Straight Connector 104"/>
          <p:cNvCxnSpPr>
            <a:stCxn id="99" idx="4"/>
            <a:endCxn id="100" idx="0"/>
          </p:cNvCxnSpPr>
          <p:nvPr/>
        </p:nvCxnSpPr>
        <p:spPr>
          <a:xfrm>
            <a:off x="10033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1" idx="4"/>
            <a:endCxn id="102" idx="0"/>
          </p:cNvCxnSpPr>
          <p:nvPr/>
        </p:nvCxnSpPr>
        <p:spPr>
          <a:xfrm>
            <a:off x="15494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9" idx="5"/>
            <a:endCxn id="102" idx="1"/>
          </p:cNvCxnSpPr>
          <p:nvPr/>
        </p:nvCxnSpPr>
        <p:spPr>
          <a:xfrm>
            <a:off x="11382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1" idx="3"/>
            <a:endCxn id="100" idx="7"/>
          </p:cNvCxnSpPr>
          <p:nvPr/>
        </p:nvCxnSpPr>
        <p:spPr>
          <a:xfrm flipH="1">
            <a:off x="11382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4"/>
            <a:endCxn id="104" idx="0"/>
          </p:cNvCxnSpPr>
          <p:nvPr/>
        </p:nvCxnSpPr>
        <p:spPr>
          <a:xfrm>
            <a:off x="15494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0" idx="4"/>
            <a:endCxn id="103" idx="0"/>
          </p:cNvCxnSpPr>
          <p:nvPr/>
        </p:nvCxnSpPr>
        <p:spPr>
          <a:xfrm>
            <a:off x="10033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0" idx="5"/>
            <a:endCxn id="104" idx="1"/>
          </p:cNvCxnSpPr>
          <p:nvPr/>
        </p:nvCxnSpPr>
        <p:spPr>
          <a:xfrm>
            <a:off x="11382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2" idx="3"/>
            <a:endCxn id="103" idx="7"/>
          </p:cNvCxnSpPr>
          <p:nvPr/>
        </p:nvCxnSpPr>
        <p:spPr>
          <a:xfrm flipH="1">
            <a:off x="11382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5527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14" name="Oval 113"/>
          <p:cNvSpPr/>
          <p:nvPr/>
        </p:nvSpPr>
        <p:spPr>
          <a:xfrm>
            <a:off x="25527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15" name="Oval 114"/>
          <p:cNvSpPr/>
          <p:nvPr/>
        </p:nvSpPr>
        <p:spPr>
          <a:xfrm>
            <a:off x="3098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30988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17" name="Oval 116"/>
          <p:cNvSpPr/>
          <p:nvPr/>
        </p:nvSpPr>
        <p:spPr>
          <a:xfrm>
            <a:off x="25527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18" name="Oval 117"/>
          <p:cNvSpPr/>
          <p:nvPr/>
        </p:nvSpPr>
        <p:spPr>
          <a:xfrm>
            <a:off x="30988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19" name="Straight Connector 118"/>
          <p:cNvCxnSpPr>
            <a:stCxn id="113" idx="4"/>
            <a:endCxn id="114" idx="0"/>
          </p:cNvCxnSpPr>
          <p:nvPr/>
        </p:nvCxnSpPr>
        <p:spPr>
          <a:xfrm>
            <a:off x="27432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5" idx="3"/>
            <a:endCxn id="114" idx="7"/>
          </p:cNvCxnSpPr>
          <p:nvPr/>
        </p:nvCxnSpPr>
        <p:spPr>
          <a:xfrm flipH="1">
            <a:off x="2878138" y="27638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4" idx="4"/>
            <a:endCxn id="117" idx="0"/>
          </p:cNvCxnSpPr>
          <p:nvPr/>
        </p:nvCxnSpPr>
        <p:spPr>
          <a:xfrm>
            <a:off x="27432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4" idx="5"/>
            <a:endCxn id="118" idx="1"/>
          </p:cNvCxnSpPr>
          <p:nvPr/>
        </p:nvCxnSpPr>
        <p:spPr>
          <a:xfrm>
            <a:off x="2878138" y="3297238"/>
            <a:ext cx="276225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37846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28" name="Oval 127"/>
          <p:cNvSpPr/>
          <p:nvPr/>
        </p:nvSpPr>
        <p:spPr>
          <a:xfrm>
            <a:off x="37846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29" name="Oval 128"/>
          <p:cNvSpPr/>
          <p:nvPr/>
        </p:nvSpPr>
        <p:spPr>
          <a:xfrm>
            <a:off x="43322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30" name="Oval 129"/>
          <p:cNvSpPr/>
          <p:nvPr/>
        </p:nvSpPr>
        <p:spPr>
          <a:xfrm>
            <a:off x="43322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31" name="Oval 130"/>
          <p:cNvSpPr/>
          <p:nvPr/>
        </p:nvSpPr>
        <p:spPr>
          <a:xfrm>
            <a:off x="37846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32" name="Oval 131"/>
          <p:cNvSpPr/>
          <p:nvPr/>
        </p:nvSpPr>
        <p:spPr>
          <a:xfrm>
            <a:off x="43322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33" name="Straight Connector 132"/>
          <p:cNvCxnSpPr>
            <a:stCxn id="127" idx="4"/>
            <a:endCxn id="128" idx="0"/>
          </p:cNvCxnSpPr>
          <p:nvPr/>
        </p:nvCxnSpPr>
        <p:spPr>
          <a:xfrm>
            <a:off x="39751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4"/>
            <a:endCxn id="130" idx="0"/>
          </p:cNvCxnSpPr>
          <p:nvPr/>
        </p:nvCxnSpPr>
        <p:spPr>
          <a:xfrm>
            <a:off x="45227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9" idx="3"/>
            <a:endCxn id="128" idx="7"/>
          </p:cNvCxnSpPr>
          <p:nvPr/>
        </p:nvCxnSpPr>
        <p:spPr>
          <a:xfrm flipH="1">
            <a:off x="41100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8" idx="4"/>
            <a:endCxn id="131" idx="0"/>
          </p:cNvCxnSpPr>
          <p:nvPr/>
        </p:nvCxnSpPr>
        <p:spPr>
          <a:xfrm>
            <a:off x="3975100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8" idx="5"/>
            <a:endCxn id="132" idx="1"/>
          </p:cNvCxnSpPr>
          <p:nvPr/>
        </p:nvCxnSpPr>
        <p:spPr>
          <a:xfrm>
            <a:off x="41100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080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2" name="Oval 141"/>
          <p:cNvSpPr/>
          <p:nvPr/>
        </p:nvSpPr>
        <p:spPr>
          <a:xfrm>
            <a:off x="50800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43" name="Oval 142"/>
          <p:cNvSpPr/>
          <p:nvPr/>
        </p:nvSpPr>
        <p:spPr>
          <a:xfrm>
            <a:off x="56276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44" name="Oval 143"/>
          <p:cNvSpPr/>
          <p:nvPr/>
        </p:nvSpPr>
        <p:spPr>
          <a:xfrm>
            <a:off x="5627688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5" name="Oval 144"/>
          <p:cNvSpPr/>
          <p:nvPr/>
        </p:nvSpPr>
        <p:spPr>
          <a:xfrm>
            <a:off x="5080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46" name="Oval 145"/>
          <p:cNvSpPr/>
          <p:nvPr/>
        </p:nvSpPr>
        <p:spPr>
          <a:xfrm>
            <a:off x="56276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48" name="Straight Connector 147"/>
          <p:cNvCxnSpPr>
            <a:stCxn id="143" idx="4"/>
            <a:endCxn id="144" idx="0"/>
          </p:cNvCxnSpPr>
          <p:nvPr/>
        </p:nvCxnSpPr>
        <p:spPr>
          <a:xfrm>
            <a:off x="5818188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5"/>
            <a:endCxn id="144" idx="1"/>
          </p:cNvCxnSpPr>
          <p:nvPr/>
        </p:nvCxnSpPr>
        <p:spPr>
          <a:xfrm>
            <a:off x="5405438" y="27638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4" idx="4"/>
            <a:endCxn id="146" idx="0"/>
          </p:cNvCxnSpPr>
          <p:nvPr/>
        </p:nvCxnSpPr>
        <p:spPr>
          <a:xfrm>
            <a:off x="5818188" y="3352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2" idx="5"/>
            <a:endCxn id="146" idx="1"/>
          </p:cNvCxnSpPr>
          <p:nvPr/>
        </p:nvCxnSpPr>
        <p:spPr>
          <a:xfrm>
            <a:off x="5405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4" idx="3"/>
            <a:endCxn id="145" idx="7"/>
          </p:cNvCxnSpPr>
          <p:nvPr/>
        </p:nvCxnSpPr>
        <p:spPr>
          <a:xfrm flipH="1">
            <a:off x="5405438" y="3297238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63754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56" name="Oval 155"/>
          <p:cNvSpPr/>
          <p:nvPr/>
        </p:nvSpPr>
        <p:spPr>
          <a:xfrm>
            <a:off x="63754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57" name="Oval 156"/>
          <p:cNvSpPr/>
          <p:nvPr/>
        </p:nvSpPr>
        <p:spPr>
          <a:xfrm>
            <a:off x="6923088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58" name="Oval 157"/>
          <p:cNvSpPr/>
          <p:nvPr/>
        </p:nvSpPr>
        <p:spPr>
          <a:xfrm>
            <a:off x="69230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59" name="Oval 158"/>
          <p:cNvSpPr/>
          <p:nvPr/>
        </p:nvSpPr>
        <p:spPr>
          <a:xfrm>
            <a:off x="6375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60" name="Oval 159"/>
          <p:cNvSpPr/>
          <p:nvPr/>
        </p:nvSpPr>
        <p:spPr>
          <a:xfrm>
            <a:off x="6923088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69" name="Oval 168"/>
          <p:cNvSpPr/>
          <p:nvPr/>
        </p:nvSpPr>
        <p:spPr>
          <a:xfrm>
            <a:off x="7670800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70" name="Oval 169"/>
          <p:cNvSpPr/>
          <p:nvPr/>
        </p:nvSpPr>
        <p:spPr>
          <a:xfrm>
            <a:off x="7670800" y="2981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1" name="Oval 170"/>
          <p:cNvSpPr/>
          <p:nvPr/>
        </p:nvSpPr>
        <p:spPr>
          <a:xfrm>
            <a:off x="8218488" y="2447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2" name="Oval 171"/>
          <p:cNvSpPr/>
          <p:nvPr/>
        </p:nvSpPr>
        <p:spPr>
          <a:xfrm>
            <a:off x="8218488" y="2981325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73" name="Oval 172"/>
          <p:cNvSpPr/>
          <p:nvPr/>
        </p:nvSpPr>
        <p:spPr>
          <a:xfrm>
            <a:off x="7670800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74" name="Oval 173"/>
          <p:cNvSpPr/>
          <p:nvPr/>
        </p:nvSpPr>
        <p:spPr>
          <a:xfrm>
            <a:off x="8218488" y="35147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176" name="Straight Connector 175"/>
          <p:cNvCxnSpPr>
            <a:stCxn id="171" idx="4"/>
            <a:endCxn id="172" idx="0"/>
          </p:cNvCxnSpPr>
          <p:nvPr/>
        </p:nvCxnSpPr>
        <p:spPr>
          <a:xfrm>
            <a:off x="8408988" y="28289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69" idx="5"/>
            <a:endCxn id="172" idx="1"/>
          </p:cNvCxnSpPr>
          <p:nvPr/>
        </p:nvCxnSpPr>
        <p:spPr>
          <a:xfrm>
            <a:off x="7996238" y="27733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2" idx="4"/>
            <a:endCxn id="174" idx="0"/>
          </p:cNvCxnSpPr>
          <p:nvPr/>
        </p:nvCxnSpPr>
        <p:spPr>
          <a:xfrm>
            <a:off x="8408988" y="3362325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2" idx="3"/>
            <a:endCxn id="173" idx="7"/>
          </p:cNvCxnSpPr>
          <p:nvPr/>
        </p:nvCxnSpPr>
        <p:spPr>
          <a:xfrm flipH="1">
            <a:off x="7996238" y="3306763"/>
            <a:ext cx="277812" cy="263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86" name="TextBox 182"/>
          <p:cNvSpPr txBox="1">
            <a:spLocks noChangeArrowheads="1"/>
          </p:cNvSpPr>
          <p:nvPr/>
        </p:nvSpPr>
        <p:spPr bwMode="auto">
          <a:xfrm>
            <a:off x="565150" y="1828800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Aggregate</a:t>
            </a:r>
          </a:p>
        </p:txBody>
      </p:sp>
      <p:sp>
        <p:nvSpPr>
          <p:cNvPr id="9287" name="TextBox 183"/>
          <p:cNvSpPr txBox="1">
            <a:spLocks noChangeArrowheads="1"/>
          </p:cNvSpPr>
          <p:nvPr/>
        </p:nvSpPr>
        <p:spPr bwMode="auto">
          <a:xfrm>
            <a:off x="2489200" y="1828800"/>
            <a:ext cx="105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1</a:t>
            </a:r>
          </a:p>
        </p:txBody>
      </p:sp>
      <p:sp>
        <p:nvSpPr>
          <p:cNvPr id="9288" name="TextBox 184"/>
          <p:cNvSpPr txBox="1">
            <a:spLocks noChangeArrowheads="1"/>
          </p:cNvSpPr>
          <p:nvPr/>
        </p:nvSpPr>
        <p:spPr bwMode="auto">
          <a:xfrm>
            <a:off x="37226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2</a:t>
            </a:r>
          </a:p>
        </p:txBody>
      </p:sp>
      <p:sp>
        <p:nvSpPr>
          <p:cNvPr id="9289" name="TextBox 185"/>
          <p:cNvSpPr txBox="1">
            <a:spLocks noChangeArrowheads="1"/>
          </p:cNvSpPr>
          <p:nvPr/>
        </p:nvSpPr>
        <p:spPr bwMode="auto">
          <a:xfrm>
            <a:off x="50180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3</a:t>
            </a:r>
          </a:p>
        </p:txBody>
      </p:sp>
      <p:sp>
        <p:nvSpPr>
          <p:cNvPr id="9290" name="TextBox 186"/>
          <p:cNvSpPr txBox="1">
            <a:spLocks noChangeArrowheads="1"/>
          </p:cNvSpPr>
          <p:nvPr/>
        </p:nvSpPr>
        <p:spPr bwMode="auto">
          <a:xfrm>
            <a:off x="63134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4</a:t>
            </a:r>
          </a:p>
        </p:txBody>
      </p:sp>
      <p:sp>
        <p:nvSpPr>
          <p:cNvPr id="9291" name="TextBox 187"/>
          <p:cNvSpPr txBox="1">
            <a:spLocks noChangeArrowheads="1"/>
          </p:cNvSpPr>
          <p:nvPr/>
        </p:nvSpPr>
        <p:spPr bwMode="auto">
          <a:xfrm>
            <a:off x="7608888" y="1828800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Time 5</a:t>
            </a:r>
          </a:p>
        </p:txBody>
      </p:sp>
      <p:sp>
        <p:nvSpPr>
          <p:cNvPr id="9292" name="TextBox 3074"/>
          <p:cNvSpPr txBox="1">
            <a:spLocks noChangeArrowheads="1"/>
          </p:cNvSpPr>
          <p:nvPr/>
        </p:nvSpPr>
        <p:spPr bwMode="auto">
          <a:xfrm>
            <a:off x="1958975" y="2879725"/>
            <a:ext cx="414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/>
              <a:t>=</a:t>
            </a:r>
          </a:p>
        </p:txBody>
      </p:sp>
      <p:sp>
        <p:nvSpPr>
          <p:cNvPr id="9293" name="TextBox 72"/>
          <p:cNvSpPr txBox="1">
            <a:spLocks noChangeArrowheads="1"/>
          </p:cNvSpPr>
          <p:nvPr/>
        </p:nvSpPr>
        <p:spPr bwMode="auto">
          <a:xfrm>
            <a:off x="565150" y="4603750"/>
            <a:ext cx="88519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Messages are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irregular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– large changes in metric values between slices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1193800" y="3162300"/>
            <a:ext cx="165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756400" y="3162300"/>
            <a:ext cx="166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55" idx="4"/>
            <a:endCxn id="156" idx="0"/>
          </p:cNvCxnSpPr>
          <p:nvPr/>
        </p:nvCxnSpPr>
        <p:spPr>
          <a:xfrm>
            <a:off x="6565900" y="2819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84200" y="6350"/>
            <a:ext cx="8636000" cy="1271588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en-US" sz="3200" smtClean="0">
                <a:solidFill>
                  <a:srgbClr val="000000"/>
                </a:solidFill>
                <a:latin typeface="Arial" charset="0"/>
              </a:rPr>
              <a:t>Related Work</a:t>
            </a:r>
          </a:p>
        </p:txBody>
      </p:sp>
      <p:sp>
        <p:nvSpPr>
          <p:cNvPr id="1024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Betweenness centrality </a:t>
            </a:r>
            <a:r>
              <a:rPr lang="en-US" i="1" dirty="0" smtClean="0"/>
              <a:t>through</a:t>
            </a:r>
            <a:r>
              <a:rPr lang="en-US" dirty="0" smtClean="0"/>
              <a:t> </a:t>
            </a:r>
            <a:r>
              <a:rPr lang="en-US" dirty="0" smtClean="0"/>
              <a:t>time </a:t>
            </a:r>
            <a:br>
              <a:rPr lang="en-US" dirty="0" smtClean="0"/>
            </a:br>
            <a:r>
              <a:rPr lang="en-US" sz="3200" dirty="0" smtClean="0"/>
              <a:t>(Tang </a:t>
            </a:r>
            <a:r>
              <a:rPr lang="en-US" sz="3200" dirty="0" smtClean="0"/>
              <a:t>et al. SNS </a:t>
            </a:r>
            <a:r>
              <a:rPr lang="en-US" sz="3200" dirty="0" smtClean="0"/>
              <a:t>’10)</a:t>
            </a:r>
            <a:endParaRPr lang="en-US" dirty="0" smtClean="0"/>
          </a:p>
          <a:p>
            <a:pPr eaLnBrk="1" hangingPunct="1"/>
            <a:r>
              <a:rPr lang="en-US" dirty="0" smtClean="0"/>
              <a:t>Vector clocks for determining edges with minimum </a:t>
            </a:r>
            <a:r>
              <a:rPr lang="en-US" dirty="0" smtClean="0"/>
              <a:t>time-delays </a:t>
            </a:r>
            <a:r>
              <a:rPr lang="en-US" sz="3200" dirty="0" smtClean="0"/>
              <a:t>(</a:t>
            </a:r>
            <a:r>
              <a:rPr lang="en-US" sz="3200" dirty="0" err="1" smtClean="0"/>
              <a:t>Kossinets</a:t>
            </a:r>
            <a:r>
              <a:rPr lang="en-US" sz="3200" dirty="0" smtClean="0"/>
              <a:t> </a:t>
            </a:r>
            <a:r>
              <a:rPr lang="en-US" sz="3200" dirty="0" smtClean="0"/>
              <a:t>et al. KDD </a:t>
            </a:r>
            <a:r>
              <a:rPr lang="en-US" sz="3200" dirty="0" smtClean="0"/>
              <a:t>’08)</a:t>
            </a:r>
            <a:endParaRPr lang="en-US" dirty="0" smtClean="0"/>
          </a:p>
          <a:p>
            <a:pPr eaLnBrk="1" hangingPunct="1"/>
            <a:r>
              <a:rPr lang="en-US" dirty="0" smtClean="0"/>
              <a:t>Finding patterns of communication that occur in time intervals </a:t>
            </a:r>
            <a:r>
              <a:rPr lang="en-US" sz="3200" dirty="0" smtClean="0"/>
              <a:t>(</a:t>
            </a:r>
            <a:r>
              <a:rPr lang="en-US" sz="3200" dirty="0" err="1" smtClean="0"/>
              <a:t>Lahiri</a:t>
            </a:r>
            <a:r>
              <a:rPr lang="en-US" sz="3200" dirty="0" smtClean="0"/>
              <a:t> &amp; Berger-Wolf, ICDM ’08)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8122</TotalTime>
  <Words>2598</Words>
  <Application>Microsoft Office PowerPoint</Application>
  <PresentationFormat>Custom</PresentationFormat>
  <Paragraphs>1613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Times New Roman</vt:lpstr>
      <vt:lpstr>Arial</vt:lpstr>
      <vt:lpstr>Calibri</vt:lpstr>
      <vt:lpstr>Courier New</vt:lpstr>
      <vt:lpstr>Office Theme</vt:lpstr>
      <vt:lpstr>Probabilistic Paths and Centrality in Time</vt:lpstr>
      <vt:lpstr>PowerPoint Presentation</vt:lpstr>
      <vt:lpstr>Betweenness Centrality</vt:lpstr>
      <vt:lpstr>Time Varying Graphs</vt:lpstr>
      <vt:lpstr>Time Varying Graphs</vt:lpstr>
      <vt:lpstr>Time Varying Graphs</vt:lpstr>
      <vt:lpstr>Time Varying Graphs</vt:lpstr>
      <vt:lpstr>Time Varying Graphs</vt:lpstr>
      <vt:lpstr>Related Work</vt:lpstr>
      <vt:lpstr>PowerPoint Presentation</vt:lpstr>
      <vt:lpstr>Probabilistic Graphs</vt:lpstr>
      <vt:lpstr>Probabilistic Shortest Paths</vt:lpstr>
      <vt:lpstr>Probabilistic Shortest Paths</vt:lpstr>
      <vt:lpstr>Probabilistic Shortest Paths</vt:lpstr>
      <vt:lpstr>Probabilistic Shortest Paths</vt:lpstr>
      <vt:lpstr>Probabilistic Shortest Paths</vt:lpstr>
      <vt:lpstr>Probabilistic Shortest Paths</vt:lpstr>
      <vt:lpstr>Probabilistic Shortest Paths</vt:lpstr>
      <vt:lpstr>Probabilistic Shortest Paths</vt:lpstr>
      <vt:lpstr>Probabilistic Shortest Paths</vt:lpstr>
      <vt:lpstr>Probabilistic Shortest Paths</vt:lpstr>
      <vt:lpstr>Probabilistic Shortest Paths</vt:lpstr>
      <vt:lpstr>Probabilistic Shortest Paths</vt:lpstr>
      <vt:lpstr>Probabilistic Shortest Paths</vt:lpstr>
      <vt:lpstr>Most Likely Paths</vt:lpstr>
      <vt:lpstr>Most Likely Paths</vt:lpstr>
      <vt:lpstr>Most Likely Paths</vt:lpstr>
      <vt:lpstr>Most Likely Handicapped (MLH) Paths</vt:lpstr>
      <vt:lpstr>MLH Paths</vt:lpstr>
      <vt:lpstr>MLH Paths</vt:lpstr>
      <vt:lpstr>MLH Paths</vt:lpstr>
      <vt:lpstr>MLH Paths</vt:lpstr>
      <vt:lpstr>Link Probabilities: Relationship Strength</vt:lpstr>
      <vt:lpstr>Link Probabilities: Relationship Strength</vt:lpstr>
      <vt:lpstr>Link Probabilities: Relationship Strength</vt:lpstr>
      <vt:lpstr>Link Probabilities: Relationship Strength</vt:lpstr>
      <vt:lpstr>Link Probabilities: Relationship Strength</vt:lpstr>
      <vt:lpstr>Evaluation</vt:lpstr>
      <vt:lpstr>Method Correlations and Sample Size</vt:lpstr>
      <vt:lpstr>Correlations – August 24th, 2001</vt:lpstr>
      <vt:lpstr>Lay and Skilling</vt:lpstr>
      <vt:lpstr>Lavorato and Kitchen</vt:lpstr>
      <vt:lpstr>Shortest Paths on Unweighted Discrete Graphs are a special case of Most Likely Handicapped Paths</vt:lpstr>
      <vt:lpstr>Shortest Paths and Most Probable  Handicapped Paths</vt:lpstr>
      <vt:lpstr>Shortest Paths and Most Probable  Handicapped Paths</vt:lpstr>
      <vt:lpstr>Shortest Paths and Most Probable  Handicapped Paths</vt:lpstr>
      <vt:lpstr>Shortest Paths and Most Probable  Handicapped Paths</vt:lpstr>
      <vt:lpstr>Shortest Paths and Most Probable  Handicapped Paths</vt:lpstr>
      <vt:lpstr>Computation</vt:lpstr>
      <vt:lpstr>Conclusions</vt:lpstr>
      <vt:lpstr>Questions? jpfeiffer@purdue.edu neville@cs.purdue.edu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jpfeiffer</cp:lastModifiedBy>
  <cp:revision>110</cp:revision>
  <dcterms:created xsi:type="dcterms:W3CDTF">2004-05-06T09:28:21Z</dcterms:created>
  <dcterms:modified xsi:type="dcterms:W3CDTF">2010-07-25T13:49:54Z</dcterms:modified>
</cp:coreProperties>
</file>