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8"/>
  </p:notesMasterIdLst>
  <p:sldIdLst>
    <p:sldId id="256" r:id="rId5"/>
    <p:sldId id="257" r:id="rId6"/>
    <p:sldId id="285" r:id="rId7"/>
    <p:sldId id="282" r:id="rId8"/>
    <p:sldId id="284" r:id="rId9"/>
    <p:sldId id="283" r:id="rId10"/>
    <p:sldId id="280" r:id="rId11"/>
    <p:sldId id="278" r:id="rId12"/>
    <p:sldId id="279" r:id="rId13"/>
    <p:sldId id="281" r:id="rId14"/>
    <p:sldId id="276" r:id="rId15"/>
    <p:sldId id="274" r:id="rId16"/>
    <p:sldId id="273" r:id="rId1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76" y="62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8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31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660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2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730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49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914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072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8055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02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_Course Name">
  <p:cSld name="Front Cover_Course Nam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6000" cy="6861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87543" y="386869"/>
            <a:ext cx="279859" cy="25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8792344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 rot="10800000">
            <a:off x="0" y="1111048"/>
            <a:ext cx="9906004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20220" y="121885"/>
            <a:ext cx="1068038" cy="2432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3"/>
          <p:cNvCxnSpPr/>
          <p:nvPr/>
        </p:nvCxnSpPr>
        <p:spPr>
          <a:xfrm>
            <a:off x="449614" y="6424935"/>
            <a:ext cx="90036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8839176" y="6503323"/>
            <a:ext cx="614036" cy="12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831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31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49612" y="6498004"/>
            <a:ext cx="2889714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105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1281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 descr="저성장&amp;#39;에 발목 잡힌 &amp;#39;한국 제조업&amp;#39;… &amp;#39;AI&amp;#39;와 사랑에 빠질 수 있을까 - 인더스트리뉴스"/>
          <p:cNvPicPr preferRelativeResize="0"/>
          <p:nvPr/>
        </p:nvPicPr>
        <p:blipFill rotWithShape="1">
          <a:blip r:embed="rId2">
            <a:alphaModFix amt="49000"/>
          </a:blip>
          <a:srcRect r="14660"/>
          <a:stretch/>
        </p:blipFill>
        <p:spPr>
          <a:xfrm>
            <a:off x="1" y="0"/>
            <a:ext cx="990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0" y="-1891"/>
            <a:ext cx="9906000" cy="6858000"/>
          </a:xfrm>
          <a:prstGeom prst="rect">
            <a:avLst/>
          </a:prstGeom>
          <a:solidFill>
            <a:srgbClr val="01BCB5">
              <a:alpha val="2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9364" y="404872"/>
            <a:ext cx="1068038" cy="243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 descr="텍스트, 좌석, 벡터그래픽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21534"/>
            <a:ext cx="279859" cy="2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6397277" y="3492798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326" y="2907768"/>
            <a:ext cx="1927553" cy="496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570046" y="6438029"/>
            <a:ext cx="877997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9906001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1" y="0"/>
            <a:ext cx="437030" cy="6858000"/>
          </a:xfrm>
          <a:prstGeom prst="rect">
            <a:avLst/>
          </a:prstGeom>
          <a:solidFill>
            <a:srgbClr val="05686C"/>
          </a:solidFill>
          <a:ln>
            <a:noFill/>
          </a:ln>
        </p:spPr>
        <p:txBody>
          <a:bodyPr spcFirstLastPara="1" wrap="square" lIns="0" tIns="34975" rIns="0" bIns="349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18758" y="1189178"/>
            <a:ext cx="9468487" cy="171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1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1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5300" y="27432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350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357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95300" y="1600201"/>
            <a:ext cx="89154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24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19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12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5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83" algn="l" rtl="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16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18758" y="2084172"/>
            <a:ext cx="9468487" cy="110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57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976506" y="2240542"/>
            <a:ext cx="37024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</a:t>
            </a:r>
            <a:r>
              <a:rPr lang="ko-KR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2000" b="1" i="0" u="none" strike="noStrike" cap="none" dirty="0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VLE School</a:t>
            </a:r>
            <a:endParaRPr dirty="0"/>
          </a:p>
        </p:txBody>
      </p:sp>
      <p:sp>
        <p:nvSpPr>
          <p:cNvPr id="49" name="Google Shape;49;p10"/>
          <p:cNvSpPr/>
          <p:nvPr/>
        </p:nvSpPr>
        <p:spPr>
          <a:xfrm>
            <a:off x="7292137" y="6204683"/>
            <a:ext cx="2227365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make it possible</a:t>
            </a:r>
            <a:endParaRPr dirty="0"/>
          </a:p>
        </p:txBody>
      </p:sp>
      <p:sp>
        <p:nvSpPr>
          <p:cNvPr id="50" name="Google Shape;50;p10"/>
          <p:cNvSpPr/>
          <p:nvPr/>
        </p:nvSpPr>
        <p:spPr>
          <a:xfrm>
            <a:off x="1054243" y="2890841"/>
            <a:ext cx="8870058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차 </a:t>
            </a:r>
            <a:r>
              <a:rPr lang="ko-KR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미니프로젝트</a:t>
            </a:r>
            <a:r>
              <a:rPr lang="en-US" altLang="ko-KR" sz="4000" dirty="0">
                <a:solidFill>
                  <a:schemeClr val="dk1"/>
                </a:solidFill>
              </a:rPr>
              <a:t>_</a:t>
            </a:r>
            <a:r>
              <a:rPr lang="ko-KR" altLang="en-US" sz="4000" dirty="0">
                <a:solidFill>
                  <a:schemeClr val="dk1"/>
                </a:solidFill>
              </a:rPr>
              <a:t>조별 발표 템플릿</a:t>
            </a: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976506" y="2849436"/>
            <a:ext cx="0" cy="76840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2" name="Google Shape;52;p10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7186" y="5619653"/>
            <a:ext cx="1927553" cy="4966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D0979E-E38B-4919-8A06-F0048AA550BC}"/>
              </a:ext>
            </a:extLst>
          </p:cNvPr>
          <p:cNvSpPr/>
          <p:nvPr/>
        </p:nvSpPr>
        <p:spPr>
          <a:xfrm>
            <a:off x="5861902" y="4200516"/>
            <a:ext cx="3657600" cy="45720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AI 03</a:t>
            </a:r>
            <a:r>
              <a:rPr lang="ko-KR" altLang="en-US" sz="1600" b="1" dirty="0"/>
              <a:t>반 </a:t>
            </a:r>
            <a:r>
              <a:rPr lang="en-US" altLang="ko-KR" sz="1600" b="1" dirty="0"/>
              <a:t>10</a:t>
            </a:r>
            <a:r>
              <a:rPr lang="ko-KR" altLang="en-US" sz="1600" b="1" dirty="0"/>
              <a:t>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520380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및 가설검정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73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95008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altLang="ko-KR" b="1" dirty="0">
                <a:latin typeface="+mj-lt"/>
                <a:ea typeface="HY신명조" panose="02030600000101010101" pitchFamily="18" charset="-127"/>
              </a:rPr>
              <a:t>X </a:t>
            </a:r>
            <a:r>
              <a:rPr lang="ko-KR" altLang="en-US" b="1" dirty="0">
                <a:latin typeface="+mj-lt"/>
                <a:ea typeface="HY신명조" panose="02030600000101010101" pitchFamily="18" charset="-127"/>
              </a:rPr>
              <a:t>와 </a:t>
            </a:r>
            <a:r>
              <a:rPr lang="en-US" altLang="ko-KR" b="1" dirty="0">
                <a:latin typeface="+mj-lt"/>
                <a:ea typeface="HY신명조" panose="02030600000101010101" pitchFamily="18" charset="-127"/>
              </a:rPr>
              <a:t>Y</a:t>
            </a:r>
            <a:r>
              <a:rPr lang="ko-KR" altLang="en-US" b="1" dirty="0">
                <a:latin typeface="+mj-lt"/>
                <a:ea typeface="HY신명조" panose="02030600000101010101" pitchFamily="18" charset="-127"/>
              </a:rPr>
              <a:t>의 관계를 살펴봅시다</a:t>
            </a:r>
            <a:r>
              <a:rPr lang="ko-KR" b="1" dirty="0">
                <a:latin typeface="+mj-lt"/>
                <a:ea typeface="HY신명조" panose="02030600000101010101" pitchFamily="18" charset="-127"/>
              </a:rPr>
              <a:t>.</a:t>
            </a:r>
            <a:endParaRPr lang="en-US" altLang="ko-KR" b="1" dirty="0">
              <a:latin typeface="+mj-lt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endParaRPr lang="en-US" altLang="ko-KR" b="1" dirty="0">
              <a:latin typeface="+mj-lt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sz="1500" b="1" dirty="0"/>
              <a:t>가설 </a:t>
            </a:r>
            <a:r>
              <a:rPr lang="en-US" altLang="ko-KR" sz="1500" b="1" dirty="0"/>
              <a:t>3. </a:t>
            </a:r>
            <a:r>
              <a:rPr lang="ko-KR" altLang="en-US" sz="1500" b="1" dirty="0"/>
              <a:t>음식점 종사자 수가 많을수록 유동인구가 많고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평균 이동시간이 길 것이다</a:t>
            </a:r>
            <a:r>
              <a:rPr lang="en-US" altLang="ko-KR" sz="1500" b="1" dirty="0"/>
              <a:t>.</a:t>
            </a:r>
          </a:p>
          <a:p>
            <a:pPr marL="709308" lvl="2" indent="0">
              <a:lnSpc>
                <a:spcPct val="100000"/>
              </a:lnSpc>
              <a:buNone/>
            </a:pPr>
            <a:r>
              <a:rPr lang="en-US" altLang="ko-KR" sz="1200" dirty="0"/>
              <a:t>(1) x = </a:t>
            </a:r>
            <a:r>
              <a:rPr lang="ko-KR" altLang="en-US" sz="1200" dirty="0"/>
              <a:t>음식점 종사자 수</a:t>
            </a:r>
            <a:r>
              <a:rPr lang="en-US" altLang="ko-KR" sz="1200" dirty="0"/>
              <a:t>, y1 = </a:t>
            </a:r>
            <a:r>
              <a:rPr lang="ko-KR" altLang="en-US" sz="1200" dirty="0"/>
              <a:t>유동인구 수</a:t>
            </a:r>
            <a:endParaRPr lang="en-US" altLang="ko-KR" sz="1200" dirty="0"/>
          </a:p>
          <a:p>
            <a:pPr marL="709308" lvl="2" indent="0">
              <a:lnSpc>
                <a:spcPct val="100000"/>
              </a:lnSpc>
              <a:buNone/>
            </a:pPr>
            <a:r>
              <a:rPr lang="en-US" altLang="ko-KR" sz="1200" dirty="0" err="1"/>
              <a:t>PearsonRResult</a:t>
            </a:r>
            <a:r>
              <a:rPr lang="en-US" altLang="ko-KR" sz="1200" dirty="0"/>
              <a:t>(statistic=0.9087625539440274,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=3.3492622911554334e-10)</a:t>
            </a:r>
          </a:p>
          <a:p>
            <a:pPr marL="880758" lvl="2" indent="-171450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ko-KR" altLang="en-US" sz="1200" b="0" dirty="0" err="1"/>
              <a:t>유동인구수와</a:t>
            </a:r>
            <a:r>
              <a:rPr lang="ko-KR" altLang="en-US" sz="1200" b="0" dirty="0"/>
              <a:t> 음식점은 상관관계가 매우 강하고 서로 양수의 관계를 높게 가지고 있습니다</a:t>
            </a:r>
            <a:r>
              <a:rPr lang="en-US" altLang="ko-KR" sz="1200" b="0" dirty="0"/>
              <a:t>. </a:t>
            </a:r>
          </a:p>
          <a:p>
            <a:pPr marL="880758" lvl="2" indent="-171450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altLang="ko-KR" sz="1200" b="0" dirty="0"/>
              <a:t>-&gt; **</a:t>
            </a:r>
            <a:r>
              <a:rPr lang="ko-KR" altLang="en-US" sz="1200" b="0" dirty="0"/>
              <a:t>강한 상관관계를 가집니다</a:t>
            </a:r>
            <a:r>
              <a:rPr lang="en-US" altLang="ko-KR" sz="1200" b="0" dirty="0"/>
              <a:t>.**</a:t>
            </a:r>
            <a:br>
              <a:rPr lang="ko-KR" altLang="en-US" dirty="0"/>
            </a:br>
            <a:endParaRPr lang="en-US" altLang="ko-KR" sz="1200" dirty="0"/>
          </a:p>
          <a:p>
            <a:pPr marL="709308" lvl="2" indent="0">
              <a:lnSpc>
                <a:spcPct val="100000"/>
              </a:lnSpc>
              <a:buNone/>
            </a:pPr>
            <a:r>
              <a:rPr lang="en-US" altLang="ko-KR" sz="1200" dirty="0"/>
              <a:t>(2) x = </a:t>
            </a:r>
            <a:r>
              <a:rPr lang="ko-KR" altLang="en-US" sz="1200" dirty="0"/>
              <a:t>음식점 종사자 수</a:t>
            </a:r>
            <a:r>
              <a:rPr lang="en-US" altLang="ko-KR" sz="1200" dirty="0"/>
              <a:t>, y2 = </a:t>
            </a:r>
            <a:r>
              <a:rPr lang="ko-KR" altLang="en-US" sz="1200" dirty="0"/>
              <a:t>평균 이동 시간</a:t>
            </a:r>
            <a:endParaRPr lang="en-US" altLang="ko-KR" sz="1200" dirty="0"/>
          </a:p>
          <a:p>
            <a:pPr marL="709308" lvl="2" indent="0">
              <a:lnSpc>
                <a:spcPct val="100000"/>
              </a:lnSpc>
              <a:buNone/>
            </a:pPr>
            <a:r>
              <a:rPr lang="en-US" altLang="ko-KR" sz="1200" dirty="0" err="1"/>
              <a:t>PearsonRResult</a:t>
            </a:r>
            <a:r>
              <a:rPr lang="en-US" altLang="ko-KR" sz="1200" dirty="0"/>
              <a:t>(statistic=-0.0027101881339331446,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=0.9897417531396839)</a:t>
            </a:r>
            <a:r>
              <a:rPr lang="ko-KR" altLang="en-US" dirty="0"/>
              <a:t> </a:t>
            </a:r>
            <a:endParaRPr lang="en-US" altLang="ko-KR" dirty="0"/>
          </a:p>
          <a:p>
            <a:pPr marL="880758" lvl="2" indent="-171450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음식점에 따른 평균 이동 시간은 음식점수와 상관이 없는 것으로 파악할 수 있었습니다</a:t>
            </a:r>
            <a:r>
              <a:rPr lang="en-US" altLang="ko-KR" sz="1200" dirty="0"/>
              <a:t>. </a:t>
            </a:r>
          </a:p>
          <a:p>
            <a:pPr marL="880758" lvl="2" indent="-171450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altLang="ko-KR" sz="1200" dirty="0"/>
              <a:t>-&gt; **</a:t>
            </a:r>
            <a:r>
              <a:rPr lang="ko-KR" altLang="en-US" sz="1200" dirty="0"/>
              <a:t>상관관계가 존재하지 않습니다</a:t>
            </a:r>
            <a:r>
              <a:rPr lang="en-US" altLang="ko-KR" sz="1200" dirty="0"/>
              <a:t>.**</a:t>
            </a:r>
          </a:p>
          <a:p>
            <a:pPr marL="709308" lvl="2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709308" lvl="2" indent="0">
              <a:lnSpc>
                <a:spcPct val="100000"/>
              </a:lnSpc>
              <a:buNone/>
            </a:pPr>
            <a:r>
              <a:rPr lang="en-US" altLang="ko-KR" sz="1200" dirty="0"/>
              <a:t>(3) x = </a:t>
            </a:r>
            <a:r>
              <a:rPr lang="ko-KR" altLang="en-US" sz="1200" dirty="0"/>
              <a:t>음식점 종사자 수</a:t>
            </a:r>
            <a:r>
              <a:rPr lang="en-US" altLang="ko-KR" sz="1200" dirty="0"/>
              <a:t>, y3 = </a:t>
            </a:r>
            <a:r>
              <a:rPr lang="ko-KR" altLang="en-US" sz="1200" dirty="0"/>
              <a:t>노선수</a:t>
            </a:r>
            <a:endParaRPr lang="en-US" altLang="ko-KR" sz="1200" dirty="0"/>
          </a:p>
          <a:p>
            <a:pPr marL="709308" lvl="2" indent="0">
              <a:lnSpc>
                <a:spcPct val="100000"/>
              </a:lnSpc>
              <a:buNone/>
            </a:pPr>
            <a:r>
              <a:rPr lang="en-US" altLang="ko-KR" sz="1200" dirty="0" err="1"/>
              <a:t>PearsonRResult</a:t>
            </a:r>
            <a:r>
              <a:rPr lang="en-US" altLang="ko-KR" sz="1200" dirty="0"/>
              <a:t>(statistic=0.4382894822711772,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=0.028416099981511945)</a:t>
            </a:r>
          </a:p>
          <a:p>
            <a:pPr marL="880758" lvl="2" indent="-171450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ko-KR" altLang="en-US" sz="1200" b="0" dirty="0"/>
              <a:t>노선수는 어느정도 음식점 개수에 따라 비례하고 있지만 강한 관계를 가지고 있지는 않았습니다</a:t>
            </a:r>
            <a:r>
              <a:rPr lang="en-US" altLang="ko-KR" sz="1200" b="0" dirty="0"/>
              <a:t>. </a:t>
            </a:r>
          </a:p>
          <a:p>
            <a:pPr marL="880758" lvl="2" indent="-171450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en-US" altLang="ko-KR" sz="1200" b="0" dirty="0"/>
              <a:t>-&gt; **</a:t>
            </a:r>
            <a:r>
              <a:rPr lang="ko-KR" altLang="en-US" sz="1200" b="0" dirty="0"/>
              <a:t>약한 상관관계를 가집니다</a:t>
            </a:r>
            <a:r>
              <a:rPr lang="en-US" altLang="ko-KR" sz="1200" b="0" dirty="0"/>
              <a:t>.**</a:t>
            </a:r>
            <a:br>
              <a:rPr lang="ko-KR" altLang="en-US" dirty="0"/>
            </a:b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01211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35453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및 가설검정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422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7858" lvl="1" indent="-285750">
              <a:lnSpc>
                <a:spcPct val="100000"/>
              </a:lnSpc>
            </a:pPr>
            <a:r>
              <a:rPr lang="en-US" altLang="ko-KR" b="1" dirty="0">
                <a:latin typeface="+mj-lt"/>
                <a:ea typeface="HY신명조" panose="02030600000101010101" pitchFamily="18" charset="-127"/>
              </a:rPr>
              <a:t>Y</a:t>
            </a:r>
            <a:r>
              <a:rPr lang="ko-KR" altLang="en-US" b="1" dirty="0">
                <a:latin typeface="+mj-lt"/>
                <a:ea typeface="HY신명조" panose="02030600000101010101" pitchFamily="18" charset="-127"/>
              </a:rPr>
              <a:t>와의 관계를 </a:t>
            </a:r>
            <a:r>
              <a:rPr lang="en-US" altLang="ko-KR" b="1" dirty="0">
                <a:latin typeface="+mj-lt"/>
                <a:ea typeface="HY신명조" panose="02030600000101010101" pitchFamily="18" charset="-127"/>
              </a:rPr>
              <a:t>3</a:t>
            </a:r>
            <a:r>
              <a:rPr lang="ko-KR" altLang="en-US" b="1" dirty="0">
                <a:latin typeface="+mj-lt"/>
                <a:ea typeface="HY신명조" panose="02030600000101010101" pitchFamily="18" charset="-127"/>
              </a:rPr>
              <a:t>가지 그룹으로 정리해봅시다</a:t>
            </a:r>
            <a:r>
              <a:rPr lang="en-US" altLang="ko-KR" b="1" dirty="0">
                <a:latin typeface="+mj-lt"/>
                <a:ea typeface="HY신명조" panose="02030600000101010101" pitchFamily="18" charset="-127"/>
              </a:rPr>
              <a:t>.</a:t>
            </a:r>
            <a:r>
              <a:rPr lang="ko-KR" altLang="en-US" b="1" dirty="0">
                <a:latin typeface="+mj-lt"/>
                <a:ea typeface="HY신명조" panose="02030600000101010101" pitchFamily="18" charset="-127"/>
              </a:rPr>
              <a:t> </a:t>
            </a:r>
            <a:endParaRPr lang="en-US" altLang="ko-KR" b="1" dirty="0">
              <a:latin typeface="+mj-lt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endParaRPr lang="en-US" altLang="ko-KR" b="1" dirty="0">
              <a:latin typeface="+mj-lt"/>
              <a:ea typeface="HY신명조" panose="02030600000101010101" pitchFamily="18" charset="-127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sz="1500" b="1" dirty="0">
                <a:latin typeface="+mn-ea"/>
                <a:ea typeface="+mn-ea"/>
                <a:cs typeface="Arial" panose="020B0604020202020204" pitchFamily="34" charset="0"/>
              </a:rPr>
              <a:t>강한 관계의 </a:t>
            </a:r>
            <a:r>
              <a:rPr lang="en-US" altLang="ko-KR" sz="1500" b="1" dirty="0">
                <a:latin typeface="+mn-ea"/>
                <a:ea typeface="+mn-ea"/>
                <a:cs typeface="Arial" panose="020B0604020202020204" pitchFamily="34" charset="0"/>
              </a:rPr>
              <a:t>x</a:t>
            </a:r>
          </a:p>
          <a:p>
            <a:pPr marL="533400" lvl="1" indent="0">
              <a:buNone/>
            </a:pPr>
            <a:r>
              <a:rPr lang="en-US" altLang="ko-KR" sz="1200" b="0" dirty="0"/>
              <a:t>-</a:t>
            </a:r>
            <a:r>
              <a:rPr lang="ko-KR" altLang="en-US" sz="1200" b="0" dirty="0"/>
              <a:t> 자치구별 면적과 정류장 수</a:t>
            </a:r>
            <a:br>
              <a:rPr lang="ko-KR" altLang="en-US" sz="1200" b="0" dirty="0"/>
            </a:br>
            <a:r>
              <a:rPr lang="en-US" altLang="ko-KR" sz="1200" b="0" dirty="0"/>
              <a:t>-</a:t>
            </a:r>
            <a:r>
              <a:rPr lang="ko-KR" altLang="en-US" sz="1200" b="0" dirty="0"/>
              <a:t> 음식점 종사자 수와 유동인구 수</a:t>
            </a:r>
          </a:p>
          <a:p>
            <a:pPr marL="3664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5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3664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ko-KR" sz="1500" b="1" dirty="0">
                <a:latin typeface="+mn-ea"/>
                <a:ea typeface="+mn-ea"/>
                <a:cs typeface="Arial" panose="020B0604020202020204" pitchFamily="34" charset="0"/>
              </a:rPr>
              <a:t>	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sz="1500" b="1" dirty="0">
                <a:latin typeface="+mn-ea"/>
                <a:ea typeface="+mn-ea"/>
                <a:cs typeface="Arial" panose="020B0604020202020204" pitchFamily="34" charset="0"/>
              </a:rPr>
              <a:t>중간 관계의 </a:t>
            </a:r>
            <a:r>
              <a:rPr lang="en-US" altLang="ko-KR" sz="1500" b="1" dirty="0">
                <a:latin typeface="+mn-ea"/>
                <a:ea typeface="+mn-ea"/>
                <a:cs typeface="Arial" panose="020B0604020202020204" pitchFamily="34" charset="0"/>
              </a:rPr>
              <a:t>x</a:t>
            </a:r>
          </a:p>
          <a:p>
            <a:pPr marL="3664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ko-KR" sz="1200" b="1" dirty="0">
                <a:latin typeface="+mn-ea"/>
                <a:ea typeface="+mn-ea"/>
                <a:cs typeface="Arial" panose="020B0604020202020204" pitchFamily="34" charset="0"/>
              </a:rPr>
              <a:t>    - </a:t>
            </a:r>
            <a:r>
              <a:rPr lang="en-US" altLang="ko-KR" sz="1200" dirty="0"/>
              <a:t>x2 = </a:t>
            </a:r>
            <a:r>
              <a:rPr lang="ko-KR" altLang="en-US" sz="1200" dirty="0"/>
              <a:t>정류장수</a:t>
            </a:r>
            <a:r>
              <a:rPr lang="en-US" altLang="ko-KR" sz="1200" dirty="0"/>
              <a:t>, y = </a:t>
            </a:r>
            <a:r>
              <a:rPr lang="ko-KR" altLang="en-US" sz="1200" dirty="0"/>
              <a:t>평균 이동 시간</a:t>
            </a:r>
            <a:r>
              <a:rPr lang="en-US" altLang="ko-KR" sz="1200" dirty="0"/>
              <a:t>(</a:t>
            </a:r>
            <a:r>
              <a:rPr lang="ko-KR" altLang="en-US" sz="1200" dirty="0"/>
              <a:t>분</a:t>
            </a:r>
            <a:r>
              <a:rPr lang="en-US" altLang="ko-KR" sz="1200" dirty="0"/>
              <a:t>)</a:t>
            </a:r>
          </a:p>
          <a:p>
            <a:pPr marL="3664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5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3664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sz="1500" b="1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sz="1500" b="1" dirty="0">
                <a:latin typeface="+mn-ea"/>
                <a:ea typeface="+mn-ea"/>
                <a:cs typeface="Arial" panose="020B0604020202020204" pitchFamily="34" charset="0"/>
              </a:rPr>
              <a:t>약한 관계의 </a:t>
            </a:r>
            <a:r>
              <a:rPr lang="en-US" altLang="ko-KR" sz="1500" b="1" dirty="0">
                <a:latin typeface="+mn-ea"/>
                <a:ea typeface="+mn-ea"/>
                <a:cs typeface="Arial" panose="020B0604020202020204" pitchFamily="34" charset="0"/>
              </a:rPr>
              <a:t>x</a:t>
            </a:r>
          </a:p>
          <a:p>
            <a:pPr marL="533400" lvl="1" indent="0">
              <a:buNone/>
            </a:pPr>
            <a:r>
              <a:rPr lang="en-US" altLang="ko-KR" sz="1200" b="0" dirty="0"/>
              <a:t>-</a:t>
            </a:r>
            <a:r>
              <a:rPr lang="ko-KR" altLang="en-US" sz="1200" b="0" dirty="0"/>
              <a:t> 음식점 종사자 수와 평균 이동시간</a:t>
            </a:r>
            <a:br>
              <a:rPr lang="ko-KR" altLang="en-US" sz="1200" b="0" dirty="0"/>
            </a:br>
            <a:r>
              <a:rPr lang="en-US" altLang="ko-KR" sz="1200" b="0" dirty="0"/>
              <a:t>-</a:t>
            </a:r>
            <a:r>
              <a:rPr lang="ko-KR" altLang="en-US" sz="1200" b="0" dirty="0"/>
              <a:t> 노선 수와 평균 이동시간</a:t>
            </a:r>
          </a:p>
          <a:p>
            <a:pPr marL="652158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endParaRPr sz="15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30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결 론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C6DCAB-BEBB-49E0-ABF8-AD20419CF8A2}"/>
              </a:ext>
            </a:extLst>
          </p:cNvPr>
          <p:cNvSpPr/>
          <p:nvPr/>
        </p:nvSpPr>
        <p:spPr>
          <a:xfrm>
            <a:off x="432620" y="1354137"/>
            <a:ext cx="4953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29518" lvl="1" indent="-177410">
              <a:spcBef>
                <a:spcPts val="500"/>
              </a:spcBef>
              <a:buClr>
                <a:schemeClr val="dk1"/>
              </a:buClr>
              <a:buSzPts val="1800"/>
              <a:buChar char="▪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어느 구에 버스 시설의 추가가 가장 필요한가요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BC3F94-9FBA-43FC-B746-82DBE481FA4C}"/>
              </a:ext>
            </a:extLst>
          </p:cNvPr>
          <p:cNvSpPr txBox="1"/>
          <p:nvPr/>
        </p:nvSpPr>
        <p:spPr>
          <a:xfrm flipH="1">
            <a:off x="1148378" y="2330824"/>
            <a:ext cx="68203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 강서구</a:t>
            </a:r>
            <a:r>
              <a:rPr lang="en-US" altLang="ko-KR" b="1" dirty="0"/>
              <a:t>, </a:t>
            </a:r>
            <a:r>
              <a:rPr lang="ko-KR" altLang="en-US" b="1" dirty="0"/>
              <a:t>중랑구</a:t>
            </a:r>
            <a:r>
              <a:rPr lang="en-US" altLang="ko-KR" b="1" dirty="0"/>
              <a:t>, </a:t>
            </a:r>
            <a:r>
              <a:rPr lang="ko-KR" altLang="en-US" b="1" dirty="0"/>
              <a:t>도봉구</a:t>
            </a:r>
          </a:p>
          <a:p>
            <a:r>
              <a:rPr lang="ko-KR" altLang="en-US" dirty="0"/>
              <a:t>    </a:t>
            </a:r>
            <a:r>
              <a:rPr lang="en-US" altLang="ko-KR" dirty="0"/>
              <a:t>-</a:t>
            </a:r>
            <a:r>
              <a:rPr lang="ko-KR" altLang="en-US" dirty="0"/>
              <a:t> 가설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3</a:t>
            </a:r>
            <a:r>
              <a:rPr lang="ko-KR" altLang="en-US" dirty="0"/>
              <a:t>의 분석을 도합했을 때</a:t>
            </a:r>
            <a:r>
              <a:rPr lang="en-US" altLang="ko-KR" dirty="0"/>
              <a:t>, </a:t>
            </a:r>
            <a:r>
              <a:rPr lang="ko-KR" altLang="en-US" dirty="0"/>
              <a:t>음식점 종사자수가 많고</a:t>
            </a:r>
            <a:r>
              <a:rPr lang="en-US" altLang="ko-KR" dirty="0"/>
              <a:t>, </a:t>
            </a:r>
            <a:r>
              <a:rPr lang="ko-KR" altLang="en-US" dirty="0"/>
              <a:t>대중교통 이용자에 비해 차량 등록 숫자가 높은 자치구를 선택하였습니다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   </a:t>
            </a:r>
          </a:p>
          <a:p>
            <a:r>
              <a:rPr lang="en-US" altLang="ko-KR" b="1" dirty="0"/>
              <a:t>-</a:t>
            </a:r>
            <a:r>
              <a:rPr lang="ko-KR" altLang="en-US" b="1" dirty="0"/>
              <a:t> 영등포구</a:t>
            </a:r>
          </a:p>
          <a:p>
            <a:r>
              <a:rPr lang="ko-KR" altLang="en-US" dirty="0"/>
              <a:t>    </a:t>
            </a:r>
            <a:r>
              <a:rPr lang="en-US" altLang="ko-KR" dirty="0"/>
              <a:t>-</a:t>
            </a:r>
            <a:r>
              <a:rPr lang="ko-KR" altLang="en-US" dirty="0"/>
              <a:t> 가설 </a:t>
            </a:r>
            <a:r>
              <a:rPr lang="en-US" altLang="ko-KR" dirty="0"/>
              <a:t>1</a:t>
            </a:r>
            <a:r>
              <a:rPr lang="ko-KR" altLang="en-US" dirty="0"/>
              <a:t>에서 동일한 자치구 내에서 분석했을 때</a:t>
            </a:r>
            <a:r>
              <a:rPr lang="en-US" altLang="ko-KR" dirty="0"/>
              <a:t>, </a:t>
            </a:r>
            <a:r>
              <a:rPr lang="ko-KR" altLang="en-US" dirty="0"/>
              <a:t>면적이 </a:t>
            </a:r>
            <a:r>
              <a:rPr lang="ko-KR" altLang="en-US" dirty="0" err="1"/>
              <a:t>넓지도</a:t>
            </a:r>
            <a:r>
              <a:rPr lang="ko-KR" altLang="en-US" dirty="0"/>
              <a:t> 않고</a:t>
            </a:r>
            <a:r>
              <a:rPr lang="en-US" altLang="ko-KR" dirty="0"/>
              <a:t>, </a:t>
            </a:r>
            <a:r>
              <a:rPr lang="ko-KR" altLang="en-US" dirty="0"/>
              <a:t>정류장 수도 많지 않은데 평균 이동시간이 많은 지역이라서 선택했습니다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77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수립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2069480"/>
            <a:ext cx="688521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1 : </a:t>
            </a:r>
            <a:r>
              <a:rPr lang="ko-KR" altLang="en-US" dirty="0"/>
              <a:t>자치구별 면적이 높을수록 정류장수가 많고 평균이동시간이 길 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B1D7FA-E787-4E62-A0F0-AEB98A331696}"/>
              </a:ext>
            </a:extLst>
          </p:cNvPr>
          <p:cNvSpPr/>
          <p:nvPr/>
        </p:nvSpPr>
        <p:spPr>
          <a:xfrm>
            <a:off x="432620" y="2969119"/>
            <a:ext cx="662553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2 : </a:t>
            </a:r>
            <a:r>
              <a:rPr lang="ko-KR" altLang="en-US" dirty="0"/>
              <a:t>서울 자치구별 차량 등록수가 많을 수록 버스 </a:t>
            </a:r>
            <a:r>
              <a:rPr lang="ko-KR" altLang="en-US" dirty="0" err="1"/>
              <a:t>이용량이</a:t>
            </a:r>
            <a:r>
              <a:rPr lang="ko-KR" altLang="en-US" dirty="0"/>
              <a:t> 많을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DD8E7C-42BA-4351-9223-981A825134ED}"/>
              </a:ext>
            </a:extLst>
          </p:cNvPr>
          <p:cNvSpPr/>
          <p:nvPr/>
        </p:nvSpPr>
        <p:spPr>
          <a:xfrm>
            <a:off x="432620" y="3868758"/>
            <a:ext cx="7313220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가설 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3 :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음식점 종사자 수가 많을 수록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유동인구가 많고 평균 이동 시간이 길 것이다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BF0367-0227-4C6F-89CF-731111905AB7}"/>
              </a:ext>
            </a:extLst>
          </p:cNvPr>
          <p:cNvSpPr/>
          <p:nvPr/>
        </p:nvSpPr>
        <p:spPr>
          <a:xfrm>
            <a:off x="432620" y="1277570"/>
            <a:ext cx="44794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조에서 설정한 가설을 최소 </a:t>
            </a:r>
            <a:r>
              <a:rPr lang="en-US" altLang="ko-KR" dirty="0"/>
              <a:t>3</a:t>
            </a:r>
            <a:r>
              <a:rPr lang="ko-KR" altLang="en-US" dirty="0"/>
              <a:t>개 이상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D1E095-2A91-46AC-BEBE-4A0030C8E738}"/>
              </a:ext>
            </a:extLst>
          </p:cNvPr>
          <p:cNvSpPr/>
          <p:nvPr/>
        </p:nvSpPr>
        <p:spPr>
          <a:xfrm>
            <a:off x="325043" y="1827327"/>
            <a:ext cx="8872745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8" lvl="1">
              <a:spcBef>
                <a:spcPts val="500"/>
              </a:spcBef>
              <a:buClr>
                <a:schemeClr val="dk1"/>
              </a:buClr>
              <a:buSzPts val="1800"/>
            </a:pPr>
            <a:r>
              <a:rPr lang="en-US" altLang="ko-KR" sz="1500" b="1" dirty="0">
                <a:latin typeface="+mn-ea"/>
              </a:rPr>
              <a:t>(1) </a:t>
            </a:r>
            <a:r>
              <a:rPr lang="ko-KR" altLang="en-US" sz="1500" b="1" dirty="0">
                <a:latin typeface="+mn-ea"/>
              </a:rPr>
              <a:t>가설</a:t>
            </a:r>
            <a:r>
              <a:rPr lang="en-US" altLang="ko-KR" sz="1500" b="1" dirty="0">
                <a:latin typeface="+mn-ea"/>
              </a:rPr>
              <a:t>1</a:t>
            </a:r>
          </a:p>
          <a:p>
            <a:pPr marL="709308" lvl="2">
              <a:buSzPts val="1800"/>
            </a:pPr>
            <a:r>
              <a:rPr lang="en-US" altLang="ko-KR" sz="1200" b="1" dirty="0"/>
              <a:t>**</a:t>
            </a:r>
            <a:r>
              <a:rPr lang="ko-KR" altLang="en-US" sz="1200" b="1" dirty="0" err="1"/>
              <a:t>전처리</a:t>
            </a:r>
            <a:r>
              <a:rPr lang="ko-KR" altLang="en-US" sz="1200" b="1" dirty="0"/>
              <a:t> 사항**</a:t>
            </a:r>
            <a:endParaRPr lang="en-US" altLang="ko-KR" sz="1200" b="1" dirty="0"/>
          </a:p>
          <a:p>
            <a:pPr marL="709308" lvl="2">
              <a:buSzPts val="1800"/>
            </a:pPr>
            <a:r>
              <a:rPr lang="en-US" altLang="ko-KR" sz="1200" dirty="0"/>
              <a:t>- </a:t>
            </a:r>
            <a:r>
              <a:rPr lang="ko-KR" altLang="en-US" sz="1200" dirty="0"/>
              <a:t>자치구별 넓이</a:t>
            </a:r>
            <a:r>
              <a:rPr lang="en-US" altLang="ko-KR" sz="1200" dirty="0"/>
              <a:t>, </a:t>
            </a:r>
            <a:r>
              <a:rPr lang="ko-KR" altLang="en-US" sz="1200" dirty="0"/>
              <a:t>자치구별 평균 이동 시간의 합</a:t>
            </a:r>
            <a:r>
              <a:rPr lang="en-US" altLang="ko-KR" sz="1200" dirty="0"/>
              <a:t>, </a:t>
            </a:r>
            <a:r>
              <a:rPr lang="ko-KR" altLang="en-US" sz="1200" dirty="0"/>
              <a:t>자치구별 정류장 수를 자치구를 기준으로 </a:t>
            </a:r>
            <a:r>
              <a:rPr lang="en-US" altLang="ko-KR" sz="1200" dirty="0"/>
              <a:t>merge </a:t>
            </a:r>
            <a:r>
              <a:rPr lang="ko-KR" altLang="en-US" sz="1200" dirty="0"/>
              <a:t>하였다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533400" lvl="1" indent="0">
              <a:buNone/>
            </a:pPr>
            <a:r>
              <a:rPr lang="ko-KR" altLang="en-US" sz="1200" dirty="0"/>
              <a:t>    </a:t>
            </a:r>
            <a:r>
              <a:rPr lang="en-US" altLang="ko-KR" sz="1200" dirty="0"/>
              <a:t>**</a:t>
            </a:r>
            <a:r>
              <a:rPr lang="ko-KR" altLang="en-US" sz="1200" dirty="0"/>
              <a:t>추가 분석해볼 사항 도출*</a:t>
            </a:r>
            <a:r>
              <a:rPr lang="en-US" altLang="ko-KR" sz="1200" dirty="0"/>
              <a:t>*</a:t>
            </a:r>
          </a:p>
          <a:p>
            <a:pPr marL="533400" lvl="1" indent="0">
              <a:buNone/>
            </a:pPr>
            <a:r>
              <a:rPr lang="en-US" altLang="ko-KR" sz="1200" dirty="0"/>
              <a:t>   - </a:t>
            </a:r>
            <a:r>
              <a:rPr lang="ko-KR" altLang="en-US" sz="1200" dirty="0"/>
              <a:t>추가로 교통량 데이터를 추가하여 평균 이동 시간과 연관이 있는지 확인하여 버스 노선 추가가 유의미한 해결 방안이 될 수 있는지 </a:t>
            </a:r>
            <a:r>
              <a:rPr lang="ko-KR" altLang="en-US" sz="1200" dirty="0" err="1"/>
              <a:t>판단해야한다</a:t>
            </a:r>
            <a:r>
              <a:rPr lang="en-US" altLang="ko-KR" sz="1200" dirty="0"/>
              <a:t>.</a:t>
            </a:r>
          </a:p>
          <a:p>
            <a:pPr marL="533400" lvl="1" indent="0">
              <a:buNone/>
            </a:pPr>
            <a:endParaRPr lang="en-US" altLang="ko-KR" sz="1200" dirty="0"/>
          </a:p>
          <a:p>
            <a:pPr marL="252108" lvl="1"/>
            <a:r>
              <a:rPr lang="en-US" altLang="ko-KR" sz="1500" b="1" dirty="0">
                <a:latin typeface="+mn-ea"/>
              </a:rPr>
              <a:t>(2) </a:t>
            </a:r>
            <a:r>
              <a:rPr lang="ko-KR" altLang="en-US" sz="1500" b="1" dirty="0">
                <a:latin typeface="+mn-ea"/>
              </a:rPr>
              <a:t>가설</a:t>
            </a:r>
            <a:r>
              <a:rPr lang="en-US" altLang="ko-KR" sz="1500" b="1" dirty="0">
                <a:latin typeface="+mn-ea"/>
              </a:rPr>
              <a:t>2</a:t>
            </a:r>
          </a:p>
          <a:p>
            <a:pPr marL="709308" lvl="2"/>
            <a:r>
              <a:rPr lang="en-US" altLang="ko-KR" sz="1200" b="1" dirty="0"/>
              <a:t>**</a:t>
            </a:r>
            <a:r>
              <a:rPr lang="ko-KR" altLang="en-US" sz="1200" b="1" dirty="0" err="1"/>
              <a:t>전처리</a:t>
            </a:r>
            <a:r>
              <a:rPr lang="ko-KR" altLang="en-US" sz="1200" b="1" dirty="0"/>
              <a:t> 사항**</a:t>
            </a:r>
            <a:endParaRPr lang="en-US" altLang="ko-KR" sz="1200" b="1" dirty="0"/>
          </a:p>
          <a:p>
            <a:pPr marL="709308" lvl="2"/>
            <a:r>
              <a:rPr lang="ko-KR" altLang="en-US" sz="1200" dirty="0"/>
              <a:t> </a:t>
            </a:r>
            <a:r>
              <a:rPr lang="en-US" altLang="ko-KR" sz="1200" dirty="0"/>
              <a:t>- </a:t>
            </a:r>
            <a:r>
              <a:rPr lang="ko-KR" altLang="en-US" sz="1200" dirty="0"/>
              <a:t>승용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승합</a:t>
            </a:r>
            <a:r>
              <a:rPr lang="en-US" altLang="ko-KR" sz="1200" dirty="0"/>
              <a:t>, </a:t>
            </a:r>
            <a:r>
              <a:rPr lang="ko-KR" altLang="en-US" sz="1200" dirty="0"/>
              <a:t>화물</a:t>
            </a:r>
            <a:r>
              <a:rPr lang="en-US" altLang="ko-KR" sz="1200" dirty="0"/>
              <a:t>, </a:t>
            </a:r>
            <a:r>
              <a:rPr lang="ko-KR" altLang="en-US" sz="1200" dirty="0"/>
              <a:t>특수 로 나누어져 있는 차량등록 데이터 중에</a:t>
            </a:r>
            <a:r>
              <a:rPr lang="en-US" altLang="ko-KR" sz="1200" dirty="0"/>
              <a:t>, </a:t>
            </a:r>
            <a:r>
              <a:rPr lang="ko-KR" altLang="en-US" sz="1200" dirty="0"/>
              <a:t>대중교통과 관련이 있을 승용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승합</a:t>
            </a:r>
            <a:r>
              <a:rPr lang="ko-KR" altLang="en-US" sz="1200" dirty="0"/>
              <a:t> 차량만 따로 합산하여</a:t>
            </a:r>
            <a:r>
              <a:rPr lang="en-US" altLang="ko-KR" sz="1200" dirty="0"/>
              <a:t>, </a:t>
            </a:r>
            <a:r>
              <a:rPr lang="ko-KR" altLang="en-US" sz="1200" dirty="0"/>
              <a:t>상관관계와</a:t>
            </a:r>
            <a:r>
              <a:rPr lang="en-US" altLang="ko-KR" sz="1200" dirty="0"/>
              <a:t>, p-value</a:t>
            </a:r>
            <a:r>
              <a:rPr lang="ko-KR" altLang="en-US" sz="1200" dirty="0"/>
              <a:t>를 개선하였습니다</a:t>
            </a:r>
            <a:r>
              <a:rPr lang="en-US" altLang="ko-KR" sz="1200" dirty="0"/>
              <a:t>. </a:t>
            </a:r>
          </a:p>
          <a:p>
            <a:pPr marL="709308" lvl="2"/>
            <a:endParaRPr lang="en-US" altLang="ko-KR" sz="1200" dirty="0"/>
          </a:p>
          <a:p>
            <a:pPr marL="252108" lvl="1"/>
            <a:r>
              <a:rPr lang="en-US" altLang="ko-KR" sz="1500" b="1" dirty="0">
                <a:latin typeface="+mn-ea"/>
              </a:rPr>
              <a:t>(3) </a:t>
            </a:r>
            <a:r>
              <a:rPr lang="ko-KR" altLang="en-US" sz="1500" b="1" dirty="0">
                <a:latin typeface="+mn-ea"/>
              </a:rPr>
              <a:t>가설</a:t>
            </a:r>
            <a:r>
              <a:rPr lang="en-US" altLang="ko-KR" sz="1500" b="1" dirty="0">
                <a:latin typeface="+mn-ea"/>
              </a:rPr>
              <a:t>3</a:t>
            </a:r>
          </a:p>
          <a:p>
            <a:pPr marL="709308" lvl="2"/>
            <a:r>
              <a:rPr lang="en-US" altLang="ko-KR" sz="1200" b="1" dirty="0"/>
              <a:t>**</a:t>
            </a:r>
            <a:r>
              <a:rPr lang="ko-KR" altLang="en-US" sz="1200" b="1" dirty="0" err="1"/>
              <a:t>전처리</a:t>
            </a:r>
            <a:r>
              <a:rPr lang="ko-KR" altLang="en-US" sz="1200" b="1" dirty="0"/>
              <a:t> 사항**</a:t>
            </a:r>
            <a:endParaRPr lang="en-US" altLang="ko-KR" sz="1200" b="1" dirty="0"/>
          </a:p>
          <a:p>
            <a:pPr marL="533400" lvl="1" indent="0">
              <a:buNone/>
            </a:pPr>
            <a:r>
              <a:rPr lang="ko-KR" altLang="en-US" sz="1200" dirty="0"/>
              <a:t>    </a:t>
            </a:r>
            <a:r>
              <a:rPr lang="en-US" altLang="ko-KR" sz="1200" dirty="0"/>
              <a:t>- </a:t>
            </a:r>
            <a:r>
              <a:rPr lang="ko-KR" altLang="en-US" sz="1200" dirty="0"/>
              <a:t>업종 종사자 수 중 </a:t>
            </a:r>
            <a:r>
              <a:rPr lang="en-US" altLang="ko-KR" sz="1200" dirty="0"/>
              <a:t>'</a:t>
            </a:r>
            <a:r>
              <a:rPr lang="ko-KR" altLang="en-US" sz="1200" dirty="0"/>
              <a:t>한식일반음식점</a:t>
            </a:r>
            <a:r>
              <a:rPr lang="en-US" altLang="ko-KR" sz="1200" dirty="0"/>
              <a:t>', '</a:t>
            </a:r>
            <a:r>
              <a:rPr lang="ko-KR" altLang="en-US" sz="1200" dirty="0"/>
              <a:t>기타주점</a:t>
            </a:r>
            <a:r>
              <a:rPr lang="en-US" altLang="ko-KR" sz="1200" dirty="0"/>
              <a:t>', '</a:t>
            </a:r>
            <a:r>
              <a:rPr lang="ko-KR" altLang="en-US" sz="1200" dirty="0"/>
              <a:t>카페</a:t>
            </a:r>
            <a:r>
              <a:rPr lang="en-US" altLang="ko-KR" sz="1200" dirty="0"/>
              <a:t>', '</a:t>
            </a:r>
            <a:r>
              <a:rPr lang="ko-KR" altLang="en-US" sz="1200" dirty="0" err="1"/>
              <a:t>한식육류음식점</a:t>
            </a:r>
            <a:r>
              <a:rPr lang="en-US" altLang="ko-KR" sz="1200" dirty="0"/>
              <a:t>'</a:t>
            </a:r>
            <a:r>
              <a:rPr lang="ko-KR" altLang="en-US" sz="1200" dirty="0"/>
              <a:t>을 </a:t>
            </a:r>
            <a:r>
              <a:rPr lang="en-US" altLang="ko-KR" sz="1200" dirty="0"/>
              <a:t>'</a:t>
            </a:r>
            <a:r>
              <a:rPr lang="ko-KR" altLang="en-US" sz="1200" dirty="0"/>
              <a:t>음식점 수</a:t>
            </a:r>
            <a:r>
              <a:rPr lang="en-US" altLang="ko-KR" sz="1200" dirty="0"/>
              <a:t>' </a:t>
            </a:r>
            <a:r>
              <a:rPr lang="ko-KR" altLang="en-US" sz="1200" dirty="0"/>
              <a:t>하나의 행으로 묶었습니다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533400" lvl="1" indent="0">
              <a:buNone/>
            </a:pPr>
            <a:r>
              <a:rPr lang="ko-KR" altLang="en-US" sz="1200" dirty="0"/>
              <a:t>    </a:t>
            </a:r>
            <a:r>
              <a:rPr lang="en-US" altLang="ko-KR" sz="1200" dirty="0"/>
              <a:t>- </a:t>
            </a:r>
            <a:r>
              <a:rPr lang="ko-KR" altLang="en-US" sz="1200" dirty="0"/>
              <a:t>각 노선별로 지나는 정류장의 경위도 정보를 통해</a:t>
            </a:r>
            <a:r>
              <a:rPr lang="en-US" altLang="ko-KR" sz="1200" dirty="0"/>
              <a:t>, </a:t>
            </a:r>
            <a:r>
              <a:rPr lang="ko-KR" altLang="en-US" sz="1200" dirty="0"/>
              <a:t>지나가는 자치구를 계산할 때</a:t>
            </a:r>
            <a:r>
              <a:rPr lang="en-US" altLang="ko-KR" sz="1200" dirty="0"/>
              <a:t>, </a:t>
            </a:r>
            <a:r>
              <a:rPr lang="ko-KR" altLang="en-US" sz="1200" dirty="0"/>
              <a:t>중복을 제거하여</a:t>
            </a:r>
            <a:r>
              <a:rPr lang="en-US" altLang="ko-KR" sz="1200" dirty="0"/>
              <a:t>, </a:t>
            </a:r>
            <a:r>
              <a:rPr lang="ko-KR" altLang="en-US" sz="1200" dirty="0"/>
              <a:t>자치구별 고유 노선 </a:t>
            </a:r>
            <a:r>
              <a:rPr lang="ko-KR" altLang="en-US" sz="1200" dirty="0" err="1"/>
              <a:t>갯수를</a:t>
            </a:r>
            <a:r>
              <a:rPr lang="ko-KR" altLang="en-US" sz="1200" dirty="0"/>
              <a:t> 구하였습니다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533400" lvl="1" indent="0">
              <a:buNone/>
            </a:pPr>
            <a:r>
              <a:rPr lang="en-US" altLang="ko-KR" sz="1200" dirty="0"/>
              <a:t>   </a:t>
            </a:r>
            <a:r>
              <a:rPr lang="ko-KR" altLang="en-US" sz="1200" dirty="0"/>
              <a:t> </a:t>
            </a:r>
            <a:r>
              <a:rPr lang="en-US" altLang="ko-KR" sz="1200" dirty="0"/>
              <a:t>**</a:t>
            </a:r>
            <a:r>
              <a:rPr lang="ko-KR" altLang="en-US" sz="1200" dirty="0"/>
              <a:t>추가 분석해볼 사항 도출*</a:t>
            </a:r>
            <a:r>
              <a:rPr lang="en-US" altLang="ko-KR" sz="1200" dirty="0"/>
              <a:t>*</a:t>
            </a:r>
          </a:p>
          <a:p>
            <a:pPr marL="533400" lvl="1" indent="0">
              <a:buNone/>
            </a:pPr>
            <a:r>
              <a:rPr lang="en-US" altLang="ko-KR" sz="1200" dirty="0"/>
              <a:t>   - </a:t>
            </a:r>
            <a:r>
              <a:rPr lang="ko-KR" altLang="en-US" sz="1200" dirty="0"/>
              <a:t>중구와 송파구와 같이 음식점의 수가 비슷하지만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매우 다른 평균 이동 시간을 나타내는 구간은 왜 이동 시간이 그러한 지 추가적인 이유가 필요해 보입니다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117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1620198"/>
            <a:ext cx="318640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가설 </a:t>
            </a:r>
            <a:r>
              <a:rPr lang="en-US" altLang="ko-KR" b="1" dirty="0">
                <a:latin typeface="+mn-ea"/>
                <a:ea typeface="+mn-ea"/>
              </a:rPr>
              <a:t>1.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211691-5DC5-421F-A518-03B4FFD55FC1}"/>
              </a:ext>
            </a:extLst>
          </p:cNvPr>
          <p:cNvSpPr/>
          <p:nvPr/>
        </p:nvSpPr>
        <p:spPr>
          <a:xfrm>
            <a:off x="432620" y="1277570"/>
            <a:ext cx="27946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05092">
              <a:spcBef>
                <a:spcPts val="500"/>
              </a:spcBef>
              <a:buSzPts val="1800"/>
              <a:buChar char="▪"/>
            </a:pPr>
            <a:r>
              <a:rPr lang="ko-KR" altLang="en-US" dirty="0"/>
              <a:t>시각화 위주로 작성해주세요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894536-577C-4ED6-99B8-FBBCFD3D459B}"/>
              </a:ext>
            </a:extLst>
          </p:cNvPr>
          <p:cNvSpPr/>
          <p:nvPr/>
        </p:nvSpPr>
        <p:spPr>
          <a:xfrm>
            <a:off x="432620" y="4137778"/>
            <a:ext cx="2646878" cy="14711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(2) x2 = </a:t>
            </a:r>
            <a:r>
              <a:rPr lang="ko-KR" altLang="en-US" dirty="0"/>
              <a:t>정류장수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ko-KR" altLang="en-US" dirty="0"/>
              <a:t>정류장수가 증가함에 따라서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정차 빈도가 잦아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평균 이동 시간이 넓이와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관계가 있을 것이라 판단된다</a:t>
            </a:r>
            <a:r>
              <a:rPr lang="en-US" altLang="ko-KR" dirty="0"/>
              <a:t>.</a:t>
            </a:r>
            <a:endParaRPr lang="ko-KR" altLang="en-US" b="1" dirty="0">
              <a:latin typeface="+mn-ea"/>
            </a:endParaRPr>
          </a:p>
          <a:p>
            <a:pPr marL="76200" indent="0" fontAlgn="base">
              <a:buNone/>
            </a:pPr>
            <a:endParaRPr lang="en-US" altLang="ko-KR" dirty="0"/>
          </a:p>
        </p:txBody>
      </p:sp>
      <p:pic>
        <p:nvPicPr>
          <p:cNvPr id="3076" name="Picture 4" descr="https://lh7-us.googleusercontent.com/iFJfaoVOKV3PVFx2y86RCZHG2ZWL_JCLol7zQq31zb1bHQ1Ar3nlkvUOJ-mzG2RI0Cd1Fh0MB_HxtU8o0BZT8WytmKg_Zioz6dZgvYyUldROa2iBVZFzlzKtr6BoZiKJJ9IvDVPImmut04nl1zJbA0w">
            <a:extLst>
              <a:ext uri="{FF2B5EF4-FFF2-40B4-BE49-F238E27FC236}">
                <a16:creationId xmlns:a16="http://schemas.microsoft.com/office/drawing/2014/main" id="{E67BCAE2-091D-453F-A6E3-A1067976D1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0" t="11656" r="8960"/>
          <a:stretch/>
        </p:blipFill>
        <p:spPr bwMode="auto">
          <a:xfrm>
            <a:off x="3227296" y="2162051"/>
            <a:ext cx="5925668" cy="159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451C68A-33AD-4E82-BFF6-E116D0347EE6}"/>
              </a:ext>
            </a:extLst>
          </p:cNvPr>
          <p:cNvSpPr/>
          <p:nvPr/>
        </p:nvSpPr>
        <p:spPr>
          <a:xfrm>
            <a:off x="432620" y="2162051"/>
            <a:ext cx="2767104" cy="14496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(1) x1 = </a:t>
            </a:r>
            <a:r>
              <a:rPr lang="ko-KR" altLang="en-US" dirty="0"/>
              <a:t>넓이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 </a:t>
            </a:r>
            <a:r>
              <a:rPr lang="en-US" altLang="ko-KR" dirty="0"/>
              <a:t>- </a:t>
            </a:r>
            <a:r>
              <a:rPr lang="ko-KR" altLang="en-US" dirty="0"/>
              <a:t>자치구의 넓이가 클 수록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정류장의 수가 많아지고</a:t>
            </a:r>
            <a:r>
              <a:rPr lang="en-US" altLang="ko-KR" dirty="0"/>
              <a:t>, 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이동 거리 또한 늘어나게 된다</a:t>
            </a:r>
            <a:r>
              <a:rPr lang="en-US" altLang="ko-KR" dirty="0"/>
              <a:t>. 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따라서 평균 이동 시간이 넓이와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관계가 있을 것이라 판단된다</a:t>
            </a:r>
            <a:r>
              <a:rPr lang="en-US" altLang="ko-KR" dirty="0"/>
              <a:t>.</a:t>
            </a:r>
          </a:p>
        </p:txBody>
      </p:sp>
      <p:pic>
        <p:nvPicPr>
          <p:cNvPr id="14" name="Picture 2" descr="https://lh7-us.googleusercontent.com/Nm0wW3Q-SHiXCd7940tkkksaR9GvNJWn_RzRsmU7a2k_TR8qpLFGz4hlylLO1ctkFjFSfjex6FDiRL4pRM01Qh-rGsVtLQtnThkvF09slmFUZJ-yKYQR3KIcQOq1AMbcNPVyOBNcPiLi98QUsQvXW60">
            <a:extLst>
              <a:ext uri="{FF2B5EF4-FFF2-40B4-BE49-F238E27FC236}">
                <a16:creationId xmlns:a16="http://schemas.microsoft.com/office/drawing/2014/main" id="{80C9D8F4-87E5-434C-B9A1-BD49C6ED9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6" t="7959" r="9038"/>
          <a:stretch/>
        </p:blipFill>
        <p:spPr bwMode="auto">
          <a:xfrm>
            <a:off x="3227296" y="4445555"/>
            <a:ext cx="6051853" cy="169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78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1620198"/>
            <a:ext cx="318640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가설 </a:t>
            </a:r>
            <a:r>
              <a:rPr lang="en-US" altLang="ko-KR" b="1" dirty="0">
                <a:latin typeface="+mn-ea"/>
                <a:ea typeface="+mn-ea"/>
              </a:rPr>
              <a:t>1.</a:t>
            </a:r>
          </a:p>
        </p:txBody>
      </p:sp>
      <p:pic>
        <p:nvPicPr>
          <p:cNvPr id="6146" name="Picture 2" descr="https://lh7-us.googleusercontent.com/VxxT7ZWpdPY0nSM6fqquDe9enVqx6tjFNIR0RYu8rw1IlobjWSPKA5M8b-UF2emmIORz2YjfilEHDhutQV99-ViD7eIs_G-XTM1DxdZ9ZwzXQMxT5T7mU8cFamo9VyHE8J8l8k_yxLxo4jpr1UBxeF8">
            <a:extLst>
              <a:ext uri="{FF2B5EF4-FFF2-40B4-BE49-F238E27FC236}">
                <a16:creationId xmlns:a16="http://schemas.microsoft.com/office/drawing/2014/main" id="{616D8D6D-C1BD-4EE8-B25F-08F6AFC0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96" y="1818255"/>
            <a:ext cx="6314688" cy="2695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68E7EF-CA31-49DC-B623-C4EC8963533F}"/>
              </a:ext>
            </a:extLst>
          </p:cNvPr>
          <p:cNvSpPr/>
          <p:nvPr/>
        </p:nvSpPr>
        <p:spPr>
          <a:xfrm>
            <a:off x="534411" y="2104329"/>
            <a:ext cx="253787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(3) x3 = </a:t>
            </a:r>
            <a:r>
              <a:rPr lang="ko-KR" altLang="en-US" dirty="0"/>
              <a:t>노선수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- </a:t>
            </a:r>
            <a:r>
              <a:rPr lang="ko-KR" altLang="en-US" dirty="0"/>
              <a:t>같은 자치구내에서의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평균 이동 시간이 크다는 것은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 자치구의 면적이 넓거나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 err="1"/>
              <a:t>정류장가</a:t>
            </a:r>
            <a:r>
              <a:rPr lang="ko-KR" altLang="en-US" dirty="0"/>
              <a:t> 많아 정차 횟수가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잦음을 예상할 수 있으며</a:t>
            </a:r>
            <a:r>
              <a:rPr lang="en-US" altLang="ko-KR" dirty="0"/>
              <a:t>, 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또한 노선의 형태가 고르게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분포 되지 못함을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예상 할 수 있다</a:t>
            </a:r>
            <a:r>
              <a:rPr lang="en-US" altLang="ko-KR" dirty="0"/>
              <a:t>.</a:t>
            </a:r>
            <a:endParaRPr lang="ko-KR" altLang="en-US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A42DFC-339D-4EBB-8E90-58D577D26A25}"/>
              </a:ext>
            </a:extLst>
          </p:cNvPr>
          <p:cNvSpPr/>
          <p:nvPr/>
        </p:nvSpPr>
        <p:spPr>
          <a:xfrm>
            <a:off x="534411" y="4755325"/>
            <a:ext cx="2121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(4) y = </a:t>
            </a:r>
            <a:r>
              <a:rPr lang="ko-KR" altLang="en-US" dirty="0"/>
              <a:t>평균이동시간</a:t>
            </a:r>
            <a:r>
              <a:rPr lang="en-US" altLang="ko-KR" dirty="0"/>
              <a:t>(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Picture 6" descr="https://lh7-us.googleusercontent.com/xEw_Ecq27uNFNAQaazTJyQvSmPU8zwYlrgpZSPFSqPLB4hhUeRbn7b814jRBIC1ywWPlHBsCwVfHJL6xnFWrA_Xt0dw9iN_iTWAVM6CU7Bcqq0GjppZXpTcRFNPdcQV-81lBWmYgjrHoIghqviAJk2M">
            <a:extLst>
              <a:ext uri="{FF2B5EF4-FFF2-40B4-BE49-F238E27FC236}">
                <a16:creationId xmlns:a16="http://schemas.microsoft.com/office/drawing/2014/main" id="{5F3C33FC-7915-49FF-9850-AAE213C7C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" t="5012" r="9415"/>
          <a:stretch/>
        </p:blipFill>
        <p:spPr bwMode="auto">
          <a:xfrm>
            <a:off x="3227296" y="4712117"/>
            <a:ext cx="5931457" cy="169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26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432620" y="1388162"/>
            <a:ext cx="3186402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가설 </a:t>
            </a:r>
            <a:r>
              <a:rPr lang="en-US" altLang="ko-KR" b="1" dirty="0">
                <a:latin typeface="+mn-ea"/>
                <a:ea typeface="+mn-ea"/>
              </a:rPr>
              <a:t>2.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b="1" dirty="0">
              <a:latin typeface="+mn-ea"/>
              <a:ea typeface="+mn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x = </a:t>
            </a:r>
            <a:r>
              <a:rPr lang="ko-KR" altLang="en-US" dirty="0"/>
              <a:t>서울 자치구별 차량 등록 수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- </a:t>
            </a:r>
            <a:r>
              <a:rPr lang="ko-KR" altLang="en-US" dirty="0"/>
              <a:t>자치구별 관용</a:t>
            </a:r>
            <a:r>
              <a:rPr lang="en-US" altLang="ko-KR" dirty="0"/>
              <a:t>, </a:t>
            </a:r>
            <a:r>
              <a:rPr lang="ko-KR" altLang="en-US" dirty="0"/>
              <a:t>자가</a:t>
            </a:r>
            <a:r>
              <a:rPr lang="en-US" altLang="ko-KR" dirty="0"/>
              <a:t>, </a:t>
            </a:r>
            <a:r>
              <a:rPr lang="ko-KR" altLang="en-US" dirty="0"/>
              <a:t>영업용 </a:t>
            </a:r>
            <a:r>
              <a:rPr lang="ko-KR" altLang="en-US" dirty="0" err="1"/>
              <a:t>승합과</a:t>
            </a:r>
            <a:r>
              <a:rPr lang="ko-KR" altLang="en-US" dirty="0"/>
              <a:t> 승용차의 합을 의미합니다</a:t>
            </a:r>
            <a:r>
              <a:rPr lang="en-US" altLang="ko-KR" dirty="0"/>
              <a:t>. </a:t>
            </a:r>
            <a:r>
              <a:rPr lang="ko-KR" altLang="en-US" dirty="0"/>
              <a:t>이는 각 자치구 별로 승용차의 등록 대수를 알 수 있습니다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 descr="https://lh7-us.googleusercontent.com/92CQNwGOvm8BUJuvNtNEoILvhWahS0yJFK9iemNPhJYzn-HRjwQmLosrlWoGaGCVBqFOIetL2_asiX-6B7JPLcmPOiQ2Y8FF76N_Qu9isCMzGLzBKeeA3zdV3-pMPbBF6DT8s_3KBHXrBiIOA9TzGUc">
            <a:extLst>
              <a:ext uri="{FF2B5EF4-FFF2-40B4-BE49-F238E27FC236}">
                <a16:creationId xmlns:a16="http://schemas.microsoft.com/office/drawing/2014/main" id="{756ABEBA-C23E-4E90-A694-B6F477E8F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122" y="1277570"/>
            <a:ext cx="5213258" cy="508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A894536-577C-4ED6-99B8-FBBCFD3D459B}"/>
              </a:ext>
            </a:extLst>
          </p:cNvPr>
          <p:cNvSpPr/>
          <p:nvPr/>
        </p:nvSpPr>
        <p:spPr>
          <a:xfrm>
            <a:off x="432620" y="3819149"/>
            <a:ext cx="4182555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y = </a:t>
            </a:r>
            <a:r>
              <a:rPr lang="ko-KR" altLang="en-US" dirty="0"/>
              <a:t>버스 출발 이동인구합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b="1" dirty="0">
              <a:latin typeface="+mn-ea"/>
            </a:endParaRP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/>
              <a:t>- </a:t>
            </a:r>
            <a:r>
              <a:rPr lang="ko-KR" altLang="en-US" dirty="0"/>
              <a:t>자치구별 버스 출발이동인구의 합을 의미합니다</a:t>
            </a:r>
            <a:r>
              <a:rPr lang="en-US" altLang="ko-KR" dirty="0"/>
              <a:t>. </a:t>
            </a:r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이는 서울시민의 거주지의 분포를 </a:t>
            </a:r>
            <a:endParaRPr lang="en-US" altLang="ko-KR" dirty="0"/>
          </a:p>
          <a:p>
            <a:pPr lvl="0"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dirty="0"/>
              <a:t>유추할 수 있는 데이터가 될 수 있습니다</a:t>
            </a:r>
            <a:r>
              <a:rPr lang="en-US" altLang="ko-KR" dirty="0"/>
              <a:t>.</a:t>
            </a: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997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318640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단변량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A5390-D610-4F80-B5F5-95B3846C97A8}"/>
              </a:ext>
            </a:extLst>
          </p:cNvPr>
          <p:cNvSpPr/>
          <p:nvPr/>
        </p:nvSpPr>
        <p:spPr>
          <a:xfrm>
            <a:off x="369860" y="1307849"/>
            <a:ext cx="318640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109" lvl="0" indent="-252109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가설 </a:t>
            </a:r>
            <a:r>
              <a:rPr lang="en-US" altLang="ko-KR" b="1" dirty="0">
                <a:latin typeface="+mn-ea"/>
                <a:ea typeface="+mn-ea"/>
              </a:rPr>
              <a:t>3.</a:t>
            </a:r>
          </a:p>
        </p:txBody>
      </p:sp>
      <p:pic>
        <p:nvPicPr>
          <p:cNvPr id="1028" name="Picture 4" descr="https://lh7-us.googleusercontent.com/Tw4X1UCVeGCpo9_XaQK_nP5tW6He3RMT705JYArwXBBubusrebRbS1o9dmY_KzUpeICfWpMoQqk7UnWRSkt1yuxGs0fttvtsSIUV0mH10vY5mFbKT42zpTdMk901WwC-WFpp-C_-Mz3OJAnnL3Cew78">
            <a:extLst>
              <a:ext uri="{FF2B5EF4-FFF2-40B4-BE49-F238E27FC236}">
                <a16:creationId xmlns:a16="http://schemas.microsoft.com/office/drawing/2014/main" id="{DF4A12F5-2B05-428F-BC6E-D039FCF3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7" y="3971704"/>
            <a:ext cx="3078824" cy="23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7-us.googleusercontent.com/FoQvgQKSRaDm4B8-2GHyzHt1jPcRNmwfBgBU9zpi_fW02sY-aI2lfVtvkzcYhNh8MomI69ZYtzD4uePL46HxH9XyFiAdplZS6PmyKUHrh1yBsysCiSs8nkpBZvXMHsiQktEnWb3Ntqy4LdQexhEbnPU">
            <a:extLst>
              <a:ext uri="{FF2B5EF4-FFF2-40B4-BE49-F238E27FC236}">
                <a16:creationId xmlns:a16="http://schemas.microsoft.com/office/drawing/2014/main" id="{CDB6CCE9-D4D4-40BE-81AD-762069105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91" y="4010819"/>
            <a:ext cx="3323422" cy="237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7-us.googleusercontent.com/1nyrc8kEuv6lyyA_a4UfMrMC0K-9FHEDXmMZkfFMdrPlplEmZOQRIzW9VMRa8dSLCID2u0-SvVSWsfT7LWvMveKQu6RwB9n4EI_2fYmUKWfeywtqtYxxBSniDaZGG7XO5tgZSf7xwL8aBafIu_Zw7Cw">
            <a:extLst>
              <a:ext uri="{FF2B5EF4-FFF2-40B4-BE49-F238E27FC236}">
                <a16:creationId xmlns:a16="http://schemas.microsoft.com/office/drawing/2014/main" id="{FC3E0612-EFE1-412C-867A-B2D42D6F5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513" y="3971704"/>
            <a:ext cx="3294487" cy="235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04481-1350-4D11-A1F0-60C49AEDAF7A}"/>
              </a:ext>
            </a:extLst>
          </p:cNvPr>
          <p:cNvSpPr txBox="1"/>
          <p:nvPr/>
        </p:nvSpPr>
        <p:spPr>
          <a:xfrm>
            <a:off x="432620" y="1794828"/>
            <a:ext cx="23195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(1) x = </a:t>
            </a:r>
            <a:r>
              <a:rPr lang="ko-KR" altLang="en-US" dirty="0"/>
              <a:t>음식점 종사자 수</a:t>
            </a:r>
            <a:endParaRPr lang="en-US" altLang="ko-KR" dirty="0"/>
          </a:p>
          <a:p>
            <a:r>
              <a:rPr lang="en-US" altLang="ko-KR" dirty="0"/>
              <a:t>y1 = </a:t>
            </a:r>
            <a:r>
              <a:rPr lang="ko-KR" altLang="en-US" dirty="0"/>
              <a:t>유동인구 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음식점 종사자 수는 해당 구에 얼마나 많은 음식점 사업이 이루어지고 있나를 나타내며</a:t>
            </a:r>
            <a:r>
              <a:rPr lang="en-US" altLang="ko-KR" sz="1200" dirty="0"/>
              <a:t>, </a:t>
            </a:r>
            <a:r>
              <a:rPr lang="ko-KR" altLang="en-US" sz="1200" dirty="0"/>
              <a:t>해당 사항은 해당 구에 전체적인 유동인구가 많다는 증거가 됩니다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F99B3-41E1-43E3-98FB-D9B0DA8BF5F7}"/>
              </a:ext>
            </a:extLst>
          </p:cNvPr>
          <p:cNvSpPr txBox="1"/>
          <p:nvPr/>
        </p:nvSpPr>
        <p:spPr>
          <a:xfrm flipH="1">
            <a:off x="3464196" y="1799755"/>
            <a:ext cx="32255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(2) x = </a:t>
            </a:r>
            <a:r>
              <a:rPr lang="ko-KR" altLang="en-US" dirty="0"/>
              <a:t>음식점 종사자 수</a:t>
            </a:r>
            <a:endParaRPr lang="en-US" altLang="ko-KR" dirty="0"/>
          </a:p>
          <a:p>
            <a:r>
              <a:rPr lang="en-US" altLang="ko-KR" dirty="0"/>
              <a:t>y2 = </a:t>
            </a:r>
            <a:r>
              <a:rPr lang="ko-KR" altLang="en-US" dirty="0"/>
              <a:t>평균 이동 시간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dirty="0"/>
              <a:t> </a:t>
            </a:r>
            <a:r>
              <a:rPr lang="en-US" altLang="ko-KR" sz="1200" dirty="0"/>
              <a:t>- </a:t>
            </a:r>
            <a:r>
              <a:rPr lang="ko-KR" altLang="en-US" sz="1200" dirty="0"/>
              <a:t>음식점 종사자 수와 평균 이동 시간에는 관계가 없는 것처럼 보입니다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이는 음식점 종사자가 먼 곳이 아닌 </a:t>
            </a:r>
            <a:endParaRPr lang="en-US" altLang="ko-KR" sz="1200" dirty="0"/>
          </a:p>
          <a:p>
            <a:r>
              <a:rPr lang="ko-KR" altLang="en-US" sz="1200" dirty="0"/>
              <a:t>근처에서 </a:t>
            </a:r>
            <a:r>
              <a:rPr lang="ko-KR" altLang="en-US" sz="1200" dirty="0" err="1"/>
              <a:t>다닐수도</a:t>
            </a:r>
            <a:r>
              <a:rPr lang="ko-KR" altLang="en-US" sz="1200" dirty="0"/>
              <a:t> 있다는 가능성을 </a:t>
            </a:r>
            <a:endParaRPr lang="en-US" altLang="ko-KR" sz="1200" dirty="0"/>
          </a:p>
          <a:p>
            <a:r>
              <a:rPr lang="ko-KR" altLang="en-US" sz="1200" dirty="0"/>
              <a:t>유추할 수 있었습니다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F5AA48-6967-43E7-A9F2-61AFEE118924}"/>
              </a:ext>
            </a:extLst>
          </p:cNvPr>
          <p:cNvSpPr/>
          <p:nvPr/>
        </p:nvSpPr>
        <p:spPr>
          <a:xfrm>
            <a:off x="6898397" y="1794828"/>
            <a:ext cx="290656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(3) x = </a:t>
            </a:r>
            <a:r>
              <a:rPr lang="ko-KR" altLang="en-US" dirty="0"/>
              <a:t>음식점 종사자 수</a:t>
            </a:r>
            <a:endParaRPr lang="en-US" altLang="ko-KR" dirty="0"/>
          </a:p>
          <a:p>
            <a:r>
              <a:rPr lang="en-US" altLang="ko-KR" dirty="0"/>
              <a:t>y3 = </a:t>
            </a:r>
            <a:r>
              <a:rPr lang="ko-KR" altLang="en-US" dirty="0"/>
              <a:t>노선수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음식점 종사자 수가 많을 수록 </a:t>
            </a:r>
            <a:endParaRPr lang="en-US" altLang="ko-KR" sz="1200" dirty="0"/>
          </a:p>
          <a:p>
            <a:r>
              <a:rPr lang="ko-KR" altLang="en-US" sz="1200" dirty="0"/>
              <a:t>노선의 수가 많아 보이는데 </a:t>
            </a:r>
            <a:endParaRPr lang="en-US" altLang="ko-KR" sz="1200" dirty="0"/>
          </a:p>
          <a:p>
            <a:r>
              <a:rPr lang="ko-KR" altLang="en-US" sz="1200" dirty="0"/>
              <a:t>이는 사람이 많이 다니는 위치에 </a:t>
            </a:r>
            <a:endParaRPr lang="en-US" altLang="ko-KR" sz="1200" dirty="0"/>
          </a:p>
          <a:p>
            <a:r>
              <a:rPr lang="ko-KR" altLang="en-US" sz="1200" dirty="0"/>
              <a:t>노선의 수가 많고</a:t>
            </a:r>
            <a:r>
              <a:rPr lang="en-US" altLang="ko-KR" sz="1200" dirty="0"/>
              <a:t>, </a:t>
            </a:r>
            <a:r>
              <a:rPr lang="ko-KR" altLang="en-US" sz="1200" dirty="0"/>
              <a:t>사람이 많기에 </a:t>
            </a:r>
            <a:endParaRPr lang="en-US" altLang="ko-KR" sz="1200" dirty="0"/>
          </a:p>
          <a:p>
            <a:r>
              <a:rPr lang="ko-KR" altLang="en-US" sz="1200" dirty="0"/>
              <a:t>음식점이 많다는 것을 확인할 수 </a:t>
            </a:r>
            <a:endParaRPr lang="en-US" altLang="ko-KR" sz="1200" dirty="0"/>
          </a:p>
          <a:p>
            <a:r>
              <a:rPr lang="ko-KR" altLang="en-US" sz="1200" dirty="0"/>
              <a:t>있었습니다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 서대문구 종로구와 </a:t>
            </a:r>
            <a:endParaRPr lang="en-US" altLang="ko-KR" sz="1200" dirty="0"/>
          </a:p>
          <a:p>
            <a:r>
              <a:rPr lang="ko-KR" altLang="en-US" sz="1200" dirty="0"/>
              <a:t>같이 노선의 수가 많지만 음식점의 수는 </a:t>
            </a:r>
            <a:endParaRPr lang="en-US" altLang="ko-KR" sz="1200" dirty="0"/>
          </a:p>
          <a:p>
            <a:r>
              <a:rPr lang="ko-KR" altLang="en-US" sz="1200" dirty="0"/>
              <a:t>적은 지역도 존재합니다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309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049733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및 가설검정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620" y="1168124"/>
            <a:ext cx="8740142" cy="5649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7858" lvl="1" indent="-285750">
              <a:lnSpc>
                <a:spcPct val="100000"/>
              </a:lnSpc>
            </a:pPr>
            <a:r>
              <a:rPr lang="en-US" altLang="ko-KR" b="1" dirty="0">
                <a:latin typeface="+mj-lt"/>
                <a:ea typeface="HY신명조" panose="02030600000101010101" pitchFamily="18" charset="-127"/>
              </a:rPr>
              <a:t>X </a:t>
            </a:r>
            <a:r>
              <a:rPr lang="ko-KR" altLang="en-US" b="1" dirty="0">
                <a:latin typeface="+mj-lt"/>
                <a:ea typeface="HY신명조" panose="02030600000101010101" pitchFamily="18" charset="-127"/>
              </a:rPr>
              <a:t>와 </a:t>
            </a:r>
            <a:r>
              <a:rPr lang="en-US" altLang="ko-KR" b="1" dirty="0">
                <a:latin typeface="+mj-lt"/>
                <a:ea typeface="HY신명조" panose="02030600000101010101" pitchFamily="18" charset="-127"/>
              </a:rPr>
              <a:t>Y</a:t>
            </a:r>
            <a:r>
              <a:rPr lang="ko-KR" altLang="en-US" b="1" dirty="0">
                <a:latin typeface="+mj-lt"/>
                <a:ea typeface="HY신명조" panose="02030600000101010101" pitchFamily="18" charset="-127"/>
              </a:rPr>
              <a:t>의 관계를 살펴봅시다</a:t>
            </a:r>
            <a:r>
              <a:rPr lang="ko-KR" b="1" dirty="0">
                <a:latin typeface="+mj-lt"/>
                <a:ea typeface="HY신명조" panose="02030600000101010101" pitchFamily="18" charset="-127"/>
              </a:rPr>
              <a:t>.</a:t>
            </a:r>
            <a:endParaRPr lang="en-US" altLang="ko-KR" b="1" dirty="0">
              <a:latin typeface="+mj-lt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endParaRPr lang="en-US" altLang="ko-KR" b="1" dirty="0">
              <a:latin typeface="+mj-lt"/>
              <a:ea typeface="HY신명조" panose="02030600000101010101" pitchFamily="18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 altLang="en-US" sz="1300" b="1" dirty="0"/>
              <a:t>가설 </a:t>
            </a:r>
            <a:r>
              <a:rPr lang="en-US" altLang="ko-KR" sz="1300" b="1" dirty="0"/>
              <a:t>1. </a:t>
            </a:r>
            <a:r>
              <a:rPr lang="ko-KR" altLang="en-US" sz="1300" b="1" dirty="0"/>
              <a:t>자치구별 면적이 높을수록 정류장수가 많고 평균이동시간이 길 것이다</a:t>
            </a:r>
            <a:r>
              <a:rPr lang="en-US" altLang="ko-KR" sz="1300" b="1" dirty="0"/>
              <a:t>.</a:t>
            </a:r>
            <a:endParaRPr lang="en-US" altLang="ko-KR" sz="1100" b="0" dirty="0"/>
          </a:p>
          <a:p>
            <a:pPr marL="76200" indent="0" fontAlgn="base">
              <a:buNone/>
            </a:pPr>
            <a:r>
              <a:rPr lang="en-US" altLang="ko-KR" sz="1100" b="0" dirty="0"/>
              <a:t>	(1) x1 = </a:t>
            </a:r>
            <a:r>
              <a:rPr lang="ko-KR" altLang="en-US" sz="1100" b="0" dirty="0"/>
              <a:t>넓이</a:t>
            </a:r>
            <a:r>
              <a:rPr lang="en-US" altLang="ko-KR" sz="1100" b="0" dirty="0"/>
              <a:t>(</a:t>
            </a:r>
            <a:r>
              <a:rPr lang="ko-KR" altLang="en-US" sz="1100" b="0" dirty="0"/>
              <a:t>면적</a:t>
            </a:r>
            <a:r>
              <a:rPr lang="en-US" altLang="ko-KR" sz="1100" b="0" dirty="0"/>
              <a:t>) , y = </a:t>
            </a:r>
            <a:r>
              <a:rPr lang="ko-KR" altLang="en-US" sz="1100" b="0" dirty="0"/>
              <a:t>평균 이동 시간</a:t>
            </a:r>
            <a:r>
              <a:rPr lang="en-US" altLang="ko-KR" sz="1100" b="0" dirty="0"/>
              <a:t>(</a:t>
            </a:r>
            <a:r>
              <a:rPr lang="ko-KR" altLang="en-US" sz="1100" b="0" dirty="0"/>
              <a:t>분</a:t>
            </a:r>
            <a:r>
              <a:rPr lang="en-US" altLang="ko-KR" sz="1100" b="0" dirty="0"/>
              <a:t>)</a:t>
            </a:r>
          </a:p>
          <a:p>
            <a:pPr marL="76200" indent="0" fontAlgn="base"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PearsonRResult</a:t>
            </a:r>
            <a:r>
              <a:rPr lang="en-US" altLang="ko-KR" sz="1200" b="0" dirty="0"/>
              <a:t>(statistic=0.44954376317695366, </a:t>
            </a:r>
            <a:r>
              <a:rPr lang="en-US" altLang="ko-KR" sz="1200" b="0" dirty="0" err="1"/>
              <a:t>pvalue</a:t>
            </a:r>
            <a:r>
              <a:rPr lang="en-US" altLang="ko-KR" sz="1200" b="0" dirty="0"/>
              <a:t>=0.02416223756324472)</a:t>
            </a:r>
          </a:p>
          <a:p>
            <a:pPr marL="76200" indent="0" fontAlgn="base">
              <a:buNone/>
            </a:pPr>
            <a:r>
              <a:rPr lang="en-US" altLang="ko-KR" sz="1200" b="0" dirty="0"/>
              <a:t>	=&gt; </a:t>
            </a:r>
            <a:r>
              <a:rPr lang="ko-KR" altLang="en-US" sz="1200" b="0" dirty="0"/>
              <a:t>넓이와 정류장수는 강한 양의 상관관계를 갖는다</a:t>
            </a:r>
            <a:r>
              <a:rPr lang="en-US" altLang="ko-KR" sz="1200" b="0" dirty="0"/>
              <a:t>.	</a:t>
            </a:r>
          </a:p>
          <a:p>
            <a:pPr marL="76200" indent="0" fontAlgn="base">
              <a:buNone/>
            </a:pPr>
            <a:endParaRPr lang="en-US" altLang="ko-KR" sz="1200" b="0" dirty="0"/>
          </a:p>
          <a:p>
            <a:pPr marL="76200" indent="0" fontAlgn="base">
              <a:buNone/>
            </a:pPr>
            <a:r>
              <a:rPr lang="en-US" altLang="ko-KR" sz="1200" b="0" dirty="0"/>
              <a:t>	(2) x1 = </a:t>
            </a:r>
            <a:r>
              <a:rPr lang="ko-KR" altLang="en-US" sz="1200" b="0" dirty="0"/>
              <a:t>넓이</a:t>
            </a:r>
            <a:r>
              <a:rPr lang="en-US" altLang="ko-KR" sz="1200" b="0" dirty="0"/>
              <a:t>, y = </a:t>
            </a:r>
            <a:r>
              <a:rPr lang="ko-KR" altLang="en-US" sz="1200" b="0" dirty="0"/>
              <a:t>평균 이동 시간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분</a:t>
            </a:r>
            <a:r>
              <a:rPr lang="en-US" altLang="ko-KR" sz="1200" b="0" dirty="0"/>
              <a:t>)</a:t>
            </a:r>
          </a:p>
          <a:p>
            <a:pPr marL="76200" indent="0" fontAlgn="base"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PearsonRResult</a:t>
            </a:r>
            <a:r>
              <a:rPr lang="en-US" altLang="ko-KR" sz="1200" b="0" dirty="0"/>
              <a:t>(statistic=0.4495437631769537, </a:t>
            </a:r>
            <a:r>
              <a:rPr lang="en-US" altLang="ko-KR" sz="1200" b="0" dirty="0" err="1"/>
              <a:t>pvalue</a:t>
            </a:r>
            <a:r>
              <a:rPr lang="en-US" altLang="ko-KR" sz="1200" b="0" dirty="0"/>
              <a:t>=0.02416223756324472)</a:t>
            </a:r>
          </a:p>
          <a:p>
            <a:pPr marL="76200" indent="0" fontAlgn="base">
              <a:buNone/>
            </a:pPr>
            <a:r>
              <a:rPr lang="en-US" altLang="ko-KR" sz="1200" b="0" dirty="0"/>
              <a:t>	= &gt; </a:t>
            </a:r>
            <a:r>
              <a:rPr lang="ko-KR" altLang="en-US" sz="1200" b="0" dirty="0"/>
              <a:t>평균 이동 시간과 넓이는 약한 양의 상관관계를 갖는다</a:t>
            </a:r>
            <a:r>
              <a:rPr lang="en-US" altLang="ko-KR" sz="1200" b="0" dirty="0"/>
              <a:t>.</a:t>
            </a:r>
          </a:p>
          <a:p>
            <a:pPr marL="76200" indent="0" fontAlgn="base">
              <a:buNone/>
            </a:pPr>
            <a:endParaRPr lang="en-US" altLang="ko-KR" sz="1200" b="0" dirty="0"/>
          </a:p>
          <a:p>
            <a:pPr marL="76200" indent="0" fontAlgn="base">
              <a:buNone/>
            </a:pPr>
            <a:r>
              <a:rPr lang="en-US" altLang="ko-KR" sz="1200" b="0" dirty="0"/>
              <a:t>	(3) x2 = </a:t>
            </a:r>
            <a:r>
              <a:rPr lang="ko-KR" altLang="en-US" sz="1200" b="0" dirty="0"/>
              <a:t>정류장수</a:t>
            </a:r>
            <a:r>
              <a:rPr lang="en-US" altLang="ko-KR" sz="1200" b="0" dirty="0"/>
              <a:t>, y = </a:t>
            </a:r>
            <a:r>
              <a:rPr lang="ko-KR" altLang="en-US" sz="1200" b="0" dirty="0"/>
              <a:t>평균 이동 시간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분</a:t>
            </a:r>
            <a:r>
              <a:rPr lang="en-US" altLang="ko-KR" sz="1200" b="0" dirty="0"/>
              <a:t>)</a:t>
            </a:r>
          </a:p>
          <a:p>
            <a:pPr marL="76200" indent="0" fontAlgn="base"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PearsonRResult</a:t>
            </a:r>
            <a:r>
              <a:rPr lang="en-US" altLang="ko-KR" sz="1200" b="0" dirty="0"/>
              <a:t>(statistic=0.5370492679329871, </a:t>
            </a:r>
            <a:r>
              <a:rPr lang="en-US" altLang="ko-KR" sz="1200" b="0" dirty="0" err="1"/>
              <a:t>pvalue</a:t>
            </a:r>
            <a:r>
              <a:rPr lang="en-US" altLang="ko-KR" sz="1200" b="0" dirty="0"/>
              <a:t>=0.005637166048056491)</a:t>
            </a:r>
          </a:p>
          <a:p>
            <a:pPr marL="76200" indent="0" fontAlgn="base">
              <a:buNone/>
            </a:pPr>
            <a:r>
              <a:rPr lang="en-US" altLang="ko-KR" sz="1200" b="0" dirty="0"/>
              <a:t>	=&gt; </a:t>
            </a:r>
            <a:r>
              <a:rPr lang="ko-KR" altLang="en-US" sz="1200" b="0" dirty="0"/>
              <a:t>평균 이동 시간과 정류장수는 약한 양의 상관관계를 갖는다</a:t>
            </a:r>
            <a:r>
              <a:rPr lang="en-US" altLang="ko-KR" sz="1200" b="0" dirty="0"/>
              <a:t>. 	</a:t>
            </a:r>
          </a:p>
          <a:p>
            <a:pPr marL="76200" indent="0" fontAlgn="base">
              <a:buNone/>
            </a:pPr>
            <a:endParaRPr lang="en-US" altLang="ko-KR" sz="1200" b="0" dirty="0"/>
          </a:p>
          <a:p>
            <a:pPr marL="76200" indent="0" fontAlgn="base">
              <a:buNone/>
            </a:pPr>
            <a:r>
              <a:rPr lang="en-US" altLang="ko-KR" sz="1200" b="0" dirty="0"/>
              <a:t>	(4) x3 = </a:t>
            </a:r>
            <a:r>
              <a:rPr lang="ko-KR" altLang="en-US" sz="1200" b="0" dirty="0"/>
              <a:t>노선수</a:t>
            </a:r>
            <a:r>
              <a:rPr lang="en-US" altLang="ko-KR" sz="1200" b="0" dirty="0"/>
              <a:t>, y = </a:t>
            </a:r>
            <a:r>
              <a:rPr lang="ko-KR" altLang="en-US" sz="1200" b="0" dirty="0"/>
              <a:t>평균 이동 시간</a:t>
            </a:r>
            <a:r>
              <a:rPr lang="en-US" altLang="ko-KR" sz="1200" b="0" dirty="0"/>
              <a:t>(</a:t>
            </a:r>
            <a:r>
              <a:rPr lang="ko-KR" altLang="en-US" sz="1200" b="0" dirty="0"/>
              <a:t>분</a:t>
            </a:r>
            <a:r>
              <a:rPr lang="en-US" altLang="ko-KR" sz="1200" b="0" dirty="0"/>
              <a:t>)</a:t>
            </a:r>
          </a:p>
          <a:p>
            <a:pPr marL="76200" indent="0" fontAlgn="base">
              <a:buNone/>
            </a:pPr>
            <a:r>
              <a:rPr lang="en-US" altLang="ko-KR" sz="1200" b="0" dirty="0"/>
              <a:t>	</a:t>
            </a:r>
            <a:r>
              <a:rPr lang="en-US" altLang="ko-KR" sz="1200" b="0" dirty="0" err="1"/>
              <a:t>PearsonRResult</a:t>
            </a:r>
            <a:r>
              <a:rPr lang="en-US" altLang="ko-KR" sz="1200" b="0" dirty="0"/>
              <a:t>(statistic=0.12117796893125948, </a:t>
            </a:r>
            <a:r>
              <a:rPr lang="en-US" altLang="ko-KR" sz="1200" b="0" dirty="0" err="1"/>
              <a:t>pvalue</a:t>
            </a:r>
            <a:r>
              <a:rPr lang="en-US" altLang="ko-KR" sz="1200" b="0" dirty="0"/>
              <a:t>=0.5639369832521209)</a:t>
            </a:r>
          </a:p>
          <a:p>
            <a:pPr marL="76200" indent="0">
              <a:buNone/>
            </a:pPr>
            <a:br>
              <a:rPr lang="en-US" altLang="ko-KR" sz="1400" dirty="0"/>
            </a:br>
            <a:endParaRPr lang="en-US" altLang="ko-KR" sz="1300" b="1" dirty="0"/>
          </a:p>
        </p:txBody>
      </p:sp>
    </p:spTree>
    <p:extLst>
      <p:ext uri="{BB962C8B-B14F-4D97-AF65-F5344CB8AC3E}">
        <p14:creationId xmlns:p14="http://schemas.microsoft.com/office/powerpoint/2010/main" val="407360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32620" y="510866"/>
            <a:ext cx="4121451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이변량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분석 및 가설검정</a:t>
            </a:r>
            <a:endParaRPr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Google Shape;184;p26">
            <a:extLst>
              <a:ext uri="{FF2B5EF4-FFF2-40B4-BE49-F238E27FC236}">
                <a16:creationId xmlns:a16="http://schemas.microsoft.com/office/drawing/2014/main" id="{D9501D57-D4C2-49C8-9B68-C1988C7A8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9612" y="1338453"/>
            <a:ext cx="8740142" cy="3059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95008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altLang="ko-KR" b="1" dirty="0">
                <a:latin typeface="+mj-lt"/>
                <a:ea typeface="HY신명조" panose="02030600000101010101" pitchFamily="18" charset="-127"/>
              </a:rPr>
              <a:t>X </a:t>
            </a:r>
            <a:r>
              <a:rPr lang="ko-KR" altLang="en-US" b="1" dirty="0">
                <a:latin typeface="+mj-lt"/>
                <a:ea typeface="HY신명조" panose="02030600000101010101" pitchFamily="18" charset="-127"/>
              </a:rPr>
              <a:t>와 </a:t>
            </a:r>
            <a:r>
              <a:rPr lang="en-US" altLang="ko-KR" b="1" dirty="0">
                <a:latin typeface="+mj-lt"/>
                <a:ea typeface="HY신명조" panose="02030600000101010101" pitchFamily="18" charset="-127"/>
              </a:rPr>
              <a:t>Y</a:t>
            </a:r>
            <a:r>
              <a:rPr lang="ko-KR" altLang="en-US" b="1" dirty="0">
                <a:latin typeface="+mj-lt"/>
                <a:ea typeface="HY신명조" panose="02030600000101010101" pitchFamily="18" charset="-127"/>
              </a:rPr>
              <a:t>의 관계를 살펴봅시다</a:t>
            </a:r>
            <a:r>
              <a:rPr lang="ko-KR" b="1" dirty="0">
                <a:latin typeface="+mj-lt"/>
                <a:ea typeface="HY신명조" panose="02030600000101010101" pitchFamily="18" charset="-127"/>
              </a:rPr>
              <a:t>.</a:t>
            </a:r>
            <a:endParaRPr lang="en-US" altLang="ko-KR" b="1" dirty="0">
              <a:latin typeface="+mj-lt"/>
              <a:ea typeface="HY신명조" panose="02030600000101010101" pitchFamily="18" charset="-127"/>
            </a:endParaRPr>
          </a:p>
          <a:p>
            <a:pPr marL="252108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ko-KR" b="1" dirty="0">
              <a:latin typeface="+mj-lt"/>
              <a:ea typeface="HY신명조" panose="02030600000101010101" pitchFamily="18" charset="-127"/>
            </a:endParaRPr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sz="1500" b="1" dirty="0"/>
              <a:t>가설 </a:t>
            </a:r>
            <a:r>
              <a:rPr lang="en-US" altLang="ko-KR" sz="1500" b="1" dirty="0"/>
              <a:t>2. </a:t>
            </a:r>
            <a:r>
              <a:rPr lang="ko-KR" altLang="en-US" sz="1500" b="1" dirty="0"/>
              <a:t>차량 등록수가 많은 지역일수록 </a:t>
            </a:r>
            <a:r>
              <a:rPr lang="ko-KR" altLang="en-US" sz="1500" b="1" dirty="0" err="1"/>
              <a:t>버스이용량이</a:t>
            </a:r>
            <a:r>
              <a:rPr lang="ko-KR" altLang="en-US" sz="1500" b="1" dirty="0"/>
              <a:t> 많다</a:t>
            </a:r>
            <a:r>
              <a:rPr lang="en-US" altLang="ko-KR" sz="1500" b="1" dirty="0"/>
              <a:t>.</a:t>
            </a:r>
          </a:p>
          <a:p>
            <a:pPr marL="252108" lvl="1" indent="0">
              <a:lnSpc>
                <a:spcPct val="100000"/>
              </a:lnSpc>
              <a:buNone/>
            </a:pPr>
            <a:r>
              <a:rPr lang="en-US" altLang="ko-KR" sz="1200" b="0" dirty="0"/>
              <a:t>x = </a:t>
            </a:r>
            <a:r>
              <a:rPr lang="ko-KR" altLang="en-US" sz="1200" b="0" dirty="0"/>
              <a:t>서울 </a:t>
            </a:r>
            <a:r>
              <a:rPr lang="ko-KR" altLang="en-US" sz="1200" dirty="0"/>
              <a:t>자치구별 차량 등록 수</a:t>
            </a:r>
            <a:endParaRPr lang="en-US" altLang="ko-KR" sz="1200" dirty="0"/>
          </a:p>
          <a:p>
            <a:pPr marL="252108" lvl="1" indent="0">
              <a:lnSpc>
                <a:spcPct val="100000"/>
              </a:lnSpc>
              <a:buNone/>
            </a:pPr>
            <a:r>
              <a:rPr lang="en-US" altLang="ko-KR" sz="1200" b="0" dirty="0"/>
              <a:t>y= </a:t>
            </a:r>
            <a:r>
              <a:rPr lang="ko-KR" altLang="en-US" sz="1200" b="0" dirty="0"/>
              <a:t>버스 출발 이동인구합</a:t>
            </a:r>
            <a:endParaRPr lang="en-US" altLang="ko-KR" sz="1200" dirty="0"/>
          </a:p>
          <a:p>
            <a:pPr marL="252108" lvl="1" indent="0">
              <a:lnSpc>
                <a:spcPct val="100000"/>
              </a:lnSpc>
              <a:buNone/>
            </a:pPr>
            <a:r>
              <a:rPr lang="en-US" altLang="ko-KR" sz="1200" dirty="0" err="1"/>
              <a:t>PearsonRResult</a:t>
            </a:r>
            <a:endParaRPr lang="en-US" altLang="ko-KR" sz="1200" dirty="0"/>
          </a:p>
          <a:p>
            <a:pPr marL="252108" lvl="1" indent="0">
              <a:lnSpc>
                <a:spcPct val="100000"/>
              </a:lnSpc>
              <a:buNone/>
            </a:pPr>
            <a:r>
              <a:rPr lang="en-US" altLang="ko-KR" sz="1200" dirty="0"/>
              <a:t>(statistic=0.805055, </a:t>
            </a:r>
            <a:r>
              <a:rPr lang="en-US" altLang="ko-KR" sz="1200" dirty="0" err="1"/>
              <a:t>pvalue</a:t>
            </a:r>
            <a:r>
              <a:rPr lang="en-US" altLang="ko-KR" sz="1200" dirty="0"/>
              <a:t>=1.2166e-06)</a:t>
            </a:r>
            <a:endParaRPr lang="en-US" altLang="ko-KR" sz="1200" b="0" dirty="0"/>
          </a:p>
          <a:p>
            <a:pPr marL="252108" lvl="1" indent="0">
              <a:lnSpc>
                <a:spcPct val="100000"/>
              </a:lnSpc>
              <a:buNone/>
            </a:pPr>
            <a:endParaRPr lang="en-US" altLang="ko-KR" sz="1200" b="0" dirty="0"/>
          </a:p>
          <a:p>
            <a:pPr marL="423558" lvl="1" indent="-171450">
              <a:lnSpc>
                <a:spcPct val="10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/>
              <a:t> 서울 자치구별 차량 </a:t>
            </a:r>
            <a:r>
              <a:rPr lang="ko-KR" altLang="en-US" sz="1200" dirty="0" err="1"/>
              <a:t>등록수와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sz="1200" dirty="0"/>
              <a:t>버스 출발 인구합은 강한 양의 상관관계가</a:t>
            </a:r>
            <a:endParaRPr lang="en-US" altLang="ko-KR" sz="1200" dirty="0"/>
          </a:p>
          <a:p>
            <a:pPr marL="252108" lvl="1" indent="0">
              <a:lnSpc>
                <a:spcPct val="100000"/>
              </a:lnSpc>
              <a:buNone/>
            </a:pPr>
            <a:r>
              <a:rPr lang="ko-KR" altLang="en-US" sz="1200" dirty="0"/>
              <a:t>있다</a:t>
            </a:r>
            <a:r>
              <a:rPr lang="en-US" altLang="ko-KR" sz="1200" dirty="0"/>
              <a:t>.</a:t>
            </a:r>
            <a:endParaRPr lang="en-US" altLang="ko-KR" sz="1200" b="0" dirty="0"/>
          </a:p>
        </p:txBody>
      </p:sp>
      <p:pic>
        <p:nvPicPr>
          <p:cNvPr id="2052" name="Picture 4" descr="https://lh7-us.googleusercontent.com/6-T34h9FU6HEf_jte1qHakHqIEH2x6jslXZrpEjcOfuI2xlf9e57BPbcdCtCJFr1Qlm_8ozmIxxrSMv6e6kKH29-PUevzyFwKwY944aKs0KskhxI-55brlFFaq8TSYjCuB3JtvQhxMVTcpsN8MVwORI">
            <a:extLst>
              <a:ext uri="{FF2B5EF4-FFF2-40B4-BE49-F238E27FC236}">
                <a16:creationId xmlns:a16="http://schemas.microsoft.com/office/drawing/2014/main" id="{A98EAE6A-1CF1-4E71-8B9B-5ACF1BD71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17" y="2411507"/>
            <a:ext cx="5278214" cy="395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624624-A2CA-4196-AFC1-D645E1D748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04AA5-60AB-43F0-AC9B-BA20011DF9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94862E-13F1-49A0-AFAE-2AAC4CB3D8E9}">
  <ds:schemaRefs>
    <ds:schemaRef ds:uri="9114dcef-bd0d-459c-b9d7-fc63398cdbe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1857a468-9f2d-455b-8425-136ceb0ac253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1106</Words>
  <Application>Microsoft Office PowerPoint</Application>
  <PresentationFormat>A4 용지(210x297mm)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HY신명조</vt:lpstr>
      <vt:lpstr>Noto Sans Symbols</vt:lpstr>
      <vt:lpstr>맑은 고딕</vt:lpstr>
      <vt:lpstr>맑은 고딕</vt:lpstr>
      <vt:lpstr>Arial</vt:lpstr>
      <vt:lpstr>Calibri</vt:lpstr>
      <vt:lpstr>Symbol</vt:lpstr>
      <vt:lpstr>Office 테마</vt:lpstr>
      <vt:lpstr>PowerPoint 프레젠테이션</vt:lpstr>
      <vt:lpstr>가설 수립</vt:lpstr>
      <vt:lpstr>단변량 분석</vt:lpstr>
      <vt:lpstr>단변량 분석</vt:lpstr>
      <vt:lpstr>단변량 분석</vt:lpstr>
      <vt:lpstr>단변량 분석</vt:lpstr>
      <vt:lpstr>단변량 분석</vt:lpstr>
      <vt:lpstr>이변량 분석 및 가설검정</vt:lpstr>
      <vt:lpstr>이변량 분석 및 가설검정</vt:lpstr>
      <vt:lpstr>이변량 분석 및 가설검정</vt:lpstr>
      <vt:lpstr>이변량 분석 및 가설검정</vt:lpstr>
      <vt:lpstr>결 론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이미지</cp:lastModifiedBy>
  <cp:revision>64</cp:revision>
  <dcterms:modified xsi:type="dcterms:W3CDTF">2024-03-05T09:00:01Z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