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4"/>
  </p:notesMasterIdLst>
  <p:sldIdLst>
    <p:sldId id="256" r:id="rId5"/>
    <p:sldId id="257" r:id="rId6"/>
    <p:sldId id="278" r:id="rId7"/>
    <p:sldId id="275" r:id="rId8"/>
    <p:sldId id="284" r:id="rId9"/>
    <p:sldId id="279" r:id="rId10"/>
    <p:sldId id="280" r:id="rId11"/>
    <p:sldId id="276" r:id="rId12"/>
    <p:sldId id="285" r:id="rId13"/>
    <p:sldId id="282" r:id="rId14"/>
    <p:sldId id="283" r:id="rId15"/>
    <p:sldId id="291" r:id="rId16"/>
    <p:sldId id="281" r:id="rId17"/>
    <p:sldId id="277" r:id="rId18"/>
    <p:sldId id="288" r:id="rId19"/>
    <p:sldId id="289" r:id="rId20"/>
    <p:sldId id="290" r:id="rId21"/>
    <p:sldId id="274" r:id="rId22"/>
    <p:sldId id="273" r:id="rId2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06" y="-437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83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545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54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485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813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23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728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36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21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34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89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44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03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관계를 살펴봅시다</a:t>
            </a:r>
            <a:r>
              <a:rPr lang="ko-KR" dirty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" name="Picture 2" descr="https://lh7-us.googleusercontent.com/-YXcpS__I7_Ukzd6JauvFLGizWm6tIjGBr5UKNXR1pUwO6Ge7Hgp5jOaLKke6OWLq-uLQ2KmwM5kzeABBeos8ixFlHaTa8cVwergKoskIa09dcDxBeUNsMHEnOi3s4FTPTsebuOtC-vMl97KIAKfjSM">
            <a:extLst>
              <a:ext uri="{FF2B5EF4-FFF2-40B4-BE49-F238E27FC236}">
                <a16:creationId xmlns:a16="http://schemas.microsoft.com/office/drawing/2014/main" id="{8B472169-ABAA-4FB1-95B3-2DB5C607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19" y="1916416"/>
            <a:ext cx="6613062" cy="360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85DAB8-9EAB-4C35-8368-EEA572AFE7BA}"/>
              </a:ext>
            </a:extLst>
          </p:cNvPr>
          <p:cNvSpPr/>
          <p:nvPr/>
        </p:nvSpPr>
        <p:spPr>
          <a:xfrm>
            <a:off x="1599167" y="5747445"/>
            <a:ext cx="696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Arial" panose="020B0604020202020204" pitchFamily="34" charset="0"/>
              </a:rPr>
              <a:t>9. </a:t>
            </a:r>
            <a:r>
              <a:rPr lang="ko-KR" altLang="en-US" dirty="0">
                <a:latin typeface="Arial" panose="020B0604020202020204" pitchFamily="34" charset="0"/>
              </a:rPr>
              <a:t>강우 여부</a:t>
            </a:r>
          </a:p>
          <a:p>
            <a:r>
              <a:rPr lang="en-US" altLang="ko-KR" sz="1200" dirty="0" err="1">
                <a:latin typeface="Arial" panose="020B0604020202020204" pitchFamily="34" charset="0"/>
              </a:rPr>
              <a:t>TtestResult</a:t>
            </a:r>
            <a:r>
              <a:rPr lang="en-US" altLang="ko-KR" sz="1200" dirty="0">
                <a:latin typeface="Arial" panose="020B0604020202020204" pitchFamily="34" charset="0"/>
              </a:rPr>
              <a:t>(statistic=20.998879971563788, </a:t>
            </a:r>
            <a:r>
              <a:rPr lang="en-US" altLang="ko-KR" sz="1200" dirty="0" err="1">
                <a:latin typeface="Arial" panose="020B0604020202020204" pitchFamily="34" charset="0"/>
              </a:rPr>
              <a:t>pvalue</a:t>
            </a:r>
            <a:r>
              <a:rPr lang="en-US" altLang="ko-KR" sz="1200" dirty="0">
                <a:latin typeface="Arial" panose="020B0604020202020204" pitchFamily="34" charset="0"/>
              </a:rPr>
              <a:t>=2.428442706503082e-94)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76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추가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1" y="1165242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관계를 살펴봅시다</a:t>
            </a:r>
            <a:r>
              <a:rPr lang="ko-KR" dirty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" name="Picture 2" descr="https://lh7-us.googleusercontent.com/HaxoIIkukcfR4FdBw3bMskuQRc-tTvMuOQzGK8G20oNOjC4Xw10uCrLuXj3d7BT5cOz7QmdwMi-4wHD99Opbte-rao0uYyuqb9te2SV_aZunGd3C7u5SsS_6T5Ma1gJSlNl_JfTkDcUtG_BpZnPgriQ">
            <a:extLst>
              <a:ext uri="{FF2B5EF4-FFF2-40B4-BE49-F238E27FC236}">
                <a16:creationId xmlns:a16="http://schemas.microsoft.com/office/drawing/2014/main" id="{464F81FC-14C7-4251-9CE4-ADEA99EB7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" t="11333" r="8753" b="5000"/>
          <a:stretch/>
        </p:blipFill>
        <p:spPr bwMode="auto">
          <a:xfrm>
            <a:off x="524060" y="1868527"/>
            <a:ext cx="3646243" cy="35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lh7-us.googleusercontent.com/FqUkg0bofL1LVbIxjiJ9skOmjN2FVka9zHm5wv1is761pRGAaQE_NhqFKIqOQe43lN0jT9ISj1IxKhgzSlPBUtbo7Rc8bkmXdhiFfye5s3wI2bywW5vjXL_dT27uqX8lEZOwBhvdw46bXHXhghZcU4M">
            <a:extLst>
              <a:ext uri="{FF2B5EF4-FFF2-40B4-BE49-F238E27FC236}">
                <a16:creationId xmlns:a16="http://schemas.microsoft.com/office/drawing/2014/main" id="{64D1245E-F6A1-4D22-AB0F-1F2D622BC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t="11481" r="8819" b="5556"/>
          <a:stretch/>
        </p:blipFill>
        <p:spPr bwMode="auto">
          <a:xfrm>
            <a:off x="4953000" y="1868527"/>
            <a:ext cx="3610660" cy="35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DB984FB-3923-4EC8-BEC1-CB50B921C365}"/>
              </a:ext>
            </a:extLst>
          </p:cNvPr>
          <p:cNvSpPr/>
          <p:nvPr/>
        </p:nvSpPr>
        <p:spPr>
          <a:xfrm>
            <a:off x="5165140" y="5623590"/>
            <a:ext cx="33985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300" dirty="0">
                <a:latin typeface="Arial" panose="020B0604020202020204" pitchFamily="34" charset="0"/>
              </a:rPr>
              <a:t>11. </a:t>
            </a:r>
            <a:r>
              <a:rPr lang="ko-KR" altLang="en-US" sz="1300" dirty="0">
                <a:latin typeface="Arial" panose="020B0604020202020204" pitchFamily="34" charset="0"/>
              </a:rPr>
              <a:t>체감온도</a:t>
            </a:r>
          </a:p>
          <a:p>
            <a:r>
              <a:rPr lang="en-US" altLang="ko-KR" sz="1050" dirty="0" err="1">
                <a:latin typeface="Arial" panose="020B0604020202020204" pitchFamily="34" charset="0"/>
              </a:rPr>
              <a:t>PearsonRResult</a:t>
            </a:r>
            <a:r>
              <a:rPr lang="en-US" altLang="ko-KR" sz="1050" dirty="0">
                <a:latin typeface="Arial" panose="020B0604020202020204" pitchFamily="34" charset="0"/>
              </a:rPr>
              <a:t>(statistic=0.28998893260083264, </a:t>
            </a:r>
            <a:r>
              <a:rPr lang="en-US" altLang="ko-KR" sz="1050" dirty="0" err="1">
                <a:latin typeface="Arial" panose="020B0604020202020204" pitchFamily="34" charset="0"/>
              </a:rPr>
              <a:t>pvalue</a:t>
            </a:r>
            <a:r>
              <a:rPr lang="en-US" altLang="ko-KR" sz="1050" dirty="0">
                <a:latin typeface="Arial" panose="020B0604020202020204" pitchFamily="34" charset="0"/>
              </a:rPr>
              <a:t>=</a:t>
            </a:r>
            <a:r>
              <a:rPr lang="en-US" altLang="ko-KR" sz="1000" dirty="0">
                <a:latin typeface="Arial" panose="020B0604020202020204" pitchFamily="34" charset="0"/>
              </a:rPr>
              <a:t>3.545961592394335e-111</a:t>
            </a:r>
            <a:r>
              <a:rPr lang="en-US" altLang="ko-KR" sz="1050" dirty="0"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862C25-6F16-4A98-A3B5-267540218771}"/>
              </a:ext>
            </a:extLst>
          </p:cNvPr>
          <p:cNvSpPr/>
          <p:nvPr/>
        </p:nvSpPr>
        <p:spPr>
          <a:xfrm>
            <a:off x="936782" y="5623590"/>
            <a:ext cx="3566637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300" dirty="0">
                <a:latin typeface="Arial" panose="020B0604020202020204" pitchFamily="34" charset="0"/>
              </a:rPr>
              <a:t>10. </a:t>
            </a:r>
            <a:r>
              <a:rPr lang="ko-KR" altLang="en-US" sz="1300" dirty="0">
                <a:latin typeface="Arial" panose="020B0604020202020204" pitchFamily="34" charset="0"/>
              </a:rPr>
              <a:t>불쾌지수</a:t>
            </a:r>
          </a:p>
          <a:p>
            <a:r>
              <a:rPr lang="en-US" altLang="ko-KR" sz="1000" dirty="0" err="1">
                <a:latin typeface="Arial" panose="020B0604020202020204" pitchFamily="34" charset="0"/>
              </a:rPr>
              <a:t>PearsonRResult</a:t>
            </a:r>
            <a:r>
              <a:rPr lang="en-US" altLang="ko-KR" sz="1000" dirty="0">
                <a:latin typeface="Arial" panose="020B0604020202020204" pitchFamily="34" charset="0"/>
              </a:rPr>
              <a:t>(statistic=0.23761923491280051, </a:t>
            </a:r>
            <a:r>
              <a:rPr lang="en-US" altLang="ko-KR" sz="1000" dirty="0" err="1">
                <a:latin typeface="Arial" panose="020B0604020202020204" pitchFamily="34" charset="0"/>
              </a:rPr>
              <a:t>pvalue</a:t>
            </a:r>
            <a:r>
              <a:rPr lang="en-US" altLang="ko-KR" sz="1000" dirty="0">
                <a:latin typeface="Arial" panose="020B0604020202020204" pitchFamily="34" charset="0"/>
              </a:rPr>
              <a:t>=3.3117627296917858e-74)</a:t>
            </a:r>
            <a:endParaRPr lang="en-US" altLang="ko-KR" sz="1000" dirty="0"/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95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추가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1" y="1165242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관계를 살펴봅시다</a:t>
            </a:r>
            <a:r>
              <a:rPr lang="ko-KR" dirty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96DC38-6FD3-47E4-A662-E7C58A232266}"/>
              </a:ext>
            </a:extLst>
          </p:cNvPr>
          <p:cNvSpPr/>
          <p:nvPr/>
        </p:nvSpPr>
        <p:spPr>
          <a:xfrm>
            <a:off x="1337293" y="5448956"/>
            <a:ext cx="291084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300" dirty="0">
                <a:latin typeface="Arial" panose="020B0604020202020204" pitchFamily="34" charset="0"/>
              </a:rPr>
              <a:t>12.</a:t>
            </a:r>
            <a:r>
              <a:rPr lang="ko-KR" altLang="en-US" sz="1300" dirty="0">
                <a:latin typeface="Arial" panose="020B0604020202020204" pitchFamily="34" charset="0"/>
              </a:rPr>
              <a:t> </a:t>
            </a:r>
            <a:r>
              <a:rPr lang="en-US" altLang="ko-KR" sz="1300" dirty="0">
                <a:latin typeface="Arial" panose="020B0604020202020204" pitchFamily="34" charset="0"/>
              </a:rPr>
              <a:t>t-</a:t>
            </a:r>
            <a:r>
              <a:rPr lang="ko-KR" altLang="en-US" sz="1300" dirty="0">
                <a:latin typeface="Arial" panose="020B0604020202020204" pitchFamily="34" charset="0"/>
              </a:rPr>
              <a:t>통계량</a:t>
            </a:r>
          </a:p>
          <a:p>
            <a:r>
              <a:rPr lang="en-US" altLang="ko-KR" sz="1100" dirty="0" err="1">
                <a:latin typeface="Arial" panose="020B0604020202020204" pitchFamily="34" charset="0"/>
              </a:rPr>
              <a:t>TtestResult</a:t>
            </a:r>
            <a:r>
              <a:rPr lang="en-US" altLang="ko-KR" sz="1100" dirty="0">
                <a:latin typeface="Arial" panose="020B0604020202020204" pitchFamily="34" charset="0"/>
              </a:rPr>
              <a:t>(statistic=7.322552015389426, </a:t>
            </a:r>
          </a:p>
          <a:p>
            <a:r>
              <a:rPr lang="en-US" altLang="ko-KR" sz="1100" dirty="0" err="1">
                <a:latin typeface="Arial" panose="020B0604020202020204" pitchFamily="34" charset="0"/>
              </a:rPr>
              <a:t>pvalue</a:t>
            </a:r>
            <a:r>
              <a:rPr lang="en-US" altLang="ko-KR" sz="1100" dirty="0">
                <a:latin typeface="Arial" panose="020B0604020202020204" pitchFamily="34" charset="0"/>
              </a:rPr>
              <a:t>=2.7726623873628205e-13)</a:t>
            </a:r>
            <a:endParaRPr lang="en-US" altLang="ko-KR" dirty="0"/>
          </a:p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4098" name="Picture 2" descr="https://lh7-us.googleusercontent.com/rWFhHCDG4gh3zkt6_JUVgMzxT_mv9Wx4ilwKQaWAL5TVj6aD-53KEjKVezDceePqDvkNtO4TVy7JerkQC8DcdORyNps0kPnZHey1k15HZA4czIVtHg0qrPZgfNu8aeEURYBZfWbLu9UGjykmqq0G2TI">
            <a:extLst>
              <a:ext uri="{FF2B5EF4-FFF2-40B4-BE49-F238E27FC236}">
                <a16:creationId xmlns:a16="http://schemas.microsoft.com/office/drawing/2014/main" id="{20E200E4-6AA7-4F42-A8BA-A89C2CC6B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91" y="1959108"/>
            <a:ext cx="3552949" cy="32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lh7-us.googleusercontent.com/DMfGWC29PlapYt0jFml-hDDOzjSlx36-0NvPWRO9-7GsPMRwueC6OiQmJwiTlP-9BZdJu8WFZOKjQMNJ9mLLJVdLhbEoUKiEgnvZ4BeeFK7LEj48cCA0zmuNYoCYuxxz-qtLCYK85t6ih2uCDJ2g4Yg">
            <a:extLst>
              <a:ext uri="{FF2B5EF4-FFF2-40B4-BE49-F238E27FC236}">
                <a16:creationId xmlns:a16="http://schemas.microsoft.com/office/drawing/2014/main" id="{19692C64-6B94-4683-96BA-B4B219569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 r="8080"/>
          <a:stretch/>
        </p:blipFill>
        <p:spPr bwMode="auto">
          <a:xfrm>
            <a:off x="4761170" y="2019398"/>
            <a:ext cx="4262939" cy="31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DAA016-E919-4758-B749-AE70548E3188}"/>
              </a:ext>
            </a:extLst>
          </p:cNvPr>
          <p:cNvSpPr/>
          <p:nvPr/>
        </p:nvSpPr>
        <p:spPr>
          <a:xfrm>
            <a:off x="5229120" y="5234371"/>
            <a:ext cx="4953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300" dirty="0">
                <a:latin typeface="Arial" panose="020B0604020202020204" pitchFamily="34" charset="0"/>
              </a:rPr>
              <a:t>13. </a:t>
            </a:r>
            <a:r>
              <a:rPr lang="ko-KR" altLang="en-US" sz="1300" dirty="0">
                <a:latin typeface="Arial" panose="020B0604020202020204" pitchFamily="34" charset="0"/>
              </a:rPr>
              <a:t>가시도</a:t>
            </a:r>
          </a:p>
          <a:p>
            <a:r>
              <a:rPr lang="en-US" altLang="ko-KR" sz="1100" dirty="0" err="1">
                <a:latin typeface="Arial" panose="020B0604020202020204" pitchFamily="34" charset="0"/>
              </a:rPr>
              <a:t>s_bike</a:t>
            </a:r>
            <a:r>
              <a:rPr lang="en-US" altLang="ko-KR" sz="1100" dirty="0">
                <a:latin typeface="Arial" panose="020B0604020202020204" pitchFamily="34" charset="0"/>
              </a:rPr>
              <a:t>['</a:t>
            </a:r>
            <a:r>
              <a:rPr lang="ko-KR" altLang="en-US" sz="1100" dirty="0">
                <a:latin typeface="Arial" panose="020B0604020202020204" pitchFamily="34" charset="0"/>
              </a:rPr>
              <a:t>가시도</a:t>
            </a:r>
            <a:r>
              <a:rPr lang="en-US" altLang="ko-KR" sz="1100" dirty="0">
                <a:latin typeface="Arial" panose="020B0604020202020204" pitchFamily="34" charset="0"/>
              </a:rPr>
              <a:t>'] =  </a:t>
            </a:r>
            <a:r>
              <a:rPr lang="en-US" altLang="ko-KR" sz="1100" dirty="0" err="1">
                <a:latin typeface="Arial" panose="020B0604020202020204" pitchFamily="34" charset="0"/>
              </a:rPr>
              <a:t>s_bike</a:t>
            </a:r>
            <a:r>
              <a:rPr lang="en-US" altLang="ko-KR" sz="1100" dirty="0">
                <a:latin typeface="Arial" panose="020B0604020202020204" pitchFamily="34" charset="0"/>
              </a:rPr>
              <a:t>['visibility'] / (</a:t>
            </a:r>
            <a:r>
              <a:rPr lang="en-US" altLang="ko-KR" sz="1100" dirty="0" err="1">
                <a:latin typeface="Arial" panose="020B0604020202020204" pitchFamily="34" charset="0"/>
              </a:rPr>
              <a:t>s_bike</a:t>
            </a:r>
            <a:r>
              <a:rPr lang="en-US" altLang="ko-KR" sz="1100" dirty="0">
                <a:latin typeface="Arial" panose="020B0604020202020204" pitchFamily="34" charset="0"/>
              </a:rPr>
              <a:t>['PM10'] + (1000*48/22.4 *</a:t>
            </a:r>
            <a:r>
              <a:rPr lang="en-US" altLang="ko-KR" sz="1100" dirty="0" err="1">
                <a:latin typeface="Arial" panose="020B0604020202020204" pitchFamily="34" charset="0"/>
              </a:rPr>
              <a:t>s_bike</a:t>
            </a:r>
            <a:r>
              <a:rPr lang="en-US" altLang="ko-KR" sz="1100" dirty="0">
                <a:latin typeface="Arial" panose="020B0604020202020204" pitchFamily="34" charset="0"/>
              </a:rPr>
              <a:t>['ozone']))</a:t>
            </a:r>
            <a:endParaRPr lang="en-US" altLang="ko-KR" sz="1100" dirty="0"/>
          </a:p>
          <a:p>
            <a:r>
              <a:rPr lang="en-US" altLang="ko-KR" sz="1100" dirty="0" err="1">
                <a:latin typeface="Arial" panose="020B0604020202020204" pitchFamily="34" charset="0"/>
              </a:rPr>
              <a:t>stats.pearsonr</a:t>
            </a:r>
            <a:r>
              <a:rPr lang="en-US" altLang="ko-KR" sz="1100" dirty="0">
                <a:latin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Arial" panose="020B0604020202020204" pitchFamily="34" charset="0"/>
              </a:rPr>
              <a:t>s_bike</a:t>
            </a:r>
            <a:r>
              <a:rPr lang="en-US" altLang="ko-KR" sz="1100" dirty="0">
                <a:latin typeface="Arial" panose="020B0604020202020204" pitchFamily="34" charset="0"/>
              </a:rPr>
              <a:t>['</a:t>
            </a:r>
            <a:r>
              <a:rPr lang="ko-KR" altLang="en-US" sz="1100" dirty="0">
                <a:latin typeface="Arial" panose="020B0604020202020204" pitchFamily="34" charset="0"/>
              </a:rPr>
              <a:t>가시도</a:t>
            </a:r>
            <a:r>
              <a:rPr lang="en-US" altLang="ko-KR" sz="1100" dirty="0">
                <a:latin typeface="Arial" panose="020B0604020202020204" pitchFamily="34" charset="0"/>
              </a:rPr>
              <a:t>'],</a:t>
            </a:r>
            <a:r>
              <a:rPr lang="en-US" altLang="ko-KR" sz="1100" dirty="0" err="1">
                <a:latin typeface="Arial" panose="020B0604020202020204" pitchFamily="34" charset="0"/>
              </a:rPr>
              <a:t>s_bike</a:t>
            </a:r>
            <a:r>
              <a:rPr lang="en-US" altLang="ko-KR" sz="1100" dirty="0">
                <a:latin typeface="Arial" panose="020B0604020202020204" pitchFamily="34" charset="0"/>
              </a:rPr>
              <a:t>['count'])</a:t>
            </a:r>
            <a:endParaRPr lang="en-US" altLang="ko-KR" sz="1100" dirty="0"/>
          </a:p>
          <a:p>
            <a:r>
              <a:rPr lang="en-US" altLang="ko-KR" sz="1100" dirty="0" err="1">
                <a:latin typeface="Arial" panose="020B0604020202020204" pitchFamily="34" charset="0"/>
              </a:rPr>
              <a:t>PearsonRResult</a:t>
            </a:r>
            <a:r>
              <a:rPr lang="en-US" altLang="ko-KR" sz="1100" dirty="0">
                <a:latin typeface="Arial" panose="020B0604020202020204" pitchFamily="34" charset="0"/>
              </a:rPr>
              <a:t>(statistic=-0.13664882348217341, </a:t>
            </a:r>
            <a:r>
              <a:rPr lang="en-US" altLang="ko-KR" sz="1100" dirty="0" err="1">
                <a:latin typeface="Arial" panose="020B0604020202020204" pitchFamily="34" charset="0"/>
              </a:rPr>
              <a:t>pvalue</a:t>
            </a:r>
            <a:r>
              <a:rPr lang="en-US" altLang="ko-KR" sz="1100" dirty="0">
                <a:latin typeface="Arial" panose="020B0604020202020204" pitchFamily="34" charset="0"/>
              </a:rPr>
              <a:t>=3.103223117970605e-25)</a:t>
            </a:r>
            <a:endParaRPr lang="en-US" altLang="ko-KR" sz="1100" dirty="0"/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86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248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7858" lvl="1" indent="-285750">
              <a:lnSpc>
                <a:spcPct val="100000"/>
              </a:lnSpc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와의 관계를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가지 그룹으로 정리해봅시다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강한 관계의 </a:t>
            </a:r>
            <a:r>
              <a:rPr lang="en-US" altLang="ko-KR" dirty="0">
                <a:latin typeface="+mn-ea"/>
                <a:ea typeface="+mn-ea"/>
              </a:rPr>
              <a:t>x: </a:t>
            </a:r>
            <a:r>
              <a:rPr lang="ko-KR" altLang="en-US" dirty="0">
                <a:latin typeface="+mn-ea"/>
                <a:ea typeface="+mn-ea"/>
              </a:rPr>
              <a:t>시간</a:t>
            </a:r>
            <a:endParaRPr lang="en-US" altLang="ko-KR" dirty="0">
              <a:latin typeface="+mn-ea"/>
              <a:ea typeface="+mn-ea"/>
            </a:endParaRPr>
          </a:p>
          <a:p>
            <a:pPr marL="3664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중간 관계의 </a:t>
            </a:r>
            <a:r>
              <a:rPr lang="en-US" altLang="ko-KR" dirty="0">
                <a:latin typeface="+mn-ea"/>
                <a:ea typeface="+mn-ea"/>
              </a:rPr>
              <a:t>x: </a:t>
            </a:r>
            <a:r>
              <a:rPr lang="ko-KR" altLang="en-US" dirty="0">
                <a:latin typeface="+mn-ea"/>
                <a:ea typeface="+mn-ea"/>
              </a:rPr>
              <a:t>오존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온도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풍속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습도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가시성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체감온도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불쾌지수</a:t>
            </a:r>
            <a:endParaRPr lang="en-US" altLang="ko-KR" dirty="0">
              <a:latin typeface="+mn-ea"/>
              <a:ea typeface="+mn-ea"/>
            </a:endParaRPr>
          </a:p>
          <a:p>
            <a:pPr marL="3664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약한 관계의 </a:t>
            </a:r>
            <a:r>
              <a:rPr lang="en-US" altLang="ko-KR" dirty="0">
                <a:latin typeface="+mn-ea"/>
                <a:ea typeface="+mn-ea"/>
              </a:rPr>
              <a:t>x: </a:t>
            </a:r>
            <a:r>
              <a:rPr lang="ko-KR" altLang="en-US" dirty="0">
                <a:latin typeface="+mn-ea"/>
                <a:ea typeface="+mn-ea"/>
              </a:rPr>
              <a:t>미세먼지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초미세먼지</a:t>
            </a:r>
            <a:endParaRPr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18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525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+mn-ea"/>
                <a:ea typeface="+mn-ea"/>
              </a:rPr>
              <a:t>가설 검증 내용을 기재해주세요</a:t>
            </a:r>
            <a:endParaRPr lang="en-US" altLang="ko-KR" dirty="0">
              <a:latin typeface="+mn-ea"/>
              <a:ea typeface="+mn-ea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76200" indent="0">
              <a:buNone/>
            </a:pPr>
            <a:r>
              <a:rPr lang="ko-KR" altLang="en-US" sz="1200" b="0" dirty="0"/>
              <a:t>각 조원마다 개별로 </a:t>
            </a:r>
            <a:r>
              <a:rPr lang="en-US" altLang="ko-KR" sz="1200" b="0" dirty="0"/>
              <a:t>5</a:t>
            </a:r>
            <a:r>
              <a:rPr lang="ko-KR" altLang="en-US" sz="1200" b="0" dirty="0"/>
              <a:t>가지의 가설을 </a:t>
            </a:r>
            <a:r>
              <a:rPr lang="ko-KR" altLang="en-US" sz="1200" b="0" dirty="0" err="1"/>
              <a:t>정한뒤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단변량과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이변량</a:t>
            </a:r>
            <a:r>
              <a:rPr lang="ko-KR" altLang="en-US" sz="1200" b="0" dirty="0"/>
              <a:t> 분석을 하였습니다</a:t>
            </a:r>
            <a:r>
              <a:rPr lang="en-US" altLang="ko-KR" sz="1200" b="0" dirty="0"/>
              <a:t>. </a:t>
            </a:r>
          </a:p>
          <a:p>
            <a:pPr marL="76200" indent="0">
              <a:buNone/>
            </a:pPr>
            <a:r>
              <a:rPr lang="ko-KR" altLang="en-US" sz="1200" b="0" dirty="0"/>
              <a:t>후에 그룹 미팅을 가지어 모든 가설을 종합해 보았고 기본으로 주어진 가설은 공통되기에 하나로 모았고 추가로 세운 </a:t>
            </a:r>
            <a:r>
              <a:rPr lang="ko-KR" altLang="en-US" sz="1200" b="0" dirty="0" err="1"/>
              <a:t>가설중</a:t>
            </a:r>
            <a:r>
              <a:rPr lang="ko-KR" altLang="en-US" sz="1200" b="0" dirty="0"/>
              <a:t> 가장 계절과 관련된 가설을 추려서 검증을 하였습니다</a:t>
            </a:r>
            <a:r>
              <a:rPr lang="en-US" altLang="ko-KR" sz="1200" b="0" dirty="0"/>
              <a:t>. </a:t>
            </a:r>
            <a:br>
              <a:rPr lang="ko-KR" altLang="en-US" sz="1200" b="0" dirty="0"/>
            </a:br>
            <a:r>
              <a:rPr lang="ko-KR" altLang="en-US" sz="1200" b="0" dirty="0"/>
              <a:t>결과를 바탕으로 각 변수가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</a:t>
            </a:r>
            <a:r>
              <a:rPr lang="en-US" altLang="ko-KR" sz="1200" b="0" dirty="0"/>
              <a:t>(Target </a:t>
            </a:r>
            <a:r>
              <a:rPr lang="ko-KR" altLang="en-US" sz="1200" b="0" dirty="0"/>
              <a:t>변수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와 어떤 상관관계를 가지는지 서술합니다</a:t>
            </a:r>
            <a:r>
              <a:rPr lang="en-US" altLang="ko-KR" sz="1200" b="0" dirty="0"/>
              <a:t>:</a:t>
            </a:r>
          </a:p>
          <a:p>
            <a:pPr marL="76200" indent="0">
              <a:buNone/>
            </a:pPr>
            <a:endParaRPr lang="en-US" altLang="ko-KR" sz="1200" b="0" dirty="0"/>
          </a:p>
          <a:p>
            <a:pPr marL="76200" indent="0">
              <a:buNone/>
            </a:pPr>
            <a:r>
              <a:rPr lang="en-US" altLang="ko-KR" sz="1200" b="0" dirty="0"/>
              <a:t>1. </a:t>
            </a:r>
            <a:r>
              <a:rPr lang="ko-KR" altLang="en-US" sz="1200" b="0" dirty="0"/>
              <a:t>시간</a:t>
            </a:r>
            <a:r>
              <a:rPr lang="en-US" altLang="ko-KR" sz="1200" b="0" dirty="0"/>
              <a:t>: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대여량과</a:t>
            </a:r>
            <a:r>
              <a:rPr lang="ko-KR" altLang="en-US" sz="1200" b="0" dirty="0"/>
              <a:t> 시간은 </a:t>
            </a:r>
            <a:r>
              <a:rPr lang="en-US" altLang="ko-KR" sz="1200" b="0" dirty="0"/>
              <a:t>0.588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Pearson </a:t>
            </a:r>
            <a:r>
              <a:rPr lang="ko-KR" altLang="en-US" sz="1200" b="0" dirty="0"/>
              <a:t>상관계수를 가지며</a:t>
            </a:r>
            <a:r>
              <a:rPr lang="en-US" altLang="ko-KR" sz="1200" b="0" dirty="0"/>
              <a:t>, p-value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0.0</a:t>
            </a:r>
            <a:r>
              <a:rPr lang="ko-KR" altLang="en-US" sz="1200" b="0" dirty="0"/>
              <a:t>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시간과 </a:t>
            </a:r>
            <a:r>
              <a:rPr lang="ko-KR" altLang="en-US" sz="1200" b="0" dirty="0" err="1"/>
              <a:t>대여량</a:t>
            </a:r>
            <a:r>
              <a:rPr lang="ko-KR" altLang="en-US" sz="1200" b="0" dirty="0"/>
              <a:t> 사이에 중간 정도의 양의 상관관계가 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통계적으로 유의미함을 나타냅니다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즉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시간이 지남에 따라 </a:t>
            </a:r>
            <a:r>
              <a:rPr lang="ko-KR" altLang="en-US" sz="1200" b="0" dirty="0" err="1"/>
              <a:t>대여량이</a:t>
            </a:r>
            <a:r>
              <a:rPr lang="ko-KR" altLang="en-US" sz="1200" b="0" dirty="0"/>
              <a:t> 증가하는 경향이 있습니다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pPr marL="76200" indent="0">
              <a:buNone/>
            </a:pPr>
            <a:br>
              <a:rPr lang="ko-KR" altLang="en-US" sz="1200" b="0" dirty="0"/>
            </a:br>
            <a:r>
              <a:rPr lang="en-US" altLang="ko-KR" sz="1200" b="0" dirty="0"/>
              <a:t>2. </a:t>
            </a:r>
            <a:r>
              <a:rPr lang="ko-KR" altLang="en-US" sz="1200" b="0" dirty="0"/>
              <a:t>미세먼지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미세먼지 수치와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대여량은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0.033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Pearson </a:t>
            </a:r>
            <a:r>
              <a:rPr lang="ko-KR" altLang="en-US" sz="1200" b="0" dirty="0"/>
              <a:t>상관계수를 가지며</a:t>
            </a:r>
            <a:r>
              <a:rPr lang="en-US" altLang="ko-KR" sz="1200" b="0" dirty="0"/>
              <a:t>, p-value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0.014</a:t>
            </a:r>
            <a:r>
              <a:rPr lang="ko-KR" altLang="en-US" sz="1200" b="0" dirty="0"/>
              <a:t>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미세먼지 수치와 </a:t>
            </a:r>
            <a:r>
              <a:rPr lang="ko-KR" altLang="en-US" sz="1200" b="0" dirty="0" err="1"/>
              <a:t>대여량</a:t>
            </a:r>
            <a:r>
              <a:rPr lang="ko-KR" altLang="en-US" sz="1200" b="0" dirty="0"/>
              <a:t> 사이에 매우 약한 양의 상관관계가 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관계는 통계적으로 유의미합니다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pPr marL="76200" indent="0">
              <a:buNone/>
            </a:pPr>
            <a:br>
              <a:rPr lang="ko-KR" altLang="en-US" sz="1200" b="0" dirty="0"/>
            </a:br>
            <a:r>
              <a:rPr lang="en-US" altLang="ko-KR" sz="1200" b="0" dirty="0"/>
              <a:t>3. </a:t>
            </a:r>
            <a:r>
              <a:rPr lang="ko-KR" altLang="en-US" sz="1200" b="0" dirty="0"/>
              <a:t>초미세먼지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초미세먼지 수치와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대여량은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0.053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Pearson </a:t>
            </a:r>
            <a:r>
              <a:rPr lang="ko-KR" altLang="en-US" sz="1200" b="0" dirty="0"/>
              <a:t>상관계수를 가지며</a:t>
            </a:r>
            <a:r>
              <a:rPr lang="en-US" altLang="ko-KR" sz="1200" b="0" dirty="0"/>
              <a:t>, p-value</a:t>
            </a:r>
            <a:r>
              <a:rPr lang="ko-KR" altLang="en-US" sz="1200" b="0" dirty="0"/>
              <a:t>는 약 </a:t>
            </a:r>
            <a:r>
              <a:rPr lang="en-US" altLang="ko-KR" sz="1200" b="0" dirty="0"/>
              <a:t>6.69e-05</a:t>
            </a:r>
            <a:r>
              <a:rPr lang="ko-KR" altLang="en-US" sz="1200" b="0" dirty="0"/>
              <a:t>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초미세먼지 수치와 </a:t>
            </a:r>
            <a:r>
              <a:rPr lang="ko-KR" altLang="en-US" sz="1200" b="0" dirty="0" err="1"/>
              <a:t>대여량</a:t>
            </a:r>
            <a:r>
              <a:rPr lang="ko-KR" altLang="en-US" sz="1200" b="0" dirty="0"/>
              <a:t> 사이에 약한 양의 상관관계가 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관계는 통계적으로 유의미합니다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pPr marL="76200" indent="0">
              <a:buNone/>
            </a:pPr>
            <a:br>
              <a:rPr lang="ko-KR" altLang="en-US" sz="1200" b="0" dirty="0"/>
            </a:br>
            <a:r>
              <a:rPr lang="en-US" altLang="ko-KR" sz="1200" b="0" dirty="0"/>
              <a:t>4. </a:t>
            </a:r>
            <a:r>
              <a:rPr lang="ko-KR" altLang="en-US" sz="1200" b="0" dirty="0"/>
              <a:t>오존수치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오존 수치와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대여량은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0.314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Pearson </a:t>
            </a:r>
            <a:r>
              <a:rPr lang="ko-KR" altLang="en-US" sz="1200" b="0" dirty="0"/>
              <a:t>상관계수를 가지며</a:t>
            </a:r>
            <a:r>
              <a:rPr lang="en-US" altLang="ko-KR" sz="1200" b="0" dirty="0"/>
              <a:t>, p-value</a:t>
            </a:r>
            <a:r>
              <a:rPr lang="ko-KR" altLang="en-US" sz="1200" b="0" dirty="0"/>
              <a:t>는 약 </a:t>
            </a:r>
            <a:r>
              <a:rPr lang="en-US" altLang="ko-KR" sz="1200" b="0" dirty="0"/>
              <a:t>3.03e-130</a:t>
            </a:r>
            <a:r>
              <a:rPr lang="ko-KR" altLang="en-US" sz="1200" b="0" dirty="0"/>
              <a:t>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오존 수치와 </a:t>
            </a:r>
            <a:r>
              <a:rPr lang="ko-KR" altLang="en-US" sz="1200" b="0" dirty="0" err="1"/>
              <a:t>대여량</a:t>
            </a:r>
            <a:r>
              <a:rPr lang="ko-KR" altLang="en-US" sz="1200" b="0" dirty="0"/>
              <a:t> 사이에 중간 정도의 양의 상관관계가 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매우 통계적으로 유의미합니다</a:t>
            </a:r>
            <a:r>
              <a:rPr lang="en-US" altLang="ko-KR" sz="1200" b="0" dirty="0"/>
              <a:t>.</a:t>
            </a:r>
            <a:br>
              <a:rPr lang="ko-KR" altLang="en-US" sz="1200" dirty="0"/>
            </a:br>
            <a:endParaRPr lang="en-US" altLang="ko-KR" sz="1200" b="0" dirty="0"/>
          </a:p>
          <a:p>
            <a:pPr marL="76200" indent="0">
              <a:buNone/>
            </a:pPr>
            <a:endParaRPr lang="en-US" altLang="ko-KR" sz="1200" b="0" dirty="0">
              <a:latin typeface="+mn-ea"/>
              <a:ea typeface="+mn-ea"/>
            </a:endParaRPr>
          </a:p>
          <a:p>
            <a:pPr marL="76200" indent="0">
              <a:buNone/>
            </a:pP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2929" y="1719453"/>
            <a:ext cx="8740142" cy="491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6200" indent="0">
              <a:buNone/>
            </a:pPr>
            <a:r>
              <a:rPr lang="en-US" altLang="ko-KR" sz="1100" b="0" dirty="0"/>
              <a:t>5. </a:t>
            </a:r>
            <a:r>
              <a:rPr lang="ko-KR" altLang="en-US" sz="1100" b="0" dirty="0"/>
              <a:t>온도</a:t>
            </a:r>
            <a:r>
              <a:rPr lang="en-US" altLang="ko-KR" sz="1100" b="0" dirty="0"/>
              <a:t>: </a:t>
            </a:r>
            <a:r>
              <a:rPr lang="ko-KR" altLang="en-US" sz="1100" b="0" dirty="0"/>
              <a:t>온도와 </a:t>
            </a:r>
            <a:r>
              <a:rPr lang="ko-KR" altLang="en-US" sz="1100" b="0" dirty="0" err="1"/>
              <a:t>따릉이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대여량은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0.274</a:t>
            </a:r>
            <a:r>
              <a:rPr lang="ko-KR" altLang="en-US" sz="1100" b="0" dirty="0"/>
              <a:t>의 </a:t>
            </a:r>
            <a:r>
              <a:rPr lang="en-US" altLang="ko-KR" sz="1100" b="0" dirty="0"/>
              <a:t>Pearson </a:t>
            </a:r>
            <a:r>
              <a:rPr lang="ko-KR" altLang="en-US" sz="1100" b="0" dirty="0"/>
              <a:t>상관계수를 가지며</a:t>
            </a:r>
            <a:r>
              <a:rPr lang="en-US" altLang="ko-KR" sz="1100" b="0" dirty="0"/>
              <a:t>, p-value</a:t>
            </a:r>
            <a:r>
              <a:rPr lang="ko-KR" altLang="en-US" sz="1100" b="0" dirty="0"/>
              <a:t>는 약 </a:t>
            </a:r>
            <a:r>
              <a:rPr lang="en-US" altLang="ko-KR" sz="1100" b="0" dirty="0"/>
              <a:t>2.59e-98</a:t>
            </a:r>
            <a:r>
              <a:rPr lang="ko-KR" altLang="en-US" sz="1100" b="0" dirty="0"/>
              <a:t>입니다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이는 온도와 </a:t>
            </a:r>
            <a:r>
              <a:rPr lang="ko-KR" altLang="en-US" sz="1100" b="0" dirty="0" err="1"/>
              <a:t>대여량</a:t>
            </a:r>
            <a:r>
              <a:rPr lang="ko-KR" altLang="en-US" sz="1100" b="0" dirty="0"/>
              <a:t> 사이에 약간의 양의 상관관계가 있으며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매우 통계적으로 유의미합니다</a:t>
            </a:r>
            <a:r>
              <a:rPr lang="en-US" altLang="ko-KR" sz="1100" b="0" dirty="0"/>
              <a:t>.</a:t>
            </a:r>
            <a:endParaRPr lang="ko-KR" altLang="en-US" sz="1100" b="0" dirty="0"/>
          </a:p>
          <a:p>
            <a:pPr marL="76200" indent="0">
              <a:buNone/>
            </a:pPr>
            <a:br>
              <a:rPr lang="ko-KR" altLang="en-US" sz="1100" b="0" dirty="0"/>
            </a:br>
            <a:r>
              <a:rPr lang="en-US" altLang="ko-KR" sz="1100" b="0" dirty="0"/>
              <a:t>6. </a:t>
            </a:r>
            <a:r>
              <a:rPr lang="ko-KR" altLang="en-US" sz="1100" b="0" dirty="0"/>
              <a:t>풍속</a:t>
            </a:r>
            <a:r>
              <a:rPr lang="en-US" altLang="ko-KR" sz="1100" b="0" dirty="0"/>
              <a:t>: </a:t>
            </a:r>
            <a:r>
              <a:rPr lang="ko-KR" altLang="en-US" sz="1100" b="0" dirty="0"/>
              <a:t>풍속과 </a:t>
            </a:r>
            <a:r>
              <a:rPr lang="ko-KR" altLang="en-US" sz="1100" b="0" dirty="0" err="1"/>
              <a:t>따릉이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대여량은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0.229</a:t>
            </a:r>
            <a:r>
              <a:rPr lang="ko-KR" altLang="en-US" sz="1100" b="0" dirty="0"/>
              <a:t>의 </a:t>
            </a:r>
            <a:r>
              <a:rPr lang="en-US" altLang="ko-KR" sz="1100" b="0" dirty="0"/>
              <a:t>Pearson </a:t>
            </a:r>
            <a:r>
              <a:rPr lang="ko-KR" altLang="en-US" sz="1100" b="0" dirty="0"/>
              <a:t>상관계수를 가지며</a:t>
            </a:r>
            <a:r>
              <a:rPr lang="en-US" altLang="ko-KR" sz="1100" b="0" dirty="0"/>
              <a:t>, p-value</a:t>
            </a:r>
            <a:r>
              <a:rPr lang="ko-KR" altLang="en-US" sz="1100" b="0" dirty="0"/>
              <a:t>는 약 </a:t>
            </a:r>
            <a:r>
              <a:rPr lang="en-US" altLang="ko-KR" sz="1100" b="0" dirty="0"/>
              <a:t>1.71e-68</a:t>
            </a:r>
            <a:r>
              <a:rPr lang="ko-KR" altLang="en-US" sz="1100" b="0" dirty="0"/>
              <a:t>입니다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이는 풍속과 </a:t>
            </a:r>
            <a:r>
              <a:rPr lang="ko-KR" altLang="en-US" sz="1100" b="0" dirty="0" err="1"/>
              <a:t>대여량</a:t>
            </a:r>
            <a:r>
              <a:rPr lang="ko-KR" altLang="en-US" sz="1100" b="0" dirty="0"/>
              <a:t> 사이에 약간의 양의 상관관계가 있으며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통계적으로 유의미합니다</a:t>
            </a:r>
            <a:r>
              <a:rPr lang="en-US" altLang="ko-KR" sz="1100" b="0" dirty="0"/>
              <a:t>.</a:t>
            </a:r>
            <a:endParaRPr lang="ko-KR" altLang="en-US" sz="1100" b="0" dirty="0"/>
          </a:p>
          <a:p>
            <a:pPr marL="76200" indent="0">
              <a:buNone/>
            </a:pPr>
            <a:br>
              <a:rPr lang="ko-KR" altLang="en-US" sz="1100" b="0" dirty="0"/>
            </a:br>
            <a:r>
              <a:rPr lang="en-US" altLang="ko-KR" sz="1100" b="0" dirty="0"/>
              <a:t>7. </a:t>
            </a:r>
            <a:r>
              <a:rPr lang="ko-KR" altLang="en-US" sz="1100" b="0" dirty="0"/>
              <a:t>습도</a:t>
            </a:r>
            <a:r>
              <a:rPr lang="en-US" altLang="ko-KR" sz="1100" b="0" dirty="0"/>
              <a:t>: </a:t>
            </a:r>
            <a:r>
              <a:rPr lang="ko-KR" altLang="en-US" sz="1100" b="0" dirty="0"/>
              <a:t>습도와 </a:t>
            </a:r>
            <a:r>
              <a:rPr lang="ko-KR" altLang="en-US" sz="1100" b="0" dirty="0" err="1"/>
              <a:t>따릉이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대여량은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-0.481</a:t>
            </a:r>
            <a:r>
              <a:rPr lang="ko-KR" altLang="en-US" sz="1100" b="0" dirty="0"/>
              <a:t>의 </a:t>
            </a:r>
            <a:r>
              <a:rPr lang="en-US" altLang="ko-KR" sz="1100" b="0" dirty="0"/>
              <a:t>Pearson </a:t>
            </a:r>
            <a:r>
              <a:rPr lang="ko-KR" altLang="en-US" sz="1100" b="0" dirty="0"/>
              <a:t>상관계수를 가지며</a:t>
            </a:r>
            <a:r>
              <a:rPr lang="en-US" altLang="ko-KR" sz="1100" b="0" dirty="0"/>
              <a:t>, p-value</a:t>
            </a:r>
            <a:r>
              <a:rPr lang="ko-KR" altLang="en-US" sz="1100" b="0" dirty="0"/>
              <a:t>는 </a:t>
            </a:r>
            <a:r>
              <a:rPr lang="en-US" altLang="ko-KR" sz="1100" b="0" dirty="0"/>
              <a:t>0.0</a:t>
            </a:r>
            <a:r>
              <a:rPr lang="ko-KR" altLang="en-US" sz="1100" b="0" dirty="0"/>
              <a:t>입니다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이는 습도와 </a:t>
            </a:r>
            <a:r>
              <a:rPr lang="ko-KR" altLang="en-US" sz="1100" b="0" dirty="0" err="1"/>
              <a:t>대여량</a:t>
            </a:r>
            <a:r>
              <a:rPr lang="ko-KR" altLang="en-US" sz="1100" b="0" dirty="0"/>
              <a:t> 사이에 강한 음의 상관관계가 있으며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매우 통계적으로 유의미합니다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즉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습도가 높을수록 </a:t>
            </a:r>
            <a:r>
              <a:rPr lang="ko-KR" altLang="en-US" sz="1100" b="0" dirty="0" err="1"/>
              <a:t>대여량이</a:t>
            </a:r>
            <a:r>
              <a:rPr lang="ko-KR" altLang="en-US" sz="1100" b="0" dirty="0"/>
              <a:t> 감소하는 경향이 있습니다</a:t>
            </a:r>
            <a:r>
              <a:rPr lang="en-US" altLang="ko-KR" sz="1100" b="0" dirty="0"/>
              <a:t>.</a:t>
            </a:r>
            <a:endParaRPr lang="ko-KR" altLang="en-US" sz="1100" b="0" dirty="0"/>
          </a:p>
          <a:p>
            <a:pPr marL="76200" indent="0">
              <a:buNone/>
            </a:pPr>
            <a:br>
              <a:rPr lang="ko-KR" altLang="en-US" sz="1100" b="0" dirty="0"/>
            </a:br>
            <a:r>
              <a:rPr lang="en-US" altLang="ko-KR" sz="1100" b="0" dirty="0"/>
              <a:t>8. </a:t>
            </a:r>
            <a:r>
              <a:rPr lang="ko-KR" altLang="en-US" sz="1100" b="0" dirty="0"/>
              <a:t>가시성</a:t>
            </a:r>
            <a:r>
              <a:rPr lang="en-US" altLang="ko-KR" sz="1100" b="0" dirty="0"/>
              <a:t>: </a:t>
            </a:r>
            <a:r>
              <a:rPr lang="ko-KR" altLang="en-US" sz="1100" b="0" dirty="0"/>
              <a:t>가시성과 </a:t>
            </a:r>
            <a:r>
              <a:rPr lang="ko-KR" altLang="en-US" sz="1100" b="0" dirty="0" err="1"/>
              <a:t>따릉이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대여량은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0.262</a:t>
            </a:r>
            <a:r>
              <a:rPr lang="ko-KR" altLang="en-US" sz="1100" b="0" dirty="0"/>
              <a:t>의 </a:t>
            </a:r>
            <a:r>
              <a:rPr lang="en-US" altLang="ko-KR" sz="1100" b="0" dirty="0"/>
              <a:t>Pearson </a:t>
            </a:r>
            <a:r>
              <a:rPr lang="ko-KR" altLang="en-US" sz="1100" b="0" dirty="0"/>
              <a:t>상관계수를 가지며</a:t>
            </a:r>
            <a:r>
              <a:rPr lang="en-US" altLang="ko-KR" sz="1100" b="0" dirty="0"/>
              <a:t>, p-value</a:t>
            </a:r>
            <a:r>
              <a:rPr lang="ko-KR" altLang="en-US" sz="1100" b="0" dirty="0"/>
              <a:t>는 약 </a:t>
            </a:r>
            <a:r>
              <a:rPr lang="en-US" altLang="ko-KR" sz="1100" b="0" dirty="0"/>
              <a:t>1.07e-89</a:t>
            </a:r>
            <a:r>
              <a:rPr lang="ko-KR" altLang="en-US" sz="1100" b="0" dirty="0"/>
              <a:t>입니다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이는 가시성과 </a:t>
            </a:r>
            <a:r>
              <a:rPr lang="ko-KR" altLang="en-US" sz="1100" b="0" dirty="0" err="1"/>
              <a:t>대여량</a:t>
            </a:r>
            <a:r>
              <a:rPr lang="ko-KR" altLang="en-US" sz="1100" b="0" dirty="0"/>
              <a:t> 사이에 약간의 양의 상관관계가 있으며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매우 통계적으로 유의미합니다</a:t>
            </a:r>
            <a:r>
              <a:rPr lang="en-US" altLang="ko-KR" sz="1100" b="0" dirty="0"/>
              <a:t>.</a:t>
            </a:r>
            <a:endParaRPr lang="ko-KR" altLang="en-US" sz="1100" b="0" dirty="0"/>
          </a:p>
          <a:p>
            <a:pPr marL="76200" indent="0">
              <a:buNone/>
            </a:pPr>
            <a:br>
              <a:rPr lang="ko-KR" altLang="en-US" sz="1100" b="0" dirty="0"/>
            </a:br>
            <a:r>
              <a:rPr lang="en-US" altLang="ko-KR" sz="1100" b="0" dirty="0"/>
              <a:t>9. </a:t>
            </a:r>
            <a:r>
              <a:rPr lang="ko-KR" altLang="en-US" sz="1100" b="0" dirty="0"/>
              <a:t>강우 여부</a:t>
            </a:r>
            <a:r>
              <a:rPr lang="en-US" altLang="ko-KR" sz="1100" b="0" dirty="0"/>
              <a:t>: </a:t>
            </a:r>
            <a:r>
              <a:rPr lang="ko-KR" altLang="en-US" sz="1100" b="0" dirty="0"/>
              <a:t>강우 여부에 따른 </a:t>
            </a:r>
            <a:r>
              <a:rPr lang="ko-KR" altLang="en-US" sz="1100" b="0" dirty="0" err="1"/>
              <a:t>따릉이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대여량의</a:t>
            </a:r>
            <a:r>
              <a:rPr lang="ko-KR" altLang="en-US" sz="1100" b="0" dirty="0"/>
              <a:t> 차이는 통계적으로 유의미하며</a:t>
            </a:r>
            <a:r>
              <a:rPr lang="en-US" altLang="ko-KR" sz="1100" b="0" dirty="0"/>
              <a:t>, T-test </a:t>
            </a:r>
            <a:r>
              <a:rPr lang="ko-KR" altLang="en-US" sz="1100" b="0" dirty="0"/>
              <a:t>결과의 통계량은 </a:t>
            </a:r>
            <a:r>
              <a:rPr lang="en-US" altLang="ko-KR" sz="1100" b="0" dirty="0"/>
              <a:t>20.999, p-value</a:t>
            </a:r>
            <a:r>
              <a:rPr lang="ko-KR" altLang="en-US" sz="1100" b="0" dirty="0"/>
              <a:t>는 약 </a:t>
            </a:r>
            <a:r>
              <a:rPr lang="en-US" altLang="ko-KR" sz="1100" b="0" dirty="0"/>
              <a:t>2.43e-94</a:t>
            </a:r>
            <a:r>
              <a:rPr lang="ko-KR" altLang="en-US" sz="1100" b="0" dirty="0"/>
              <a:t>입니다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이는 강우 여부가 </a:t>
            </a:r>
            <a:r>
              <a:rPr lang="ko-KR" altLang="en-US" sz="1100" b="0" dirty="0" err="1"/>
              <a:t>따릉이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대여량에</a:t>
            </a:r>
            <a:r>
              <a:rPr lang="ko-KR" altLang="en-US" sz="1100" b="0" dirty="0"/>
              <a:t> 유의미한 영향을 미친다는 것을 의미합니다</a:t>
            </a:r>
            <a:r>
              <a:rPr lang="en-US" altLang="ko-KR" sz="1100" b="0" dirty="0"/>
              <a:t>.</a:t>
            </a:r>
          </a:p>
          <a:p>
            <a:pPr marL="76200" indent="0">
              <a:buNone/>
            </a:pPr>
            <a:endParaRPr lang="en-US" altLang="ko-KR" sz="1100" b="0" dirty="0"/>
          </a:p>
          <a:p>
            <a:pPr marL="76200" indent="0">
              <a:buNone/>
            </a:pPr>
            <a:r>
              <a:rPr lang="en-US" altLang="ko-KR" sz="1100" b="0" dirty="0"/>
              <a:t>10. </a:t>
            </a:r>
            <a:r>
              <a:rPr lang="ko-KR" altLang="en-US" sz="1100" b="0" dirty="0"/>
              <a:t>환절기</a:t>
            </a:r>
            <a:r>
              <a:rPr lang="en-US" altLang="ko-KR" sz="1100" b="0" dirty="0"/>
              <a:t>: </a:t>
            </a:r>
            <a:r>
              <a:rPr lang="ko-KR" altLang="en-US" sz="1100" b="0" dirty="0"/>
              <a:t>환절기 여부에 따른 </a:t>
            </a:r>
            <a:r>
              <a:rPr lang="ko-KR" altLang="en-US" sz="1100" b="0" dirty="0" err="1"/>
              <a:t>따릉이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대여량의</a:t>
            </a:r>
            <a:r>
              <a:rPr lang="ko-KR" altLang="en-US" sz="1100" b="0" dirty="0"/>
              <a:t> 차이는 통계적으로 유의미하며</a:t>
            </a:r>
            <a:r>
              <a:rPr lang="en-US" altLang="ko-KR" sz="1100" b="0" dirty="0"/>
              <a:t>, T-test </a:t>
            </a:r>
            <a:r>
              <a:rPr lang="ko-KR" altLang="en-US" sz="1100" b="0" dirty="0"/>
              <a:t>결과의 통계량은 </a:t>
            </a:r>
            <a:r>
              <a:rPr lang="en-US" altLang="ko-KR" sz="1100" b="0" dirty="0"/>
              <a:t>7.323, p-value</a:t>
            </a:r>
            <a:r>
              <a:rPr lang="ko-KR" altLang="en-US" sz="1100" b="0" dirty="0"/>
              <a:t>는 약 </a:t>
            </a:r>
            <a:r>
              <a:rPr lang="en-US" altLang="ko-KR" sz="1100" b="0" dirty="0"/>
              <a:t>2.77e-13</a:t>
            </a:r>
            <a:r>
              <a:rPr lang="ko-KR" altLang="en-US" sz="1100" b="0" dirty="0"/>
              <a:t>입니다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이는 환절기 여부가 </a:t>
            </a:r>
            <a:r>
              <a:rPr lang="ko-KR" altLang="en-US" sz="1100" b="0" dirty="0" err="1"/>
              <a:t>따릉이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대여량에</a:t>
            </a:r>
            <a:r>
              <a:rPr lang="ko-KR" altLang="en-US" sz="1100" b="0" dirty="0"/>
              <a:t> 유의미한 영향을 미친다는 것을 의미합니다</a:t>
            </a:r>
            <a:r>
              <a:rPr lang="en-US" altLang="ko-KR" sz="1100" b="0" dirty="0"/>
              <a:t>.</a:t>
            </a:r>
            <a:endParaRPr lang="ko-KR" altLang="en-US" sz="1100" b="0" dirty="0"/>
          </a:p>
          <a:p>
            <a:pPr marL="76200" indent="0">
              <a:buNone/>
            </a:pPr>
            <a:br>
              <a:rPr lang="ko-KR" altLang="en-US" sz="1100" b="0" dirty="0"/>
            </a:br>
            <a:r>
              <a:rPr lang="en-US" altLang="ko-KR" sz="1100" b="0" dirty="0"/>
              <a:t>11. </a:t>
            </a:r>
            <a:r>
              <a:rPr lang="ko-KR" altLang="en-US" sz="1100" b="0" dirty="0"/>
              <a:t>체감온도</a:t>
            </a:r>
            <a:r>
              <a:rPr lang="en-US" altLang="ko-KR" sz="1100" b="0" dirty="0"/>
              <a:t>: </a:t>
            </a:r>
            <a:r>
              <a:rPr lang="ko-KR" altLang="en-US" sz="1100" b="0" dirty="0"/>
              <a:t>체감온도와 </a:t>
            </a:r>
            <a:r>
              <a:rPr lang="ko-KR" altLang="en-US" sz="1100" b="0" dirty="0" err="1"/>
              <a:t>따릉이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대여량은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0.290</a:t>
            </a:r>
            <a:r>
              <a:rPr lang="ko-KR" altLang="en-US" sz="1100" b="0" dirty="0"/>
              <a:t>의 </a:t>
            </a:r>
            <a:r>
              <a:rPr lang="en-US" altLang="ko-KR" sz="1100" b="0" dirty="0"/>
              <a:t>Pearson </a:t>
            </a:r>
            <a:r>
              <a:rPr lang="ko-KR" altLang="en-US" sz="1100" b="0" dirty="0"/>
              <a:t>상관계수를 가지며</a:t>
            </a:r>
            <a:r>
              <a:rPr lang="en-US" altLang="ko-KR" sz="1100" b="0" dirty="0"/>
              <a:t>, p-value</a:t>
            </a:r>
            <a:r>
              <a:rPr lang="ko-KR" altLang="en-US" sz="1100" b="0" dirty="0"/>
              <a:t>는 약 </a:t>
            </a:r>
            <a:r>
              <a:rPr lang="en-US" altLang="ko-KR" sz="1100" b="0" dirty="0"/>
              <a:t>3.55e-111</a:t>
            </a:r>
            <a:r>
              <a:rPr lang="ko-KR" altLang="en-US" sz="1100" b="0" dirty="0"/>
              <a:t>입니다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이는 체감온도와 </a:t>
            </a:r>
            <a:r>
              <a:rPr lang="ko-KR" altLang="en-US" sz="1100" b="0" dirty="0" err="1"/>
              <a:t>대여량</a:t>
            </a:r>
            <a:r>
              <a:rPr lang="ko-KR" altLang="en-US" sz="1100" b="0" dirty="0"/>
              <a:t> 사이에 약간의 양의 상관관계가 있으며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매우 통계적으로 유의미합니다</a:t>
            </a:r>
            <a:r>
              <a:rPr lang="en-US" altLang="ko-KR" sz="1100" b="0" dirty="0"/>
              <a:t>.</a:t>
            </a:r>
            <a:endParaRPr lang="ko-KR" altLang="en-US" sz="1100" b="0" dirty="0"/>
          </a:p>
          <a:p>
            <a:pPr marL="76200" indent="0">
              <a:buNone/>
            </a:pPr>
            <a:br>
              <a:rPr lang="ko-KR" altLang="en-US" sz="1100" b="0" dirty="0"/>
            </a:br>
            <a:r>
              <a:rPr lang="en-US" altLang="ko-KR" sz="1100" b="0" dirty="0"/>
              <a:t>12. </a:t>
            </a:r>
            <a:r>
              <a:rPr lang="ko-KR" altLang="en-US" sz="1100" b="0" dirty="0"/>
              <a:t>불쾌지수</a:t>
            </a:r>
            <a:r>
              <a:rPr lang="en-US" altLang="ko-KR" sz="1100" b="0" dirty="0"/>
              <a:t>: </a:t>
            </a:r>
            <a:r>
              <a:rPr lang="ko-KR" altLang="en-US" sz="1100" b="0" dirty="0"/>
              <a:t>불쾌지수와 </a:t>
            </a:r>
            <a:r>
              <a:rPr lang="ko-KR" altLang="en-US" sz="1100" b="0" dirty="0" err="1"/>
              <a:t>따릉이</a:t>
            </a:r>
            <a:r>
              <a:rPr lang="ko-KR" altLang="en-US" sz="1100" b="0" dirty="0"/>
              <a:t> </a:t>
            </a:r>
            <a:r>
              <a:rPr lang="ko-KR" altLang="en-US" sz="1100" b="0" dirty="0" err="1"/>
              <a:t>대여량은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0.238</a:t>
            </a:r>
            <a:r>
              <a:rPr lang="ko-KR" altLang="en-US" sz="1100" b="0" dirty="0"/>
              <a:t>의 </a:t>
            </a:r>
            <a:r>
              <a:rPr lang="en-US" altLang="ko-KR" sz="1100" b="0" dirty="0"/>
              <a:t>Pearson </a:t>
            </a:r>
            <a:r>
              <a:rPr lang="ko-KR" altLang="en-US" sz="1100" b="0" dirty="0"/>
              <a:t>상관계수를 가지며</a:t>
            </a:r>
            <a:r>
              <a:rPr lang="en-US" altLang="ko-KR" sz="1100" b="0" dirty="0"/>
              <a:t>, p-value</a:t>
            </a:r>
            <a:r>
              <a:rPr lang="ko-KR" altLang="en-US" sz="1100" b="0" dirty="0"/>
              <a:t>는 약 </a:t>
            </a:r>
            <a:r>
              <a:rPr lang="en-US" altLang="ko-KR" sz="1100" b="0" dirty="0"/>
              <a:t>3.31e-74</a:t>
            </a:r>
            <a:r>
              <a:rPr lang="ko-KR" altLang="en-US" sz="1100" b="0" dirty="0"/>
              <a:t>입니다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이는 불쾌지수와 </a:t>
            </a:r>
            <a:r>
              <a:rPr lang="ko-KR" altLang="en-US" sz="1100" b="0" dirty="0" err="1"/>
              <a:t>대여량</a:t>
            </a:r>
            <a:r>
              <a:rPr lang="ko-KR" altLang="en-US" sz="1100" b="0" dirty="0"/>
              <a:t> 사이에 약간의 양의 상관관계가 있으며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통계적으로 유의미합니다</a:t>
            </a:r>
            <a:r>
              <a:rPr lang="en-US" altLang="ko-KR" sz="1100" b="0" dirty="0"/>
              <a:t>.</a:t>
            </a:r>
            <a:br>
              <a:rPr lang="ko-KR" altLang="en-US" sz="1200" dirty="0"/>
            </a:br>
            <a:endParaRPr lang="ko-KR" altLang="en-US" sz="1200" b="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87B666-9105-4BD2-B12D-CFB59E561320}"/>
              </a:ext>
            </a:extLst>
          </p:cNvPr>
          <p:cNvSpPr/>
          <p:nvPr/>
        </p:nvSpPr>
        <p:spPr>
          <a:xfrm>
            <a:off x="432620" y="1339632"/>
            <a:ext cx="3139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+mn-ea"/>
              </a:rPr>
              <a:t>가설 검증 내용을 기재해주세요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6777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819340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382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+mn-ea"/>
                <a:ea typeface="+mn-ea"/>
              </a:rPr>
              <a:t>가설 검증 내용을 기재해주세요</a:t>
            </a:r>
            <a:endParaRPr lang="en-US" altLang="ko-KR" dirty="0">
              <a:latin typeface="+mn-ea"/>
              <a:ea typeface="+mn-ea"/>
            </a:endParaRPr>
          </a:p>
          <a:p>
            <a:pPr marL="76200" indent="0">
              <a:buNone/>
            </a:pPr>
            <a:br>
              <a:rPr lang="ko-KR" altLang="en-US" sz="1200" b="0" dirty="0"/>
            </a:br>
            <a:r>
              <a:rPr lang="en-US" altLang="ko-KR" sz="1200" b="0" dirty="0"/>
              <a:t>11. </a:t>
            </a:r>
            <a:r>
              <a:rPr lang="ko-KR" altLang="en-US" sz="1200" b="0" dirty="0"/>
              <a:t>체감온도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체감온도와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대여량은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0.290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Pearson </a:t>
            </a:r>
            <a:r>
              <a:rPr lang="ko-KR" altLang="en-US" sz="1200" b="0" dirty="0"/>
              <a:t>상관계수를 가지며</a:t>
            </a:r>
            <a:r>
              <a:rPr lang="en-US" altLang="ko-KR" sz="1200" b="0" dirty="0"/>
              <a:t>, p-value</a:t>
            </a:r>
            <a:r>
              <a:rPr lang="ko-KR" altLang="en-US" sz="1200" b="0" dirty="0"/>
              <a:t>는 약 </a:t>
            </a:r>
            <a:r>
              <a:rPr lang="en-US" altLang="ko-KR" sz="1200" b="0" dirty="0"/>
              <a:t>3.55e-111</a:t>
            </a:r>
            <a:r>
              <a:rPr lang="ko-KR" altLang="en-US" sz="1200" b="0" dirty="0"/>
              <a:t>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체감온도와 </a:t>
            </a:r>
            <a:r>
              <a:rPr lang="ko-KR" altLang="en-US" sz="1200" b="0" dirty="0" err="1"/>
              <a:t>대여량</a:t>
            </a:r>
            <a:r>
              <a:rPr lang="ko-KR" altLang="en-US" sz="1200" b="0" dirty="0"/>
              <a:t> 사이에 약간의 양의 상관관계가 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매우 통계적으로 유의미합니다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pPr marL="76200" indent="0">
              <a:buNone/>
            </a:pPr>
            <a:br>
              <a:rPr lang="ko-KR" altLang="en-US" sz="1200" b="0" dirty="0"/>
            </a:br>
            <a:r>
              <a:rPr lang="en-US" altLang="ko-KR" sz="1200" b="0" dirty="0"/>
              <a:t>12. </a:t>
            </a:r>
            <a:r>
              <a:rPr lang="ko-KR" altLang="en-US" sz="1200" b="0" dirty="0"/>
              <a:t>불쾌지수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불쾌지수와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대여량은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0.238</a:t>
            </a:r>
            <a:r>
              <a:rPr lang="ko-KR" altLang="en-US" sz="1200" b="0" dirty="0"/>
              <a:t>의 </a:t>
            </a:r>
            <a:r>
              <a:rPr lang="en-US" altLang="ko-KR" sz="1200" b="0" dirty="0"/>
              <a:t>Pearson </a:t>
            </a:r>
            <a:r>
              <a:rPr lang="ko-KR" altLang="en-US" sz="1200" b="0" dirty="0"/>
              <a:t>상관계수를 가지며</a:t>
            </a:r>
            <a:r>
              <a:rPr lang="en-US" altLang="ko-KR" sz="1200" b="0" dirty="0"/>
              <a:t>, p-value</a:t>
            </a:r>
            <a:r>
              <a:rPr lang="ko-KR" altLang="en-US" sz="1200" b="0" dirty="0"/>
              <a:t>는 약 </a:t>
            </a:r>
            <a:r>
              <a:rPr lang="en-US" altLang="ko-KR" sz="1200" b="0" dirty="0"/>
              <a:t>3.31e-74</a:t>
            </a:r>
            <a:r>
              <a:rPr lang="ko-KR" altLang="en-US" sz="1200" b="0" dirty="0"/>
              <a:t>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불쾌지수와 </a:t>
            </a:r>
            <a:r>
              <a:rPr lang="ko-KR" altLang="en-US" sz="1200" b="0" dirty="0" err="1"/>
              <a:t>대여량</a:t>
            </a:r>
            <a:r>
              <a:rPr lang="ko-KR" altLang="en-US" sz="1200" b="0" dirty="0"/>
              <a:t> 사이에 약간의 양의 상관관계가 있으며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통계적으로 유의미합니다</a:t>
            </a:r>
            <a:r>
              <a:rPr lang="en-US" altLang="ko-KR" sz="1200" b="0" dirty="0"/>
              <a:t>.</a:t>
            </a:r>
          </a:p>
          <a:p>
            <a:pPr marL="76200" indent="0">
              <a:buNone/>
            </a:pPr>
            <a:endParaRPr lang="en-US" altLang="ko-KR" sz="1200" b="0" dirty="0"/>
          </a:p>
          <a:p>
            <a:pPr marL="76200" indent="0">
              <a:buNone/>
            </a:pPr>
            <a:r>
              <a:rPr lang="en-US" altLang="ko-KR" sz="1200" b="0" dirty="0"/>
              <a:t>13. </a:t>
            </a:r>
            <a:r>
              <a:rPr lang="ko-KR" altLang="en-US" sz="1200" b="0" dirty="0"/>
              <a:t>환절기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환절기 여부에 따른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대여량의</a:t>
            </a:r>
            <a:r>
              <a:rPr lang="ko-KR" altLang="en-US" sz="1200" b="0" dirty="0"/>
              <a:t> 차이는 통계적으로 유의미하며</a:t>
            </a:r>
            <a:r>
              <a:rPr lang="en-US" altLang="ko-KR" sz="1200" b="0" dirty="0"/>
              <a:t>, T-test </a:t>
            </a:r>
            <a:r>
              <a:rPr lang="ko-KR" altLang="en-US" sz="1200" b="0" dirty="0"/>
              <a:t>결과의 통계량은 </a:t>
            </a:r>
            <a:r>
              <a:rPr lang="en-US" altLang="ko-KR" sz="1200" b="0" dirty="0"/>
              <a:t>7.323, p-value</a:t>
            </a:r>
            <a:r>
              <a:rPr lang="ko-KR" altLang="en-US" sz="1200" b="0" dirty="0"/>
              <a:t>는 약 </a:t>
            </a:r>
            <a:r>
              <a:rPr lang="en-US" altLang="ko-KR" sz="1200" b="0" dirty="0"/>
              <a:t>2.77e-13</a:t>
            </a:r>
            <a:r>
              <a:rPr lang="ko-KR" altLang="en-US" sz="1200" b="0" dirty="0"/>
              <a:t>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이는 환절기 여부가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대여량에</a:t>
            </a:r>
            <a:r>
              <a:rPr lang="ko-KR" altLang="en-US" sz="1200" b="0" dirty="0"/>
              <a:t> 유의미한 영향을 미친다는 것을 의미합니다</a:t>
            </a:r>
            <a:r>
              <a:rPr lang="en-US" altLang="ko-KR" sz="1200" b="0" dirty="0"/>
              <a:t>.</a:t>
            </a:r>
          </a:p>
          <a:p>
            <a:pPr marL="76200" indent="0">
              <a:buNone/>
            </a:pPr>
            <a:endParaRPr lang="en-US" altLang="ko-KR" sz="1200" b="0" dirty="0"/>
          </a:p>
          <a:p>
            <a:pPr marL="76200" indent="0">
              <a:buNone/>
            </a:pPr>
            <a:r>
              <a:rPr lang="ko-KR" altLang="en-US" sz="1200" b="0" dirty="0"/>
              <a:t>이 결과를 종합해보면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시간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오존 수치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온도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풍속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가시성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체감온도 및 불쾌지수가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대여량과</a:t>
            </a:r>
            <a:r>
              <a:rPr lang="ko-KR" altLang="en-US" sz="1200" b="0" dirty="0"/>
              <a:t> 양의 상관관계를 보이는 반면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습도는 강한 음의 상관관계를 보입니다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미세먼지와 초미세먼지는 매우 약한 양의 상관관계를 보입니다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강우 여부와 환절기 여부는 </a:t>
            </a:r>
            <a:r>
              <a:rPr lang="ko-KR" altLang="en-US" sz="1200" b="0" dirty="0" err="1"/>
              <a:t>따릉이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대여량에</a:t>
            </a:r>
            <a:r>
              <a:rPr lang="ko-KR" altLang="en-US" sz="1200" b="0" dirty="0"/>
              <a:t> 통계적으로 유의미한 영향을 미칩니다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pPr marL="76200" indent="0">
              <a:buNone/>
            </a:pPr>
            <a:br>
              <a:rPr lang="ko-KR" altLang="en-US" sz="1200" dirty="0"/>
            </a:b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90123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" name="Google Shape;184;p26">
            <a:extLst>
              <a:ext uri="{FF2B5EF4-FFF2-40B4-BE49-F238E27FC236}">
                <a16:creationId xmlns:a16="http://schemas.microsoft.com/office/drawing/2014/main" id="{BFBC118A-AA32-4C87-84D6-39FA421905C1}"/>
              </a:ext>
            </a:extLst>
          </p:cNvPr>
          <p:cNvSpPr txBox="1">
            <a:spLocks/>
          </p:cNvSpPr>
          <p:nvPr/>
        </p:nvSpPr>
        <p:spPr>
          <a:xfrm>
            <a:off x="198152" y="1325311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+mn-ea"/>
                <a:ea typeface="+mn-ea"/>
              </a:rPr>
              <a:t>각 가설별로 누가 제시 했으며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어떤 근거로 했는지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9DCCB5-0116-406A-8F03-DDC0D1951652}"/>
              </a:ext>
            </a:extLst>
          </p:cNvPr>
          <p:cNvSpPr/>
          <p:nvPr/>
        </p:nvSpPr>
        <p:spPr>
          <a:xfrm>
            <a:off x="406527" y="2053699"/>
            <a:ext cx="9092945" cy="477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-285750">
              <a:spcBef>
                <a:spcPts val="500"/>
              </a:spcBef>
              <a:buFontTx/>
              <a:buChar char="-"/>
            </a:pPr>
            <a:r>
              <a:rPr lang="ko-KR" altLang="en-US" sz="1000" dirty="0">
                <a:latin typeface="Arial" panose="020B0604020202020204" pitchFamily="34" charset="0"/>
              </a:rPr>
              <a:t>시간에 따른 </a:t>
            </a:r>
            <a:r>
              <a:rPr lang="ko-KR" altLang="en-US" sz="1000" dirty="0" err="1">
                <a:latin typeface="Arial" panose="020B0604020202020204" pitchFamily="34" charset="0"/>
              </a:rPr>
              <a:t>따릉이</a:t>
            </a:r>
            <a:r>
              <a:rPr lang="ko-KR" altLang="en-US" sz="1000" dirty="0">
                <a:latin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</a:rPr>
              <a:t>대여량의</a:t>
            </a:r>
            <a:r>
              <a:rPr lang="ko-KR" altLang="en-US" sz="1000" dirty="0">
                <a:latin typeface="Arial" panose="020B0604020202020204" pitchFamily="34" charset="0"/>
              </a:rPr>
              <a:t> 근거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</a:p>
          <a:p>
            <a:pPr marL="254000">
              <a:spcBef>
                <a:spcPts val="500"/>
              </a:spcBef>
            </a:pPr>
            <a:r>
              <a:rPr lang="ko-KR" altLang="en-US" sz="1000" dirty="0">
                <a:latin typeface="Arial" panose="020B0604020202020204" pitchFamily="34" charset="0"/>
              </a:rPr>
              <a:t>낮 시간 때 일수록 자전거 대여를 많이 사용할 것이라는 근거로 가설을 세웠습니다</a:t>
            </a:r>
            <a:r>
              <a:rPr lang="en-US" altLang="ko-KR" sz="1000" dirty="0">
                <a:latin typeface="Arial" panose="020B0604020202020204" pitchFamily="34" charset="0"/>
              </a:rPr>
              <a:t>. </a:t>
            </a:r>
          </a:p>
          <a:p>
            <a:pPr marL="539750" indent="-285750">
              <a:spcBef>
                <a:spcPts val="500"/>
              </a:spcBef>
              <a:buFontTx/>
              <a:buChar char="-"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539750" indent="-285750">
              <a:spcBef>
                <a:spcPts val="500"/>
              </a:spcBef>
              <a:buFontTx/>
              <a:buChar char="-"/>
            </a:pPr>
            <a:r>
              <a:rPr lang="ko-KR" altLang="en-US" sz="1000" dirty="0">
                <a:latin typeface="Arial" panose="020B0604020202020204" pitchFamily="34" charset="0"/>
              </a:rPr>
              <a:t>날씨에 따른 </a:t>
            </a:r>
            <a:r>
              <a:rPr lang="ko-KR" altLang="en-US" sz="1000" dirty="0" err="1">
                <a:latin typeface="Arial" panose="020B0604020202020204" pitchFamily="34" charset="0"/>
              </a:rPr>
              <a:t>따릉이</a:t>
            </a:r>
            <a:r>
              <a:rPr lang="ko-KR" altLang="en-US" sz="1000" dirty="0">
                <a:latin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</a:rPr>
              <a:t>대여량의</a:t>
            </a:r>
            <a:r>
              <a:rPr lang="ko-KR" altLang="en-US" sz="1000" dirty="0">
                <a:latin typeface="Arial" panose="020B0604020202020204" pitchFamily="34" charset="0"/>
              </a:rPr>
              <a:t> 근거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</a:p>
          <a:p>
            <a:pPr marL="254000">
              <a:spcBef>
                <a:spcPts val="500"/>
              </a:spcBef>
            </a:pPr>
            <a:r>
              <a:rPr lang="ko-KR" altLang="en-US" sz="1000" dirty="0">
                <a:latin typeface="Arial" panose="020B0604020202020204" pitchFamily="34" charset="0"/>
              </a:rPr>
              <a:t>날씨가 춥거나 비가 오거나 흐린 날에는 자전거 대여보다는 비를 피할 수 있는 대중교통이나 자가용을 사용한다는 근거를 토대로 가설을 세웠습니다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marL="254000">
              <a:spcBef>
                <a:spcPts val="500"/>
              </a:spcBef>
            </a:pPr>
            <a:endParaRPr lang="ko-KR" altLang="en-US" sz="1000" dirty="0"/>
          </a:p>
          <a:p>
            <a:pPr marL="539750" indent="-285750">
              <a:spcBef>
                <a:spcPts val="500"/>
              </a:spcBef>
              <a:buFontTx/>
              <a:buChar char="-"/>
            </a:pPr>
            <a:r>
              <a:rPr lang="ko-KR" altLang="en-US" sz="1000" dirty="0">
                <a:latin typeface="Arial" panose="020B0604020202020204" pitchFamily="34" charset="0"/>
              </a:rPr>
              <a:t>불쾌지수에 따른 근거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</a:p>
          <a:p>
            <a:pPr marL="254000">
              <a:spcBef>
                <a:spcPts val="500"/>
              </a:spcBef>
            </a:pPr>
            <a:r>
              <a:rPr lang="ko-KR" altLang="en-US" sz="1000" dirty="0">
                <a:latin typeface="Arial" panose="020B0604020202020204" pitchFamily="34" charset="0"/>
              </a:rPr>
              <a:t>날씨가 안 좋을 때에 불쾌지수도 동반하여 올라가기에 </a:t>
            </a:r>
            <a:r>
              <a:rPr lang="ko-KR" altLang="en-US" sz="1000" dirty="0" err="1">
                <a:latin typeface="Arial" panose="020B0604020202020204" pitchFamily="34" charset="0"/>
              </a:rPr>
              <a:t>따릉이</a:t>
            </a:r>
            <a:r>
              <a:rPr lang="ko-KR" altLang="en-US" sz="1000" dirty="0">
                <a:latin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</a:rPr>
              <a:t>대여량이</a:t>
            </a:r>
            <a:r>
              <a:rPr lang="ko-KR" altLang="en-US" sz="1000" dirty="0">
                <a:latin typeface="Arial" panose="020B0604020202020204" pitchFamily="34" charset="0"/>
              </a:rPr>
              <a:t> 줄어 들것이라는 근거로 가설을 세웠습니다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marL="539750" indent="-285750">
              <a:spcBef>
                <a:spcPts val="500"/>
              </a:spcBef>
              <a:buFontTx/>
              <a:buChar char="-"/>
            </a:pPr>
            <a:endParaRPr lang="ko-KR" altLang="en-US" sz="1000" dirty="0"/>
          </a:p>
          <a:p>
            <a:pPr marL="539750" indent="-285750">
              <a:spcBef>
                <a:spcPts val="500"/>
              </a:spcBef>
              <a:buFontTx/>
              <a:buChar char="-"/>
            </a:pPr>
            <a:r>
              <a:rPr lang="ko-KR" altLang="en-US" sz="1000" dirty="0">
                <a:latin typeface="Arial" panose="020B0604020202020204" pitchFamily="34" charset="0"/>
              </a:rPr>
              <a:t>체감온도에 따른 근거</a:t>
            </a:r>
            <a:r>
              <a:rPr lang="en-US" altLang="ko-KR" sz="1000" dirty="0">
                <a:latin typeface="Arial" panose="020B0604020202020204" pitchFamily="34" charset="0"/>
              </a:rPr>
              <a:t>:</a:t>
            </a:r>
          </a:p>
          <a:p>
            <a:pPr marL="254000">
              <a:spcBef>
                <a:spcPts val="500"/>
              </a:spcBef>
            </a:pPr>
            <a:r>
              <a:rPr lang="ko-KR" altLang="en-US" sz="1000" dirty="0">
                <a:latin typeface="Arial" panose="020B0604020202020204" pitchFamily="34" charset="0"/>
              </a:rPr>
              <a:t>체감온도가 낮거나 높을 때에는 계절 또한 좋지 않을 것이기에 </a:t>
            </a:r>
            <a:r>
              <a:rPr lang="ko-KR" altLang="en-US" sz="1000" dirty="0" err="1">
                <a:latin typeface="Arial" panose="020B0604020202020204" pitchFamily="34" charset="0"/>
              </a:rPr>
              <a:t>따릉이</a:t>
            </a:r>
            <a:r>
              <a:rPr lang="ko-KR" altLang="en-US" sz="1000" dirty="0">
                <a:latin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</a:rPr>
              <a:t>대여량이</a:t>
            </a:r>
            <a:r>
              <a:rPr lang="ko-KR" altLang="en-US" sz="1000" dirty="0">
                <a:latin typeface="Arial" panose="020B0604020202020204" pitchFamily="34" charset="0"/>
              </a:rPr>
              <a:t> 줄어 들것이라는 근거로 가설을 세웠습니다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marL="254000">
              <a:spcBef>
                <a:spcPts val="500"/>
              </a:spcBef>
            </a:pPr>
            <a:endParaRPr lang="ko-KR" altLang="en-US" sz="1000" dirty="0"/>
          </a:p>
          <a:p>
            <a:pPr marL="539750" indent="-285750">
              <a:spcBef>
                <a:spcPts val="500"/>
              </a:spcBef>
              <a:buFontTx/>
              <a:buChar char="-"/>
            </a:pPr>
            <a:r>
              <a:rPr lang="ko-KR" altLang="en-US" sz="1000" dirty="0">
                <a:latin typeface="Arial" panose="020B0604020202020204" pitchFamily="34" charset="0"/>
              </a:rPr>
              <a:t>계절</a:t>
            </a:r>
            <a:r>
              <a:rPr lang="en-US" altLang="ko-KR" sz="1000" dirty="0">
                <a:latin typeface="Arial" panose="020B0604020202020204" pitchFamily="34" charset="0"/>
              </a:rPr>
              <a:t>(</a:t>
            </a:r>
            <a:r>
              <a:rPr lang="ko-KR" altLang="en-US" sz="1000" dirty="0">
                <a:latin typeface="Arial" panose="020B0604020202020204" pitchFamily="34" charset="0"/>
              </a:rPr>
              <a:t>환절기</a:t>
            </a:r>
            <a:r>
              <a:rPr lang="en-US" altLang="ko-KR" sz="1000" dirty="0">
                <a:latin typeface="Arial" panose="020B0604020202020204" pitchFamily="34" charset="0"/>
              </a:rPr>
              <a:t>)</a:t>
            </a:r>
            <a:r>
              <a:rPr lang="ko-KR" altLang="en-US" sz="1000" dirty="0">
                <a:latin typeface="Arial" panose="020B0604020202020204" pitchFamily="34" charset="0"/>
              </a:rPr>
              <a:t>에 따른 </a:t>
            </a:r>
            <a:r>
              <a:rPr lang="ko-KR" altLang="en-US" sz="1000" dirty="0" err="1">
                <a:latin typeface="Arial" panose="020B0604020202020204" pitchFamily="34" charset="0"/>
              </a:rPr>
              <a:t>따릉이</a:t>
            </a:r>
            <a:r>
              <a:rPr lang="ko-KR" altLang="en-US" sz="1000" dirty="0">
                <a:latin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</a:rPr>
              <a:t>대여량의</a:t>
            </a:r>
            <a:r>
              <a:rPr lang="ko-KR" altLang="en-US" sz="1000" dirty="0">
                <a:latin typeface="Arial" panose="020B0604020202020204" pitchFamily="34" charset="0"/>
              </a:rPr>
              <a:t> 근거</a:t>
            </a:r>
            <a:r>
              <a:rPr lang="en-US" altLang="ko-KR" sz="1000" dirty="0">
                <a:latin typeface="Arial" panose="020B0604020202020204" pitchFamily="34" charset="0"/>
              </a:rPr>
              <a:t>: </a:t>
            </a:r>
          </a:p>
          <a:p>
            <a:pPr marL="254000">
              <a:spcBef>
                <a:spcPts val="500"/>
              </a:spcBef>
            </a:pPr>
            <a:r>
              <a:rPr lang="ko-KR" altLang="en-US" sz="1000" dirty="0">
                <a:latin typeface="Arial" panose="020B0604020202020204" pitchFamily="34" charset="0"/>
              </a:rPr>
              <a:t>계절이 바뀌는 기간에 날씨가 대체적으로 온도가 너무 덥지않고 춥지 않기 때문에 자전거를 타기에 좋은 날씨일 것이라고 생각하였습니다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  <a:endParaRPr lang="ko-KR" altLang="en-US" sz="1000" dirty="0"/>
          </a:p>
          <a:p>
            <a:endParaRPr lang="en-US" altLang="ko-KR" sz="1000" dirty="0"/>
          </a:p>
          <a:p>
            <a:pPr marL="539750" indent="-285750">
              <a:spcBef>
                <a:spcPts val="500"/>
              </a:spcBef>
              <a:buFontTx/>
              <a:buChar char="-"/>
            </a:pPr>
            <a:r>
              <a:rPr lang="ko-KR" altLang="en-US" sz="1000" dirty="0"/>
              <a:t>가시도에 따른 근거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pm2.5, pm 10, ozone </a:t>
            </a:r>
            <a:r>
              <a:rPr lang="ko-KR" altLang="en-US" sz="1000" dirty="0"/>
              <a:t>변수가 가시성 변수에 미치는 영향을 고려하여 파생한 변수</a:t>
            </a:r>
            <a:r>
              <a:rPr lang="en-US" altLang="ko-KR" sz="1000" dirty="0"/>
              <a:t>, pm10 </a:t>
            </a:r>
            <a:r>
              <a:rPr lang="ko-KR" altLang="en-US" sz="1000" dirty="0"/>
              <a:t>에 </a:t>
            </a:r>
            <a:r>
              <a:rPr lang="en-US" altLang="ko-KR" sz="1000" dirty="0"/>
              <a:t>pm2.5</a:t>
            </a:r>
            <a:r>
              <a:rPr lang="ko-KR" altLang="en-US" sz="1000" dirty="0"/>
              <a:t>가 포함되기 때문에 ‘</a:t>
            </a:r>
            <a:r>
              <a:rPr lang="en-US" altLang="ko-KR" sz="1000" dirty="0" err="1"/>
              <a:t>visibillity</a:t>
            </a:r>
            <a:r>
              <a:rPr lang="en-US" altLang="ko-KR" sz="1000" dirty="0"/>
              <a:t>’ </a:t>
            </a:r>
            <a:r>
              <a:rPr lang="ko-KR" altLang="en-US" sz="1000" dirty="0"/>
              <a:t>변수에 </a:t>
            </a:r>
            <a:r>
              <a:rPr lang="en-US" altLang="ko-KR" sz="1000" dirty="0"/>
              <a:t>ozone</a:t>
            </a:r>
            <a:r>
              <a:rPr lang="ko-KR" altLang="en-US" sz="1000" dirty="0"/>
              <a:t>과 </a:t>
            </a:r>
            <a:endParaRPr lang="en-US" altLang="ko-KR" sz="1000" dirty="0"/>
          </a:p>
          <a:p>
            <a:r>
              <a:rPr lang="en-US" altLang="ko-KR" sz="1000" dirty="0"/>
              <a:t>       pm10 </a:t>
            </a:r>
            <a:r>
              <a:rPr lang="ko-KR" altLang="en-US" sz="1000" dirty="0"/>
              <a:t>값을 합한 값을 나눈 값을 ‘가시도’ 변수로 포함하였다</a:t>
            </a:r>
            <a:r>
              <a:rPr lang="en-US" altLang="ko-KR" sz="1000" dirty="0"/>
              <a:t>. </a:t>
            </a:r>
            <a:endParaRPr lang="ko-KR" altLang="en-US" sz="1000" dirty="0"/>
          </a:p>
          <a:p>
            <a:r>
              <a:rPr lang="ko-KR" altLang="en-US" sz="1000" dirty="0"/>
              <a:t>      가시도 변수는 사용자가 미세먼지를 판단하는 </a:t>
            </a:r>
            <a:r>
              <a:rPr lang="en-US" altLang="ko-KR" sz="1000" dirty="0"/>
              <a:t>1</a:t>
            </a:r>
            <a:r>
              <a:rPr lang="ko-KR" altLang="en-US" sz="1000" dirty="0"/>
              <a:t>차적인 판단기준이 하늘의 뿌연 정도일 것이라는 근거로 가설을 세웠다</a:t>
            </a:r>
            <a:r>
              <a:rPr lang="en-US" altLang="ko-KR" sz="1000" dirty="0"/>
              <a:t>.  </a:t>
            </a:r>
            <a:endParaRPr lang="ko-KR" altLang="en-US" sz="1000" dirty="0"/>
          </a:p>
          <a:p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60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결 론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9016180" cy="501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어떤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insight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을 얻었나요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?</a:t>
            </a:r>
          </a:p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fontAlgn="base"/>
            <a:r>
              <a:rPr lang="ko-KR" altLang="en-US" b="1" dirty="0"/>
              <a:t>시간적 영향</a:t>
            </a:r>
            <a:r>
              <a:rPr lang="en-US" altLang="ko-KR" dirty="0"/>
              <a:t>: </a:t>
            </a:r>
          </a:p>
          <a:p>
            <a:pPr fontAlgn="base"/>
            <a:r>
              <a:rPr lang="ko-KR" altLang="en-US" dirty="0"/>
              <a:t>시간이 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r>
              <a:rPr lang="ko-KR" altLang="en-US" dirty="0" err="1"/>
              <a:t>대여량에</a:t>
            </a:r>
            <a:r>
              <a:rPr lang="ko-KR" altLang="en-US" dirty="0"/>
              <a:t> 중요한 영향을 미칩니다</a:t>
            </a:r>
            <a:r>
              <a:rPr lang="en-US" altLang="ko-KR" dirty="0"/>
              <a:t>. </a:t>
            </a:r>
            <a:r>
              <a:rPr lang="ko-KR" altLang="en-US" dirty="0"/>
              <a:t>특히 낮 시간대에 </a:t>
            </a:r>
            <a:r>
              <a:rPr lang="ko-KR" altLang="en-US" dirty="0" err="1"/>
              <a:t>대여량이</a:t>
            </a:r>
            <a:r>
              <a:rPr lang="ko-KR" altLang="en-US" dirty="0"/>
              <a:t> 증가하는 경향이 있어</a:t>
            </a:r>
            <a:r>
              <a:rPr lang="en-US" altLang="ko-KR" dirty="0"/>
              <a:t>, </a:t>
            </a:r>
            <a:r>
              <a:rPr lang="ko-KR" altLang="en-US" dirty="0"/>
              <a:t>이용자들의 활동 패턴과 밀접한 관련이 있음을 시사합니다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대여 서비스 운영 시 시간대별 수요를 고려한 자전거 배치 및 관리 전략이 필요합니다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b="1" dirty="0"/>
              <a:t>환경적 요인</a:t>
            </a:r>
            <a:r>
              <a:rPr lang="en-US" altLang="ko-KR" dirty="0"/>
              <a:t>: </a:t>
            </a:r>
          </a:p>
          <a:p>
            <a:pPr fontAlgn="base"/>
            <a:r>
              <a:rPr lang="ko-KR" altLang="en-US" dirty="0"/>
              <a:t>오존 수치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가시성과 같은 환경적 요인들이 </a:t>
            </a:r>
            <a:r>
              <a:rPr lang="ko-KR" altLang="en-US" dirty="0" err="1"/>
              <a:t>대여량과</a:t>
            </a:r>
            <a:r>
              <a:rPr lang="ko-KR" altLang="en-US" dirty="0"/>
              <a:t> 양의 상관관계를 보이며</a:t>
            </a:r>
            <a:r>
              <a:rPr lang="en-US" altLang="ko-KR" dirty="0"/>
              <a:t>, </a:t>
            </a:r>
            <a:r>
              <a:rPr lang="ko-KR" altLang="en-US" dirty="0"/>
              <a:t>이는 좋은 날씨 조건이 </a:t>
            </a:r>
            <a:r>
              <a:rPr lang="ko-KR" altLang="en-US" dirty="0" err="1"/>
              <a:t>따릉이</a:t>
            </a:r>
            <a:r>
              <a:rPr lang="ko-KR" altLang="en-US" dirty="0"/>
              <a:t> 이용 증가와 관련이 있음을 나타냅니다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습도가 높을 때는 </a:t>
            </a:r>
            <a:r>
              <a:rPr lang="ko-KR" altLang="en-US" dirty="0" err="1"/>
              <a:t>대여량이</a:t>
            </a:r>
            <a:r>
              <a:rPr lang="ko-KR" altLang="en-US" dirty="0"/>
              <a:t> 감소하는 경향을 보입니다</a:t>
            </a:r>
            <a:r>
              <a:rPr lang="en-US" altLang="ko-KR" dirty="0"/>
              <a:t>. </a:t>
            </a:r>
            <a:r>
              <a:rPr lang="ko-KR" altLang="en-US" dirty="0"/>
              <a:t>이는 날씨 예보와 환경 상태를 모니터링하여 이용자에게 적절한 시간에 대여를 권장하는 마케팅 전략을 수립할 수 있는 기반을 제공합니다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b="1" dirty="0"/>
              <a:t>미세먼지 및 초미세먼지의 영향</a:t>
            </a:r>
            <a:r>
              <a:rPr lang="en-US" altLang="ko-KR" dirty="0"/>
              <a:t>: </a:t>
            </a:r>
          </a:p>
          <a:p>
            <a:pPr fontAlgn="base"/>
            <a:r>
              <a:rPr lang="ko-KR" altLang="en-US" dirty="0"/>
              <a:t>미세먼지와 초미세먼지 수치는 </a:t>
            </a:r>
            <a:r>
              <a:rPr lang="ko-KR" altLang="en-US" dirty="0" err="1"/>
              <a:t>대여량과</a:t>
            </a:r>
            <a:r>
              <a:rPr lang="ko-KR" altLang="en-US" dirty="0"/>
              <a:t> 매우 약한 양의 상관관계를 보이지만</a:t>
            </a:r>
            <a:r>
              <a:rPr lang="en-US" altLang="ko-KR" dirty="0"/>
              <a:t>, </a:t>
            </a:r>
            <a:r>
              <a:rPr lang="ko-KR" altLang="en-US" dirty="0"/>
              <a:t>이 관계는 통계적으로 유의미합니다</a:t>
            </a:r>
            <a:r>
              <a:rPr lang="en-US" altLang="ko-KR" dirty="0"/>
              <a:t>. </a:t>
            </a:r>
            <a:r>
              <a:rPr lang="ko-KR" altLang="en-US" dirty="0"/>
              <a:t>이는 대기 오염 수준이 다소 높은 날에도 </a:t>
            </a:r>
            <a:r>
              <a:rPr lang="ko-KR" altLang="en-US" dirty="0" err="1"/>
              <a:t>따릉이</a:t>
            </a:r>
            <a:r>
              <a:rPr lang="ko-KR" altLang="en-US" dirty="0"/>
              <a:t> 대여가 이루어지지만</a:t>
            </a:r>
            <a:r>
              <a:rPr lang="en-US" altLang="ko-KR" dirty="0"/>
              <a:t>, </a:t>
            </a:r>
            <a:r>
              <a:rPr lang="ko-KR" altLang="en-US" dirty="0"/>
              <a:t>그 영향력은 상대적으로 제한적임을 의미합니다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r>
              <a:rPr lang="ko-KR" altLang="en-US" b="1" dirty="0"/>
              <a:t>강우 여부와 환절기의 영향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강우 여부와 환절기는 </a:t>
            </a:r>
            <a:r>
              <a:rPr lang="ko-KR" altLang="en-US" dirty="0" err="1"/>
              <a:t>대여량에</a:t>
            </a:r>
            <a:r>
              <a:rPr lang="ko-KR" altLang="en-US" dirty="0"/>
              <a:t> 유의미한 영향을 미치며</a:t>
            </a:r>
            <a:r>
              <a:rPr lang="en-US" altLang="ko-KR" dirty="0"/>
              <a:t>, </a:t>
            </a:r>
            <a:r>
              <a:rPr lang="ko-KR" altLang="en-US" dirty="0"/>
              <a:t>이는 날씨 조건이 이용자의 대여 결정에 중요한 요소임을 나타냅니다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비가 오는 날이나 환절기에는 대여 수요가 변동할 수 있으므로</a:t>
            </a:r>
            <a:r>
              <a:rPr lang="en-US" altLang="ko-KR" dirty="0"/>
              <a:t>, </a:t>
            </a:r>
            <a:r>
              <a:rPr lang="ko-KR" altLang="en-US" dirty="0"/>
              <a:t>이에 대비한 운영 전략이 필요합니다</a:t>
            </a:r>
            <a:r>
              <a:rPr lang="en-US" altLang="ko-KR" dirty="0"/>
              <a:t>.</a:t>
            </a:r>
            <a:endParaRPr lang="en-US" altLang="ko-KR" sz="3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가설 수립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1865186"/>
            <a:ext cx="3337773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1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  <a:ea typeface="+mj-ea"/>
              </a:rPr>
              <a:t>H1: </a:t>
            </a:r>
            <a:r>
              <a:rPr lang="ko-KR" altLang="en-US" sz="1200" dirty="0">
                <a:latin typeface="+mj-ea"/>
                <a:ea typeface="+mj-ea"/>
              </a:rPr>
              <a:t>시간과 </a:t>
            </a:r>
            <a:r>
              <a:rPr lang="ko-KR" altLang="en-US" sz="1200" dirty="0" err="1">
                <a:latin typeface="+mj-ea"/>
                <a:ea typeface="+mj-ea"/>
              </a:rPr>
              <a:t>따릉이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대여량간에는</a:t>
            </a:r>
            <a:r>
              <a:rPr lang="ko-KR" altLang="en-US" sz="1200" dirty="0">
                <a:latin typeface="+mj-ea"/>
                <a:ea typeface="+mj-ea"/>
              </a:rPr>
              <a:t> 관계가 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  <a:ea typeface="+mj-ea"/>
              </a:rPr>
              <a:t>H0: </a:t>
            </a:r>
            <a:r>
              <a:rPr lang="ko-KR" altLang="en-US" sz="1200" dirty="0">
                <a:latin typeface="+mj-ea"/>
                <a:ea typeface="+mj-ea"/>
              </a:rPr>
              <a:t>시간과 </a:t>
            </a:r>
            <a:r>
              <a:rPr lang="ko-KR" altLang="en-US" sz="1200" dirty="0" err="1">
                <a:latin typeface="+mj-ea"/>
                <a:ea typeface="+mj-ea"/>
              </a:rPr>
              <a:t>따릉이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대여량간에는</a:t>
            </a:r>
            <a:r>
              <a:rPr lang="ko-KR" altLang="en-US" sz="1200" dirty="0">
                <a:latin typeface="+mj-ea"/>
                <a:ea typeface="+mj-ea"/>
              </a:rPr>
              <a:t> 관계가 없다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861696"/>
            <a:ext cx="3337773" cy="1394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2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H1: </a:t>
            </a:r>
            <a:r>
              <a:rPr lang="ko-KR" altLang="en-US" sz="1200" dirty="0">
                <a:latin typeface="+mj-ea"/>
              </a:rPr>
              <a:t>온도와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H0: </a:t>
            </a:r>
            <a:r>
              <a:rPr lang="ko-KR" altLang="en-US" sz="1200" dirty="0">
                <a:latin typeface="+mj-ea"/>
              </a:rPr>
              <a:t>온도와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없다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19" y="3960204"/>
            <a:ext cx="3700052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3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H1: </a:t>
            </a:r>
            <a:r>
              <a:rPr lang="ko-KR" altLang="en-US" sz="1200" dirty="0">
                <a:latin typeface="+mj-ea"/>
              </a:rPr>
              <a:t>강수 여부와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H0: </a:t>
            </a:r>
            <a:r>
              <a:rPr lang="ko-KR" altLang="en-US" sz="1200" dirty="0">
                <a:latin typeface="+mj-ea"/>
              </a:rPr>
              <a:t>강수 여부와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없다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조에서 설정한 가설을 최소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개 이상 작성해주세요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19" y="5037612"/>
            <a:ext cx="3738524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4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H1: </a:t>
            </a:r>
            <a:r>
              <a:rPr lang="ko-KR" altLang="en-US" sz="1200" dirty="0">
                <a:latin typeface="+mj-ea"/>
              </a:rPr>
              <a:t>풍속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dirty="0">
                <a:latin typeface="+mj-ea"/>
              </a:rPr>
              <a:t>평균</a:t>
            </a:r>
            <a:r>
              <a:rPr lang="en-US" altLang="ko-KR" sz="1200" dirty="0">
                <a:latin typeface="+mj-ea"/>
              </a:rPr>
              <a:t>)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H0: </a:t>
            </a:r>
            <a:r>
              <a:rPr lang="ko-KR" altLang="en-US" sz="1200" dirty="0">
                <a:latin typeface="+mj-ea"/>
              </a:rPr>
              <a:t>풍속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dirty="0">
                <a:latin typeface="+mj-ea"/>
              </a:rPr>
              <a:t>평균</a:t>
            </a:r>
            <a:r>
              <a:rPr lang="en-US" altLang="ko-KR" sz="1200" dirty="0">
                <a:latin typeface="+mj-ea"/>
              </a:rPr>
              <a:t>)</a:t>
            </a:r>
            <a:r>
              <a:rPr lang="ko-KR" altLang="en-US" sz="1200" dirty="0">
                <a:latin typeface="+mj-ea"/>
              </a:rPr>
              <a:t>과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없다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3779E8-C381-45D3-AE81-E3F9732EB0DE}"/>
              </a:ext>
            </a:extLst>
          </p:cNvPr>
          <p:cNvSpPr/>
          <p:nvPr/>
        </p:nvSpPr>
        <p:spPr>
          <a:xfrm>
            <a:off x="5131149" y="1405178"/>
            <a:ext cx="3337773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5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  <a:ea typeface="+mj-ea"/>
              </a:rPr>
              <a:t>H1: </a:t>
            </a:r>
            <a:r>
              <a:rPr lang="ko-KR" altLang="en-US" sz="1200" dirty="0">
                <a:latin typeface="+mj-ea"/>
                <a:ea typeface="+mj-ea"/>
              </a:rPr>
              <a:t>습도와 </a:t>
            </a:r>
            <a:r>
              <a:rPr lang="ko-KR" altLang="en-US" sz="1200" dirty="0" err="1">
                <a:latin typeface="+mj-ea"/>
                <a:ea typeface="+mj-ea"/>
              </a:rPr>
              <a:t>따릉이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대여량간에는</a:t>
            </a:r>
            <a:r>
              <a:rPr lang="ko-KR" altLang="en-US" sz="1200" dirty="0">
                <a:latin typeface="+mj-ea"/>
                <a:ea typeface="+mj-ea"/>
              </a:rPr>
              <a:t> 관계가 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  <a:ea typeface="+mj-ea"/>
              </a:rPr>
              <a:t>H0: </a:t>
            </a:r>
            <a:r>
              <a:rPr lang="ko-KR" altLang="en-US" sz="1200" dirty="0">
                <a:latin typeface="+mj-ea"/>
                <a:ea typeface="+mj-ea"/>
              </a:rPr>
              <a:t>습도와 </a:t>
            </a:r>
            <a:r>
              <a:rPr lang="ko-KR" altLang="en-US" sz="1200" dirty="0" err="1">
                <a:latin typeface="+mj-ea"/>
                <a:ea typeface="+mj-ea"/>
              </a:rPr>
              <a:t>따릉이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대여량간에는</a:t>
            </a:r>
            <a:r>
              <a:rPr lang="ko-KR" altLang="en-US" sz="1200" dirty="0">
                <a:latin typeface="+mj-ea"/>
                <a:ea typeface="+mj-ea"/>
              </a:rPr>
              <a:t> 관계가 없다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B474CE-9E2A-4F9E-BB0C-2B4F6F2C9B23}"/>
              </a:ext>
            </a:extLst>
          </p:cNvPr>
          <p:cNvSpPr/>
          <p:nvPr/>
        </p:nvSpPr>
        <p:spPr>
          <a:xfrm>
            <a:off x="5131149" y="2370447"/>
            <a:ext cx="3337773" cy="1394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6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H1: </a:t>
            </a:r>
            <a:r>
              <a:rPr lang="ko-KR" altLang="en-US" sz="1200" dirty="0">
                <a:latin typeface="+mj-ea"/>
              </a:rPr>
              <a:t>시정과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H0: </a:t>
            </a:r>
            <a:r>
              <a:rPr lang="ko-KR" altLang="en-US" sz="1200" dirty="0">
                <a:latin typeface="+mj-ea"/>
              </a:rPr>
              <a:t>시정과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없다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22FB58-07D6-4D14-AC0C-D8259279FB7D}"/>
              </a:ext>
            </a:extLst>
          </p:cNvPr>
          <p:cNvSpPr/>
          <p:nvPr/>
        </p:nvSpPr>
        <p:spPr>
          <a:xfrm>
            <a:off x="5131149" y="3429000"/>
            <a:ext cx="3700052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7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H1: </a:t>
            </a:r>
            <a:r>
              <a:rPr lang="ko-KR" altLang="en-US" sz="1200" dirty="0">
                <a:latin typeface="+mj-ea"/>
              </a:rPr>
              <a:t>오존 수치와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H0: </a:t>
            </a:r>
            <a:r>
              <a:rPr lang="ko-KR" altLang="en-US" sz="1200" dirty="0">
                <a:latin typeface="+mj-ea"/>
              </a:rPr>
              <a:t>오존 수치와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없다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289D1F-0CF0-42A8-A089-1769C1879EF0}"/>
              </a:ext>
            </a:extLst>
          </p:cNvPr>
          <p:cNvSpPr/>
          <p:nvPr/>
        </p:nvSpPr>
        <p:spPr>
          <a:xfrm>
            <a:off x="5131149" y="4441350"/>
            <a:ext cx="400782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8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H1: </a:t>
            </a:r>
            <a:r>
              <a:rPr lang="ko-KR" altLang="en-US" sz="1200" dirty="0">
                <a:latin typeface="+mj-ea"/>
              </a:rPr>
              <a:t>미세먼지 수치와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H0: </a:t>
            </a:r>
            <a:r>
              <a:rPr lang="ko-KR" altLang="en-US" sz="1200" dirty="0">
                <a:latin typeface="+mj-ea"/>
              </a:rPr>
              <a:t>미세먼지 수치와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없다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D34D52-E880-47C4-A04E-25448B9AF170}"/>
              </a:ext>
            </a:extLst>
          </p:cNvPr>
          <p:cNvSpPr/>
          <p:nvPr/>
        </p:nvSpPr>
        <p:spPr>
          <a:xfrm>
            <a:off x="5131149" y="5447779"/>
            <a:ext cx="4161717" cy="1394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9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H1: </a:t>
            </a:r>
            <a:r>
              <a:rPr lang="ko-KR" altLang="en-US" sz="1200" dirty="0">
                <a:latin typeface="+mj-ea"/>
              </a:rPr>
              <a:t>초미세먼지 수치와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200" dirty="0">
                <a:latin typeface="+mj-ea"/>
              </a:rPr>
              <a:t>H0: </a:t>
            </a:r>
            <a:r>
              <a:rPr lang="ko-KR" altLang="en-US" sz="1200" dirty="0">
                <a:latin typeface="+mj-ea"/>
              </a:rPr>
              <a:t>초미세먼지 수치와 </a:t>
            </a:r>
            <a:r>
              <a:rPr lang="ko-KR" altLang="en-US" sz="1200" dirty="0" err="1">
                <a:latin typeface="+mj-ea"/>
              </a:rPr>
              <a:t>따릉이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err="1">
                <a:latin typeface="+mj-ea"/>
              </a:rPr>
              <a:t>대여량간에는</a:t>
            </a:r>
            <a:r>
              <a:rPr lang="ko-KR" altLang="en-US" sz="1200" dirty="0">
                <a:latin typeface="+mj-ea"/>
              </a:rPr>
              <a:t> 관계가 없다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가설 수립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추가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1865260"/>
            <a:ext cx="823975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10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>
                <a:latin typeface="+mj-ea"/>
                <a:ea typeface="+mj-ea"/>
              </a:rPr>
              <a:t>H1: </a:t>
            </a:r>
            <a:r>
              <a:rPr lang="ko-KR" altLang="en-US" dirty="0"/>
              <a:t>불쾌지수</a:t>
            </a:r>
            <a:r>
              <a:rPr lang="en-US" altLang="ko-KR" dirty="0"/>
              <a:t>(1.8*T – 0.55 * (1–H) * (1.8*T–26) + 32)</a:t>
            </a:r>
            <a:r>
              <a:rPr lang="ko-KR" altLang="en-US" dirty="0"/>
              <a:t>는 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r>
              <a:rPr lang="ko-KR" altLang="en-US" dirty="0" err="1"/>
              <a:t>대여량간에는</a:t>
            </a:r>
            <a:r>
              <a:rPr lang="ko-KR" altLang="en-US" dirty="0"/>
              <a:t> 관계가 있다</a:t>
            </a:r>
            <a:r>
              <a:rPr lang="en-US" altLang="ko-KR" dirty="0"/>
              <a:t>.(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)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>
                <a:latin typeface="+mj-ea"/>
                <a:ea typeface="+mj-ea"/>
              </a:rPr>
              <a:t>H0: </a:t>
            </a:r>
            <a:r>
              <a:rPr lang="ko-KR" altLang="en-US" dirty="0"/>
              <a:t>불쾌지수</a:t>
            </a:r>
            <a:r>
              <a:rPr lang="en-US" altLang="ko-KR" dirty="0"/>
              <a:t>(1.8*T – 0.55 * (1–H) * (1.8*T–26) + 32)</a:t>
            </a:r>
            <a:r>
              <a:rPr lang="ko-KR" altLang="en-US" dirty="0"/>
              <a:t>는 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r>
              <a:rPr lang="ko-KR" altLang="en-US" dirty="0" err="1"/>
              <a:t>대여량간에는</a:t>
            </a:r>
            <a:r>
              <a:rPr lang="ko-KR" altLang="en-US" dirty="0"/>
              <a:t> 관계가 없다</a:t>
            </a:r>
            <a:r>
              <a:rPr lang="en-US" altLang="ko-KR" dirty="0"/>
              <a:t>.(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)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927089"/>
            <a:ext cx="947338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11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H1: </a:t>
            </a:r>
            <a:r>
              <a:rPr lang="ko-KR" altLang="en-US" dirty="0"/>
              <a:t>체감온도</a:t>
            </a:r>
            <a:r>
              <a:rPr lang="en-US" altLang="ko-KR" dirty="0"/>
              <a:t>(13.12 + 0.6215 * T - 11.37 * V^0.16 + 0.3965 * V^0.16 * T)</a:t>
            </a:r>
            <a:r>
              <a:rPr lang="ko-KR" altLang="en-US" dirty="0"/>
              <a:t>는 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r>
              <a:rPr lang="ko-KR" altLang="en-US" dirty="0" err="1"/>
              <a:t>대여량간에는</a:t>
            </a:r>
            <a:r>
              <a:rPr lang="ko-KR" altLang="en-US" dirty="0"/>
              <a:t> 관계가 있다</a:t>
            </a:r>
            <a:r>
              <a:rPr lang="en-US" altLang="ko-KR" dirty="0"/>
              <a:t>.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       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)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H0: </a:t>
            </a:r>
            <a:r>
              <a:rPr lang="ko-KR" altLang="en-US" dirty="0"/>
              <a:t>체감온도</a:t>
            </a:r>
            <a:r>
              <a:rPr lang="en-US" altLang="ko-KR" dirty="0"/>
              <a:t>(13.12 + 0.6215 * T - 11.37 * V^0.16 + 0.3965 * V^0.16 * T)</a:t>
            </a:r>
            <a:r>
              <a:rPr lang="ko-KR" altLang="en-US" dirty="0"/>
              <a:t>는 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r>
              <a:rPr lang="ko-KR" altLang="en-US" dirty="0" err="1"/>
              <a:t>대여량간에는</a:t>
            </a:r>
            <a:r>
              <a:rPr lang="ko-KR" altLang="en-US" dirty="0"/>
              <a:t> 관계가 없다</a:t>
            </a:r>
            <a:r>
              <a:rPr lang="en-US" altLang="ko-KR" dirty="0"/>
              <a:t>.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       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)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4313272"/>
            <a:ext cx="4927952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12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>
                <a:latin typeface="+mj-ea"/>
                <a:ea typeface="+mj-ea"/>
              </a:rPr>
              <a:t>H1: </a:t>
            </a:r>
            <a:r>
              <a:rPr lang="ko-KR" altLang="en-US" dirty="0"/>
              <a:t>환절기</a:t>
            </a:r>
            <a:r>
              <a:rPr lang="en-US" altLang="ko-KR" dirty="0"/>
              <a:t>(4, 6, 9) </a:t>
            </a:r>
            <a:r>
              <a:rPr lang="ko-KR" altLang="en-US" dirty="0"/>
              <a:t>또는 계절과 </a:t>
            </a:r>
            <a:r>
              <a:rPr lang="ko-KR" altLang="en-US" dirty="0" err="1"/>
              <a:t>대여량</a:t>
            </a:r>
            <a:r>
              <a:rPr lang="ko-KR" altLang="en-US" dirty="0"/>
              <a:t> 간에는 관계가 있다</a:t>
            </a:r>
            <a:r>
              <a:rPr lang="en-US" altLang="ko-KR" dirty="0"/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H0: </a:t>
            </a:r>
            <a:r>
              <a:rPr lang="ko-KR" altLang="en-US" dirty="0"/>
              <a:t>환절기</a:t>
            </a:r>
            <a:r>
              <a:rPr lang="en-US" altLang="ko-KR" dirty="0"/>
              <a:t>(4, 6, 9) </a:t>
            </a:r>
            <a:r>
              <a:rPr lang="ko-KR" altLang="en-US" dirty="0"/>
              <a:t>또는 계절과 </a:t>
            </a:r>
            <a:r>
              <a:rPr lang="ko-KR" altLang="en-US" dirty="0" err="1"/>
              <a:t>대여량</a:t>
            </a:r>
            <a:r>
              <a:rPr lang="ko-KR" altLang="en-US" dirty="0"/>
              <a:t> 간에는 관계가 없다</a:t>
            </a:r>
            <a:r>
              <a:rPr lang="en-US" altLang="ko-KR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조에서 설정한 가설을 최소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개 이상 작성해주세요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058947-B50C-40A2-AE98-7D13CB876DE0}"/>
              </a:ext>
            </a:extLst>
          </p:cNvPr>
          <p:cNvSpPr/>
          <p:nvPr/>
        </p:nvSpPr>
        <p:spPr>
          <a:xfrm>
            <a:off x="432620" y="5387692"/>
            <a:ext cx="3457998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13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>
                <a:latin typeface="+mj-ea"/>
                <a:ea typeface="+mj-ea"/>
              </a:rPr>
              <a:t>H1: </a:t>
            </a:r>
            <a:r>
              <a:rPr lang="ko-KR" altLang="en-US" dirty="0"/>
              <a:t>가시도와 </a:t>
            </a:r>
            <a:r>
              <a:rPr lang="ko-KR" altLang="en-US" dirty="0" err="1"/>
              <a:t>대여량</a:t>
            </a:r>
            <a:r>
              <a:rPr lang="ko-KR" altLang="en-US" dirty="0"/>
              <a:t> 간에는 관계가 있다</a:t>
            </a:r>
            <a:r>
              <a:rPr lang="en-US" altLang="ko-KR" dirty="0"/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H0: </a:t>
            </a:r>
            <a:r>
              <a:rPr lang="ko-KR" altLang="en-US" dirty="0"/>
              <a:t>가시도와 </a:t>
            </a:r>
            <a:r>
              <a:rPr lang="ko-KR" altLang="en-US" dirty="0" err="1"/>
              <a:t>대여량</a:t>
            </a:r>
            <a:r>
              <a:rPr lang="ko-KR" altLang="en-US" dirty="0"/>
              <a:t> 간에는 관계가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10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시각화 위주로 작성해주세요 </a:t>
            </a:r>
          </a:p>
        </p:txBody>
      </p:sp>
      <p:pic>
        <p:nvPicPr>
          <p:cNvPr id="1030" name="Picture 6" descr="https://lh7-us.googleusercontent.com/SCyu-eEPkfGDFguScntX8FzdQPVdEOdNyFqbzYZ5xLx7GHZjRf4ertLK-dJ3Gr-F9wzjmX11q1zJMZodc35P_EFBbsvZBzr5lsJ3NRICrhOCehH_aJDzHyRMm-BGmB8bH1Z0Zt2zmCKjlog8jYiYrD4">
            <a:extLst>
              <a:ext uri="{FF2B5EF4-FFF2-40B4-BE49-F238E27FC236}">
                <a16:creationId xmlns:a16="http://schemas.microsoft.com/office/drawing/2014/main" id="{CD8E9B49-D6C2-49E0-815D-CF273CE05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92"/>
          <a:stretch/>
        </p:blipFill>
        <p:spPr bwMode="auto">
          <a:xfrm>
            <a:off x="348800" y="2384236"/>
            <a:ext cx="9100000" cy="30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시각화 위주로 작성해주세요 </a:t>
            </a:r>
          </a:p>
        </p:txBody>
      </p:sp>
      <p:pic>
        <p:nvPicPr>
          <p:cNvPr id="1032" name="Picture 8" descr="https://lh7-us.googleusercontent.com/SCyu-eEPkfGDFguScntX8FzdQPVdEOdNyFqbzYZ5xLx7GHZjRf4ertLK-dJ3Gr-F9wzjmX11q1zJMZodc35P_EFBbsvZBzr5lsJ3NRICrhOCehH_aJDzHyRMm-BGmB8bH1Z0Zt2zmCKjlog8jYiYrD4">
            <a:extLst>
              <a:ext uri="{FF2B5EF4-FFF2-40B4-BE49-F238E27FC236}">
                <a16:creationId xmlns:a16="http://schemas.microsoft.com/office/drawing/2014/main" id="{4B7D816B-DDAE-4832-8388-3C9AC0F6A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5" b="33417"/>
          <a:stretch/>
        </p:blipFill>
        <p:spPr bwMode="auto">
          <a:xfrm>
            <a:off x="262547" y="2278380"/>
            <a:ext cx="9380906" cy="311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1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시각화 위주로 작성해주세요 </a:t>
            </a:r>
          </a:p>
        </p:txBody>
      </p:sp>
      <p:pic>
        <p:nvPicPr>
          <p:cNvPr id="2052" name="Picture 4" descr="https://lh7-us.googleusercontent.com/SCyu-eEPkfGDFguScntX8FzdQPVdEOdNyFqbzYZ5xLx7GHZjRf4ertLK-dJ3Gr-F9wzjmX11q1zJMZodc35P_EFBbsvZBzr5lsJ3NRICrhOCehH_aJDzHyRMm-BGmB8bH1Z0Zt2zmCKjlog8jYiYrD4">
            <a:extLst>
              <a:ext uri="{FF2B5EF4-FFF2-40B4-BE49-F238E27FC236}">
                <a16:creationId xmlns:a16="http://schemas.microsoft.com/office/drawing/2014/main" id="{ECD05DF8-AC88-4DAC-B660-CFE32930C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16"/>
          <a:stretch/>
        </p:blipFill>
        <p:spPr bwMode="auto">
          <a:xfrm>
            <a:off x="432620" y="2491740"/>
            <a:ext cx="8799636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7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추가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시각화 위주로 작성해주세요 </a:t>
            </a:r>
          </a:p>
        </p:txBody>
      </p:sp>
      <p:pic>
        <p:nvPicPr>
          <p:cNvPr id="3078" name="Picture 6" descr="https://lh7-us.googleusercontent.com/aGEDEsoSXVynn3L0vtPBvKWcpkKkgi1yiP4vThaaBqJb0etfkGRIw82_4GTgtc5VrCV78ioB7U9hTjAihmTbhDgYpO15srC4C5aNb1le4JBGEvrvF18OQNMdwQic0ZyruJAv80XM2pWR3z6jg2wE5iw">
            <a:extLst>
              <a:ext uri="{FF2B5EF4-FFF2-40B4-BE49-F238E27FC236}">
                <a16:creationId xmlns:a16="http://schemas.microsoft.com/office/drawing/2014/main" id="{5DAA845A-996F-46D7-9727-5E695173F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8764"/>
          <a:stretch/>
        </p:blipFill>
        <p:spPr bwMode="auto">
          <a:xfrm>
            <a:off x="1181100" y="1802461"/>
            <a:ext cx="3078270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7-us.googleusercontent.com/FdkXKeayveEbnWesJkI5cfHGRUCxdr8BPEm4Un_NwBsILvs91OEhboagIdbqwxZLtWO-bYAbt-Uq2b6F5VhF0Wdh2GojUIgWoMCM-7cSZKXt43-tlr3rtMy6r-YDHXBCyOynGbD78OoO2MGYnLvDe40">
            <a:extLst>
              <a:ext uri="{FF2B5EF4-FFF2-40B4-BE49-F238E27FC236}">
                <a16:creationId xmlns:a16="http://schemas.microsoft.com/office/drawing/2014/main" id="{44F970AE-220F-4CF8-BEAA-8356147AB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7" r="8671"/>
          <a:stretch/>
        </p:blipFill>
        <p:spPr bwMode="auto">
          <a:xfrm>
            <a:off x="1181100" y="4078583"/>
            <a:ext cx="3093622" cy="225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7-us.googleusercontent.com/CXgq3n08GSRPiK1DhRfWX1LxlH-FxunuAFO9Tz48cOa77uAC04eu29BnUKCQ4HyscbcACXLoNx2imUtnTAL28XcUgubVjCHIIVK1dbg_STNtQ2An1vGWJAFUFHCqJ-jSY7bIaVFCRLosDp1vayb4Pmg">
            <a:extLst>
              <a:ext uri="{FF2B5EF4-FFF2-40B4-BE49-F238E27FC236}">
                <a16:creationId xmlns:a16="http://schemas.microsoft.com/office/drawing/2014/main" id="{70E90539-C59B-42B3-9968-5FF17FBE9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10" y="1717579"/>
            <a:ext cx="3653790" cy="236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h7-us.googleusercontent.com/nQlVtefPA8rMj_FvTiNVR8UezIyHePYlWK4jjTdE4aX37wFvPFZg9sz3n25z93vsdZVvAft2MozRxKuCeLibb5LwOSRgAbmgztuOZSLDO3A0FYA0Rw5rh_9Ladv5kPN1k5NmLxydBNXp48kqaCPPFjE">
            <a:extLst>
              <a:ext uri="{FF2B5EF4-FFF2-40B4-BE49-F238E27FC236}">
                <a16:creationId xmlns:a16="http://schemas.microsoft.com/office/drawing/2014/main" id="{3F1CC07E-0AB3-4941-BD85-01A8E02DB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5" r="7133"/>
          <a:stretch/>
        </p:blipFill>
        <p:spPr bwMode="auto">
          <a:xfrm>
            <a:off x="4977870" y="4078583"/>
            <a:ext cx="3078270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관계를 살펴봅시다</a:t>
            </a:r>
            <a:r>
              <a:rPr lang="ko-KR" dirty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Picture 2" descr="https://lh7-us.googleusercontent.com/v8zIrVLjxdkjZmEABtrEH0-dJMapK2AZ1b7aMZRmmnFHFnAzGDycApCq5d3tgVIzVnb0v86I_9Vve8wnVyIyXBFZGUSSZWg5zrIW248NLa5NPrhKlq5NjA1BM8Ug5TvBl-kjjbQ-XZqSWDSqOwMZgz4">
            <a:extLst>
              <a:ext uri="{FF2B5EF4-FFF2-40B4-BE49-F238E27FC236}">
                <a16:creationId xmlns:a16="http://schemas.microsoft.com/office/drawing/2014/main" id="{B83F5DA6-0AEF-4757-A0D7-A681836C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0" y="1845521"/>
            <a:ext cx="8840920" cy="440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292" y="1148402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관계를 살펴봅시다</a:t>
            </a:r>
            <a:r>
              <a:rPr lang="ko-KR" dirty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DA38-47B0-4EDA-AEB1-68D1B3A58113}"/>
              </a:ext>
            </a:extLst>
          </p:cNvPr>
          <p:cNvSpPr txBox="1"/>
          <p:nvPr/>
        </p:nvSpPr>
        <p:spPr>
          <a:xfrm>
            <a:off x="754414" y="1629001"/>
            <a:ext cx="64922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시간</a:t>
            </a:r>
            <a:r>
              <a:rPr lang="en-US" altLang="ko-KR" dirty="0"/>
              <a:t>(hour)</a:t>
            </a:r>
            <a:endParaRPr lang="ko-KR" altLang="en-US" dirty="0"/>
          </a:p>
          <a:p>
            <a:r>
              <a:rPr lang="en-US" altLang="ko-KR" sz="1200" dirty="0" err="1"/>
              <a:t>PearsonRResult</a:t>
            </a:r>
            <a:r>
              <a:rPr lang="en-US" altLang="ko-KR" sz="1200" dirty="0"/>
              <a:t>(statistic=0.587558535914158,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=0.0)</a:t>
            </a:r>
          </a:p>
          <a:p>
            <a:pPr fontAlgn="base"/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미세먼지</a:t>
            </a:r>
            <a:r>
              <a:rPr lang="en-US" altLang="ko-KR" dirty="0"/>
              <a:t>(PM10)</a:t>
            </a:r>
            <a:endParaRPr lang="ko-KR" altLang="en-US" dirty="0"/>
          </a:p>
          <a:p>
            <a:r>
              <a:rPr lang="en-US" altLang="ko-KR" sz="1200" dirty="0" err="1"/>
              <a:t>PearsonRResult</a:t>
            </a:r>
            <a:r>
              <a:rPr lang="en-US" altLang="ko-KR" sz="1200" dirty="0"/>
              <a:t>(statistic=0.03262773163856617,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=0.014011785053987003)</a:t>
            </a:r>
          </a:p>
          <a:p>
            <a:pPr fontAlgn="base"/>
            <a:br>
              <a:rPr lang="en-US" altLang="ko-KR" dirty="0"/>
            </a:br>
            <a:r>
              <a:rPr lang="en-US" altLang="ko-KR" dirty="0"/>
              <a:t>3.  </a:t>
            </a:r>
            <a:r>
              <a:rPr lang="ko-KR" altLang="en-US" dirty="0"/>
              <a:t>초미세먼지</a:t>
            </a:r>
            <a:r>
              <a:rPr lang="en-US" altLang="ko-KR" dirty="0"/>
              <a:t>(PM2.5)</a:t>
            </a:r>
            <a:endParaRPr lang="ko-KR" altLang="en-US" dirty="0"/>
          </a:p>
          <a:p>
            <a:r>
              <a:rPr lang="en-US" altLang="ko-KR" sz="1200" dirty="0" err="1"/>
              <a:t>PearsonRResult</a:t>
            </a:r>
            <a:r>
              <a:rPr lang="en-US" altLang="ko-KR" sz="1200" dirty="0"/>
              <a:t>(statistic=0.0529237283818275,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=6.690256718091033e-05)</a:t>
            </a:r>
          </a:p>
          <a:p>
            <a:pPr fontAlgn="base"/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오존수치</a:t>
            </a:r>
            <a:r>
              <a:rPr lang="en-US" altLang="ko-KR" dirty="0"/>
              <a:t>(ozone)</a:t>
            </a:r>
            <a:endParaRPr lang="ko-KR" altLang="en-US" dirty="0"/>
          </a:p>
          <a:p>
            <a:r>
              <a:rPr lang="en-US" altLang="ko-KR" sz="1200" dirty="0" err="1"/>
              <a:t>PearsonRResult</a:t>
            </a:r>
            <a:r>
              <a:rPr lang="en-US" altLang="ko-KR" sz="1200" dirty="0"/>
              <a:t>(statistic=0.3143357943088431,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=3.025523189264917e-130)</a:t>
            </a:r>
          </a:p>
          <a:p>
            <a:pPr fontAlgn="base"/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온도</a:t>
            </a:r>
            <a:r>
              <a:rPr lang="en-US" altLang="ko-KR" dirty="0"/>
              <a:t>(temperature)</a:t>
            </a:r>
            <a:endParaRPr lang="ko-KR" altLang="en-US" dirty="0"/>
          </a:p>
          <a:p>
            <a:r>
              <a:rPr lang="en-US" altLang="ko-KR" sz="1200" dirty="0" err="1"/>
              <a:t>PearsonRResult</a:t>
            </a:r>
            <a:r>
              <a:rPr lang="en-US" altLang="ko-KR" sz="1200" dirty="0"/>
              <a:t>(statistic=0.27416222788541533,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=2.585011313544074e-98)</a:t>
            </a:r>
          </a:p>
          <a:p>
            <a:pPr fontAlgn="base"/>
            <a:br>
              <a:rPr lang="en-US" altLang="ko-KR" dirty="0"/>
            </a:br>
            <a:r>
              <a:rPr lang="en-US" altLang="ko-KR" dirty="0"/>
              <a:t>6. </a:t>
            </a:r>
            <a:r>
              <a:rPr lang="ko-KR" altLang="en-US" dirty="0"/>
              <a:t>풍속</a:t>
            </a:r>
            <a:r>
              <a:rPr lang="en-US" altLang="ko-KR" dirty="0"/>
              <a:t>(windspeed)</a:t>
            </a:r>
            <a:endParaRPr lang="ko-KR" altLang="en-US" dirty="0"/>
          </a:p>
          <a:p>
            <a:r>
              <a:rPr lang="en-US" altLang="ko-KR" sz="1200" dirty="0" err="1"/>
              <a:t>PearsonRResult</a:t>
            </a:r>
            <a:r>
              <a:rPr lang="en-US" altLang="ko-KR" sz="1200" dirty="0"/>
              <a:t>(statistic=0.22922151636418522,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=1.7134562728086756e-68)</a:t>
            </a:r>
          </a:p>
          <a:p>
            <a:pPr fontAlgn="base"/>
            <a:br>
              <a:rPr lang="en-US" altLang="ko-KR" dirty="0"/>
            </a:br>
            <a:r>
              <a:rPr lang="en-US" altLang="ko-KR" dirty="0"/>
              <a:t>7. </a:t>
            </a:r>
            <a:r>
              <a:rPr lang="ko-KR" altLang="en-US" dirty="0"/>
              <a:t>습도</a:t>
            </a:r>
            <a:r>
              <a:rPr lang="en-US" altLang="ko-KR" dirty="0"/>
              <a:t>(humidity)</a:t>
            </a:r>
            <a:endParaRPr lang="ko-KR" altLang="en-US" dirty="0"/>
          </a:p>
          <a:p>
            <a:r>
              <a:rPr lang="en-US" altLang="ko-KR" sz="1200" dirty="0" err="1"/>
              <a:t>PearsonRResult</a:t>
            </a:r>
            <a:r>
              <a:rPr lang="en-US" altLang="ko-KR" sz="1200" dirty="0"/>
              <a:t>(statistic=-0.48074217482491177,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=0.0)</a:t>
            </a:r>
          </a:p>
          <a:p>
            <a:pPr fontAlgn="base"/>
            <a:br>
              <a:rPr lang="en-US" altLang="ko-KR" dirty="0"/>
            </a:br>
            <a:r>
              <a:rPr lang="en-US" altLang="ko-KR" dirty="0"/>
              <a:t>8. </a:t>
            </a:r>
            <a:r>
              <a:rPr lang="ko-KR" altLang="en-US" dirty="0"/>
              <a:t>가시성</a:t>
            </a:r>
            <a:r>
              <a:rPr lang="en-US" altLang="ko-KR" dirty="0"/>
              <a:t>(visibility)</a:t>
            </a:r>
            <a:endParaRPr lang="ko-KR" altLang="en-US" dirty="0"/>
          </a:p>
          <a:p>
            <a:r>
              <a:rPr lang="en-US" altLang="ko-KR" sz="1200" dirty="0" err="1"/>
              <a:t>PearsonRResult</a:t>
            </a:r>
            <a:r>
              <a:rPr lang="en-US" altLang="ko-KR" sz="1200" dirty="0"/>
              <a:t>(statistic=0.26207314766928064,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=1.069132820550618e-89)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526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7B9BD6-E679-4342-8658-595AA5AD7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37BC5A-5ABB-461C-8AE9-635B37AE7EA3}">
  <ds:schemaRefs>
    <ds:schemaRef ds:uri="9114dcef-bd0d-459c-b9d7-fc63398cdbee"/>
    <ds:schemaRef ds:uri="http://purl.org/dc/terms/"/>
    <ds:schemaRef ds:uri="http://schemas.openxmlformats.org/package/2006/metadata/core-properties"/>
    <ds:schemaRef ds:uri="http://www.w3.org/XML/1998/namespace"/>
    <ds:schemaRef ds:uri="1857a468-9f2d-455b-8425-136ceb0ac253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19CDA4-E7B9-44FE-BCC1-4466F3265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1827</Words>
  <Application>Microsoft Office PowerPoint</Application>
  <PresentationFormat>A4 용지(210x297mm)</PresentationFormat>
  <Paragraphs>189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Symbols</vt:lpstr>
      <vt:lpstr>맑은 고딕</vt:lpstr>
      <vt:lpstr>맑은 고딕</vt:lpstr>
      <vt:lpstr>Arial</vt:lpstr>
      <vt:lpstr>Calibri</vt:lpstr>
      <vt:lpstr>Office 테마</vt:lpstr>
      <vt:lpstr>PowerPoint 프레젠테이션</vt:lpstr>
      <vt:lpstr>가설 수립</vt:lpstr>
      <vt:lpstr>가설 수립(추가)</vt:lpstr>
      <vt:lpstr>단변량 분석</vt:lpstr>
      <vt:lpstr>단변량 분석</vt:lpstr>
      <vt:lpstr>단변량 분석</vt:lpstr>
      <vt:lpstr>단변량 분석(추가)</vt:lpstr>
      <vt:lpstr>이변량 분석</vt:lpstr>
      <vt:lpstr>이변량 분석</vt:lpstr>
      <vt:lpstr>이변량 분석</vt:lpstr>
      <vt:lpstr>이변량 분석(추가)</vt:lpstr>
      <vt:lpstr>이변량 분석(추가)</vt:lpstr>
      <vt:lpstr>이변량 분석</vt:lpstr>
      <vt:lpstr>가설 검증 과정</vt:lpstr>
      <vt:lpstr>가설 검증 과정</vt:lpstr>
      <vt:lpstr>가설 검증 과정</vt:lpstr>
      <vt:lpstr>가설 검증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이미지</cp:lastModifiedBy>
  <cp:revision>55</cp:revision>
  <dcterms:modified xsi:type="dcterms:W3CDTF">2024-03-06T06:56:38Z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