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80"/>
  </p:notesMasterIdLst>
  <p:handoutMasterIdLst>
    <p:handoutMasterId r:id="rId81"/>
  </p:handoutMasterIdLst>
  <p:sldIdLst>
    <p:sldId id="258" r:id="rId2"/>
    <p:sldId id="268" r:id="rId3"/>
    <p:sldId id="266" r:id="rId4"/>
    <p:sldId id="259" r:id="rId5"/>
    <p:sldId id="264" r:id="rId6"/>
    <p:sldId id="261" r:id="rId7"/>
    <p:sldId id="267" r:id="rId8"/>
    <p:sldId id="263" r:id="rId9"/>
    <p:sldId id="262" r:id="rId10"/>
    <p:sldId id="265" r:id="rId11"/>
    <p:sldId id="269" r:id="rId12"/>
    <p:sldId id="336" r:id="rId13"/>
    <p:sldId id="270" r:id="rId14"/>
    <p:sldId id="271" r:id="rId15"/>
    <p:sldId id="272" r:id="rId16"/>
    <p:sldId id="276" r:id="rId17"/>
    <p:sldId id="337" r:id="rId18"/>
    <p:sldId id="341" r:id="rId19"/>
    <p:sldId id="275" r:id="rId20"/>
    <p:sldId id="278" r:id="rId21"/>
    <p:sldId id="279" r:id="rId22"/>
    <p:sldId id="280" r:id="rId23"/>
    <p:sldId id="338" r:id="rId24"/>
    <p:sldId id="281" r:id="rId25"/>
    <p:sldId id="300" r:id="rId26"/>
    <p:sldId id="282" r:id="rId27"/>
    <p:sldId id="283" r:id="rId28"/>
    <p:sldId id="339" r:id="rId29"/>
    <p:sldId id="284" r:id="rId30"/>
    <p:sldId id="340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5" r:id="rId40"/>
    <p:sldId id="294" r:id="rId41"/>
    <p:sldId id="296" r:id="rId42"/>
    <p:sldId id="302" r:id="rId43"/>
    <p:sldId id="303" r:id="rId44"/>
    <p:sldId id="297" r:id="rId45"/>
    <p:sldId id="298" r:id="rId46"/>
    <p:sldId id="299" r:id="rId47"/>
    <p:sldId id="301" r:id="rId48"/>
    <p:sldId id="304" r:id="rId49"/>
    <p:sldId id="305" r:id="rId50"/>
    <p:sldId id="306" r:id="rId51"/>
    <p:sldId id="307" r:id="rId52"/>
    <p:sldId id="308" r:id="rId53"/>
    <p:sldId id="321" r:id="rId54"/>
    <p:sldId id="309" r:id="rId55"/>
    <p:sldId id="311" r:id="rId56"/>
    <p:sldId id="312" r:id="rId57"/>
    <p:sldId id="313" r:id="rId58"/>
    <p:sldId id="314" r:id="rId59"/>
    <p:sldId id="315" r:id="rId60"/>
    <p:sldId id="310" r:id="rId61"/>
    <p:sldId id="316" r:id="rId62"/>
    <p:sldId id="317" r:id="rId63"/>
    <p:sldId id="318" r:id="rId64"/>
    <p:sldId id="319" r:id="rId65"/>
    <p:sldId id="320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  <p:sldId id="331" r:id="rId75"/>
    <p:sldId id="332" r:id="rId76"/>
    <p:sldId id="333" r:id="rId77"/>
    <p:sldId id="334" r:id="rId78"/>
    <p:sldId id="335" r:id="rId79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76A2"/>
    <a:srgbClr val="90D05C"/>
    <a:srgbClr val="00585A"/>
    <a:srgbClr val="62B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4675" autoAdjust="0"/>
  </p:normalViewPr>
  <p:slideViewPr>
    <p:cSldViewPr>
      <p:cViewPr>
        <p:scale>
          <a:sx n="100" d="100"/>
          <a:sy n="100" d="100"/>
        </p:scale>
        <p:origin x="-5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1" Type="http://schemas.openxmlformats.org/officeDocument/2006/relationships/handoutMaster" Target="handoutMasters/handoutMaster1.xml"/><Relationship Id="rId82" Type="http://schemas.openxmlformats.org/officeDocument/2006/relationships/printerSettings" Target="printerSettings/printerSettings1.bin"/><Relationship Id="rId83" Type="http://schemas.openxmlformats.org/officeDocument/2006/relationships/presProps" Target="presProps.xml"/><Relationship Id="rId84" Type="http://schemas.openxmlformats.org/officeDocument/2006/relationships/viewProps" Target="viewProps.xml"/><Relationship Id="rId85" Type="http://schemas.openxmlformats.org/officeDocument/2006/relationships/theme" Target="theme/theme1.xml"/><Relationship Id="rId8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BC45C-02E1-AF49-B8A3-676C39710269}" type="datetimeFigureOut">
              <a:t>12/08/16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E1EC0-8EE4-024B-ABDC-638E7ED076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35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4577D-D274-44DA-865A-EF8299AC1C11}" type="datetimeFigureOut">
              <a:rPr lang="da-DK" smtClean="0"/>
              <a:t>12/08/16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AB91-C9B5-4E86-93B8-09D2113CF78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1036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19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F81C1-915A-554A-A0AF-07BD57499CD4}" type="slidenum">
              <a:rPr lang="en-US"/>
              <a:pPr/>
              <a:t>20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733F3-4AAE-0646-8A1C-5325897E6076}" type="slidenum">
              <a:rPr lang="en-US"/>
              <a:pPr/>
              <a:t>21</a:t>
            </a:fld>
            <a:endParaRPr lang="en-US"/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pe 38"/>
          <p:cNvGrpSpPr/>
          <p:nvPr userDrawn="1"/>
        </p:nvGrpSpPr>
        <p:grpSpPr>
          <a:xfrm>
            <a:off x="-2" y="980728"/>
            <a:ext cx="9144002" cy="2088233"/>
            <a:chOff x="131913" y="260646"/>
            <a:chExt cx="9144002" cy="1826164"/>
          </a:xfrm>
        </p:grpSpPr>
        <p:sp>
          <p:nvSpPr>
            <p:cNvPr id="26" name="Rektangel 25"/>
            <p:cNvSpPr/>
            <p:nvPr userDrawn="1"/>
          </p:nvSpPr>
          <p:spPr>
            <a:xfrm rot="10800000">
              <a:off x="131914" y="1782026"/>
              <a:ext cx="3733801" cy="283111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8" name="Gruppe 37"/>
            <p:cNvGrpSpPr/>
            <p:nvPr userDrawn="1"/>
          </p:nvGrpSpPr>
          <p:grpSpPr>
            <a:xfrm>
              <a:off x="131913" y="260648"/>
              <a:ext cx="9144002" cy="1826162"/>
              <a:chOff x="131913" y="260648"/>
              <a:chExt cx="9144002" cy="1826162"/>
            </a:xfrm>
          </p:grpSpPr>
          <p:sp>
            <p:nvSpPr>
              <p:cNvPr id="22" name="Rektangel 21"/>
              <p:cNvSpPr/>
              <p:nvPr userDrawn="1"/>
            </p:nvSpPr>
            <p:spPr>
              <a:xfrm rot="10800000" flipV="1">
                <a:off x="131914" y="1578464"/>
                <a:ext cx="6516216" cy="221040"/>
              </a:xfrm>
              <a:prstGeom prst="rect">
                <a:avLst/>
              </a:prstGeom>
              <a:solidFill>
                <a:srgbClr val="90D05C">
                  <a:alpha val="8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>
              <a:xfrm rot="10800000" flipV="1">
                <a:off x="131915" y="260648"/>
                <a:ext cx="9144000" cy="1826162"/>
              </a:xfrm>
              <a:prstGeom prst="rect">
                <a:avLst/>
              </a:prstGeom>
              <a:solidFill>
                <a:srgbClr val="00585A"/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5" name="Rektangel 24"/>
              <p:cNvSpPr/>
              <p:nvPr userDrawn="1"/>
            </p:nvSpPr>
            <p:spPr>
              <a:xfrm rot="10800000">
                <a:off x="131913" y="1575683"/>
                <a:ext cx="3733819" cy="223989"/>
              </a:xfrm>
              <a:prstGeom prst="rect">
                <a:avLst/>
              </a:prstGeom>
              <a:solidFill>
                <a:srgbClr val="00585A">
                  <a:alpha val="75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 useBgFill="1">
            <p:nvSpPr>
              <p:cNvPr id="27" name="Afrundet rektangel 26"/>
              <p:cNvSpPr/>
              <p:nvPr userDrawn="1"/>
            </p:nvSpPr>
            <p:spPr bwMode="white">
              <a:xfrm rot="10800000" flipV="1">
                <a:off x="805336" y="1872277"/>
                <a:ext cx="3063240" cy="43138"/>
              </a:xfrm>
              <a:prstGeom prst="roundRect">
                <a:avLst>
                  <a:gd name="adj" fmla="val 16667"/>
                </a:avLst>
              </a:prstGeom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  <p:sp useBgFill="1">
          <p:nvSpPr>
            <p:cNvPr id="28" name="Afrundet rektangel 27"/>
            <p:cNvSpPr/>
            <p:nvPr userDrawn="1"/>
          </p:nvSpPr>
          <p:spPr bwMode="white">
            <a:xfrm rot="10800000" flipV="1">
              <a:off x="302069" y="2016068"/>
              <a:ext cx="1600200" cy="57517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6" name="Gruppe 35"/>
            <p:cNvGrpSpPr/>
            <p:nvPr userDrawn="1"/>
          </p:nvGrpSpPr>
          <p:grpSpPr>
            <a:xfrm flipV="1">
              <a:off x="133323" y="260646"/>
              <a:ext cx="406229" cy="1803931"/>
              <a:chOff x="468953" y="266376"/>
              <a:chExt cx="269117" cy="621792"/>
            </a:xfrm>
          </p:grpSpPr>
          <p:sp>
            <p:nvSpPr>
              <p:cNvPr id="29" name="Rektangel 2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0" name="Rektangel 2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72400" cy="1989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47664" y="3356992"/>
            <a:ext cx="60652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pic>
        <p:nvPicPr>
          <p:cNvPr id="5" name="Picture 4" descr="EU_Flag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376" y="5949280"/>
            <a:ext cx="1019705" cy="692696"/>
          </a:xfrm>
          <a:prstGeom prst="rect">
            <a:avLst/>
          </a:prstGeom>
        </p:spPr>
      </p:pic>
      <p:pic>
        <p:nvPicPr>
          <p:cNvPr id="7" name="Picture 6" descr="ICT_energy_002_pantone_3165_C_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404664"/>
            <a:ext cx="1828800" cy="4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35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02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e 6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8" name="Rektangel 7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9" name="Rektangel 8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2" name="Afrundet rektangel 11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4" name="Gruppe 13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5" name="Rektangel 14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1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2" name="Billed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804248" y="274638"/>
            <a:ext cx="1882552" cy="5851525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cxnSp>
        <p:nvCxnSpPr>
          <p:cNvPr id="23" name="Lige forbindelse 22"/>
          <p:cNvCxnSpPr/>
          <p:nvPr userDrawn="1"/>
        </p:nvCxnSpPr>
        <p:spPr>
          <a:xfrm>
            <a:off x="6804248" y="260648"/>
            <a:ext cx="0" cy="5904656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82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F425D9-4004-D246-9634-BC88E0A623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3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2" y="6448085"/>
            <a:ext cx="637335" cy="365125"/>
          </a:xfrm>
        </p:spPr>
        <p:txBody>
          <a:bodyPr/>
          <a:lstStyle>
            <a:lvl1pPr algn="r">
              <a:defRPr/>
            </a:lvl1pPr>
          </a:lstStyle>
          <a:p>
            <a:fld id="{D2666599-1343-46DA-9433-309CE074520D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3266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51519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dirty="0" smtClean="0"/>
              <a:t>Klik for at redigere i master</a:t>
            </a:r>
            <a:endParaRPr lang="da-DK" dirty="0"/>
          </a:p>
        </p:txBody>
      </p:sp>
      <p:grpSp>
        <p:nvGrpSpPr>
          <p:cNvPr id="10" name="Gruppe 9"/>
          <p:cNvGrpSpPr/>
          <p:nvPr userDrawn="1"/>
        </p:nvGrpSpPr>
        <p:grpSpPr>
          <a:xfrm>
            <a:off x="-6" y="4149080"/>
            <a:ext cx="9144006" cy="463693"/>
            <a:chOff x="10734" y="6309320"/>
            <a:chExt cx="9144006" cy="599648"/>
          </a:xfrm>
        </p:grpSpPr>
        <p:sp>
          <p:nvSpPr>
            <p:cNvPr id="11" name="Rektangel 10"/>
            <p:cNvSpPr/>
            <p:nvPr userDrawn="1"/>
          </p:nvSpPr>
          <p:spPr>
            <a:xfrm rot="10800000">
              <a:off x="10737" y="6505263"/>
              <a:ext cx="9144002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3" name="Rektangel 1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5" name="Afrundet rektangel 1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6" name="Afrundet rektangel 1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7" name="Gruppe 1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2" name="Rektangel 21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3" name="Rektangel 22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792909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987826" y="4221088"/>
            <a:ext cx="4536502" cy="365125"/>
          </a:xfrm>
        </p:spPr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2339753" y="4227351"/>
            <a:ext cx="637335" cy="365125"/>
          </a:xfrm>
        </p:spPr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25" name="Billed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69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9310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2792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dirty="0" smtClean="0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87775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5010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24" name="Rektangel 23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5" name="Rektangel 24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6" name="Rektangel 25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27" name="Rektangel 26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8" name="Afrundet rektangel 27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29" name="Afrundet rektangel 28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0" name="Gruppe 29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1" name="Rektangel 30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2" name="Rektangel 31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3" name="Rektangel 32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4" name="Rektangel 33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5" name="Rektangel 34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36" name="Rektangel 35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  <p:sp>
        <p:nvSpPr>
          <p:cNvPr id="37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38" name="Billed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85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96685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9" name="Rektangel 8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0" name="Rektangel 9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1" name="Rektangel 10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12" name="Rektangel 11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3" name="Afrundet rektangel 12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14" name="Afrundet rektangel 13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15" name="Gruppe 14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16" name="Rektangel 15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7" name="Rektangel 16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8" name="Rektangel 17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19" name="Rektangel 18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0" name="Rektangel 19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21" name="Rektangel 20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22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991" y="5913296"/>
            <a:ext cx="1355513" cy="97208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3427" y="4800600"/>
            <a:ext cx="775732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673427" y="612775"/>
            <a:ext cx="775732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673427" y="5367338"/>
            <a:ext cx="775732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i master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3246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Klik for at redigere i master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da-DK" dirty="0"/>
          </a:p>
        </p:txBody>
      </p:sp>
      <p:grpSp>
        <p:nvGrpSpPr>
          <p:cNvPr id="46" name="Gruppe 45"/>
          <p:cNvGrpSpPr/>
          <p:nvPr userDrawn="1"/>
        </p:nvGrpSpPr>
        <p:grpSpPr>
          <a:xfrm>
            <a:off x="0" y="6276338"/>
            <a:ext cx="9144006" cy="599648"/>
            <a:chOff x="10734" y="6309320"/>
            <a:chExt cx="9144006" cy="599648"/>
          </a:xfrm>
        </p:grpSpPr>
        <p:sp>
          <p:nvSpPr>
            <p:cNvPr id="31" name="Rektangel 30"/>
            <p:cNvSpPr/>
            <p:nvPr userDrawn="1"/>
          </p:nvSpPr>
          <p:spPr>
            <a:xfrm rot="10800000">
              <a:off x="10738" y="6505265"/>
              <a:ext cx="7524323" cy="303164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2" name="Rektangel 31"/>
            <p:cNvSpPr/>
            <p:nvPr userDrawn="1"/>
          </p:nvSpPr>
          <p:spPr>
            <a:xfrm rot="10800000">
              <a:off x="10740" y="6808430"/>
              <a:ext cx="9144000" cy="100537"/>
            </a:xfrm>
            <a:prstGeom prst="rect">
              <a:avLst/>
            </a:prstGeom>
            <a:solidFill>
              <a:srgbClr val="00585A"/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3" name="Rektangel 32"/>
            <p:cNvSpPr/>
            <p:nvPr userDrawn="1"/>
          </p:nvSpPr>
          <p:spPr>
            <a:xfrm rot="10800000" flipV="1">
              <a:off x="10734" y="6505160"/>
              <a:ext cx="2977087" cy="304415"/>
            </a:xfrm>
            <a:prstGeom prst="rect">
              <a:avLst/>
            </a:prstGeom>
            <a:solidFill>
              <a:srgbClr val="00585A">
                <a:alpha val="75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>
          <p:nvSpPr>
            <p:cNvPr id="34" name="Rektangel 33"/>
            <p:cNvSpPr/>
            <p:nvPr userDrawn="1"/>
          </p:nvSpPr>
          <p:spPr>
            <a:xfrm rot="10800000" flipV="1">
              <a:off x="10739" y="6324268"/>
              <a:ext cx="2977084" cy="180035"/>
            </a:xfrm>
            <a:prstGeom prst="rect">
              <a:avLst/>
            </a:prstGeom>
            <a:solidFill>
              <a:srgbClr val="90D05C">
                <a:alpha val="80000"/>
              </a:srgbClr>
            </a:solidFill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5" name="Afrundet rektangel 34"/>
            <p:cNvSpPr/>
            <p:nvPr userDrawn="1"/>
          </p:nvSpPr>
          <p:spPr bwMode="white">
            <a:xfrm rot="10800000">
              <a:off x="684161" y="6431559"/>
              <a:ext cx="3063240" cy="27432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sp useBgFill="1">
          <p:nvSpPr>
            <p:cNvPr id="36" name="Afrundet rektangel 35"/>
            <p:cNvSpPr/>
            <p:nvPr userDrawn="1"/>
          </p:nvSpPr>
          <p:spPr bwMode="white">
            <a:xfrm rot="10800000">
              <a:off x="180894" y="6330976"/>
              <a:ext cx="1600200" cy="36576"/>
            </a:xfrm>
            <a:prstGeom prst="roundRect">
              <a:avLst>
                <a:gd name="adj" fmla="val 16667"/>
              </a:avLst>
            </a:prstGeom>
            <a:ln w="50800" cap="rnd" cmpd="thickThin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0" hangingPunct="1"/>
              <a:endParaRPr kumimoji="0" lang="en-US" dirty="0"/>
            </a:p>
          </p:txBody>
        </p:sp>
        <p:grpSp>
          <p:nvGrpSpPr>
            <p:cNvPr id="37" name="Gruppe 36"/>
            <p:cNvGrpSpPr/>
            <p:nvPr userDrawn="1"/>
          </p:nvGrpSpPr>
          <p:grpSpPr>
            <a:xfrm>
              <a:off x="12147" y="6309320"/>
              <a:ext cx="269117" cy="599648"/>
              <a:chOff x="468953" y="266376"/>
              <a:chExt cx="269117" cy="621792"/>
            </a:xfrm>
          </p:grpSpPr>
          <p:sp>
            <p:nvSpPr>
              <p:cNvPr id="39" name="Rektangel 38"/>
              <p:cNvSpPr/>
              <p:nvPr userDrawn="1"/>
            </p:nvSpPr>
            <p:spPr bwMode="invGray">
              <a:xfrm rot="10800000">
                <a:off x="468953" y="266376"/>
                <a:ext cx="57626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0" name="Rektangel 39"/>
              <p:cNvSpPr/>
              <p:nvPr userDrawn="1"/>
            </p:nvSpPr>
            <p:spPr bwMode="invGray">
              <a:xfrm rot="10800000">
                <a:off x="539632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1" name="Rektangel 40"/>
              <p:cNvSpPr/>
              <p:nvPr userDrawn="1"/>
            </p:nvSpPr>
            <p:spPr bwMode="invGray">
              <a:xfrm rot="10800000">
                <a:off x="576973" y="266376"/>
                <a:ext cx="9144" cy="621792"/>
              </a:xfrm>
              <a:prstGeom prst="rect">
                <a:avLst/>
              </a:prstGeom>
              <a:solidFill>
                <a:srgbClr val="FFFFFF">
                  <a:alpha val="6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2" name="Rektangel 41"/>
              <p:cNvSpPr/>
              <p:nvPr userDrawn="1"/>
            </p:nvSpPr>
            <p:spPr bwMode="invGray">
              <a:xfrm rot="10800000">
                <a:off x="608690" y="266376"/>
                <a:ext cx="27432" cy="621792"/>
              </a:xfrm>
              <a:prstGeom prst="rect">
                <a:avLst/>
              </a:prstGeom>
              <a:solidFill>
                <a:srgbClr val="FFFFFF">
                  <a:alpha val="4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3" name="Rektangel 42"/>
              <p:cNvSpPr/>
              <p:nvPr userDrawn="1"/>
            </p:nvSpPr>
            <p:spPr bwMode="invGray">
              <a:xfrm rot="10800000">
                <a:off x="641004" y="300571"/>
                <a:ext cx="54864" cy="585216"/>
              </a:xfrm>
              <a:prstGeom prst="rect">
                <a:avLst/>
              </a:prstGeom>
              <a:solidFill>
                <a:srgbClr val="FFFFFF">
                  <a:alpha val="20000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  <p:sp>
            <p:nvSpPr>
              <p:cNvPr id="44" name="Rektangel 43"/>
              <p:cNvSpPr/>
              <p:nvPr userDrawn="1"/>
            </p:nvSpPr>
            <p:spPr bwMode="invGray">
              <a:xfrm rot="10800000">
                <a:off x="728926" y="300571"/>
                <a:ext cx="9144" cy="585216"/>
              </a:xfrm>
              <a:prstGeom prst="rect">
                <a:avLst/>
              </a:prstGeom>
              <a:solidFill>
                <a:srgbClr val="FFFFFF">
                  <a:alpha val="30196"/>
                </a:srgbClr>
              </a:solidFill>
              <a:ln w="50800" cap="rnd" cmpd="thickThin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latinLnBrk="0" hangingPunct="1"/>
                <a:endParaRPr kumimoji="0" lang="en-US" dirty="0"/>
              </a:p>
            </p:txBody>
          </p:sp>
        </p:grpSp>
      </p:grpSp>
      <p:sp>
        <p:nvSpPr>
          <p:cNvPr id="38" name="Pladsholder til diasnummer 22"/>
          <p:cNvSpPr txBox="1">
            <a:spLocks/>
          </p:cNvSpPr>
          <p:nvPr userDrawn="1"/>
        </p:nvSpPr>
        <p:spPr>
          <a:xfrm rot="10800000">
            <a:off x="218004" y="6681511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da-DK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 userDrawn="1">
            <p:ph type="ftr" sz="quarter" idx="3"/>
          </p:nvPr>
        </p:nvSpPr>
        <p:spPr>
          <a:xfrm>
            <a:off x="2987825" y="6441822"/>
            <a:ext cx="4536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85A"/>
                </a:solidFill>
              </a:defRPr>
            </a:lvl1pPr>
          </a:lstStyle>
          <a:p>
            <a:r>
              <a:rPr lang="da-DK" dirty="0"/>
              <a:t>/74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2339752" y="6448085"/>
            <a:ext cx="63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a-DK" sz="1200" b="1" kern="1200" smtClean="0">
                <a:solidFill>
                  <a:srgbClr val="90D05C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/>
            <a:fld id="{D2666599-1343-46DA-9433-309CE074520D}" type="slidenum">
              <a:rPr lang="da-DK" smtClean="0"/>
              <a:pPr algn="r"/>
              <a:t>‹#›</a:t>
            </a:fld>
            <a:endParaRPr lang="da-DK" dirty="0"/>
          </a:p>
        </p:txBody>
      </p:sp>
      <p:cxnSp>
        <p:nvCxnSpPr>
          <p:cNvPr id="7" name="Lige forbindelse 6"/>
          <p:cNvCxnSpPr/>
          <p:nvPr userDrawn="1"/>
        </p:nvCxnSpPr>
        <p:spPr>
          <a:xfrm>
            <a:off x="467544" y="1340768"/>
            <a:ext cx="8280920" cy="0"/>
          </a:xfrm>
          <a:prstGeom prst="line">
            <a:avLst/>
          </a:prstGeom>
          <a:ln w="28575">
            <a:solidFill>
              <a:srgbClr val="0058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14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2930" y="1007749"/>
            <a:ext cx="7785494" cy="2061211"/>
          </a:xfrm>
        </p:spPr>
        <p:txBody>
          <a:bodyPr>
            <a:normAutofit/>
          </a:bodyPr>
          <a:lstStyle/>
          <a:p>
            <a:r>
              <a:rPr lang="en-US" sz="3600"/>
              <a:t>Software and Energy-aware Computing</a:t>
            </a:r>
            <a:br>
              <a:rPr lang="en-US" sz="3600"/>
            </a:br>
            <a:r>
              <a:rPr lang="en-US" sz="3100"/>
              <a:t>Fundamentals of static analysis of software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400" u="sng"/>
              <a:t>John Gallagher</a:t>
            </a:r>
            <a:endParaRPr lang="en-US" sz="2400"/>
          </a:p>
          <a:p>
            <a:r>
              <a:rPr lang="en-US" sz="2400"/>
              <a:t>Roskilde University</a:t>
            </a:r>
          </a:p>
          <a:p>
            <a:endParaRPr lang="en-US" sz="2400"/>
          </a:p>
          <a:p>
            <a:r>
              <a:rPr lang="en-US" sz="2400" b="1"/>
              <a:t>ICT-Energy: Energy consumption in future ICT devices</a:t>
            </a:r>
          </a:p>
          <a:p>
            <a:r>
              <a:rPr lang="en-US" sz="2000"/>
              <a:t>Summer School, Aalborg, Denmark, August 13-16, 2016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81814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10</a:t>
            </a:fld>
            <a:endParaRPr lang="da-DK" dirty="0"/>
          </a:p>
        </p:txBody>
      </p:sp>
      <p:pic>
        <p:nvPicPr>
          <p:cNvPr id="6" name="Picture 5" descr="Screen Shot 2015-07-09 at 19.51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1484784"/>
            <a:ext cx="5724128" cy="45646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6193032" y="1484784"/>
            <a:ext cx="2843464" cy="110799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rgbClr val="0000FF"/>
                </a:solidFill>
              </a:rPr>
              <a:t>biquadCascade(BANKS)</a:t>
            </a:r>
          </a:p>
          <a:p>
            <a:r>
              <a:rPr lang="fr-FR" sz="1600" b="1">
                <a:solidFill>
                  <a:srgbClr val="0000FF"/>
                </a:solidFill>
              </a:rPr>
              <a:t>= </a:t>
            </a:r>
          </a:p>
          <a:p>
            <a:r>
              <a:rPr lang="fr-FR" sz="1600" b="1">
                <a:solidFill>
                  <a:srgbClr val="0000FF"/>
                </a:solidFill>
              </a:rPr>
              <a:t>157 * BANKS + 51.7</a:t>
            </a:r>
          </a:p>
          <a:p>
            <a:r>
              <a:rPr lang="fr-FR" sz="1600" b="1">
                <a:solidFill>
                  <a:srgbClr val="0000FF"/>
                </a:solidFill>
              </a:rPr>
              <a:t>nJoules</a:t>
            </a:r>
            <a:endParaRPr lang="en-US" sz="1600" b="1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2636912"/>
            <a:ext cx="2787166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This is an estimate of</a:t>
            </a:r>
          </a:p>
          <a:p>
            <a:r>
              <a:rPr lang="en-US"/>
              <a:t>the energy used by the</a:t>
            </a:r>
          </a:p>
          <a:p>
            <a:r>
              <a:rPr lang="en-US"/>
              <a:t>function.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0000FF"/>
                </a:solidFill>
              </a:rPr>
              <a:t>linear function </a:t>
            </a:r>
            <a:r>
              <a:rPr lang="en-US"/>
              <a:t>of</a:t>
            </a:r>
          </a:p>
          <a:p>
            <a:r>
              <a:rPr lang="en-US"/>
              <a:t>the value of BANKS</a:t>
            </a:r>
          </a:p>
        </p:txBody>
      </p:sp>
    </p:spTree>
    <p:extLst>
      <p:ext uri="{BB962C8B-B14F-4D97-AF65-F5344CB8AC3E}">
        <p14:creationId xmlns:p14="http://schemas.microsoft.com/office/powerpoint/2010/main" val="273318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6" name="Content Placeholder 5" descr="code-colouring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6" r="466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3513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New slide with block energy barchart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252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Energy a design goal for programmers</a:t>
            </a:r>
          </a:p>
        </p:txBody>
      </p:sp>
      <p:pic>
        <p:nvPicPr>
          <p:cNvPr id="6" name="Content Placeholder 5" descr="assertions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786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want </a:t>
            </a:r>
            <a:r>
              <a:rPr lang="en-US">
                <a:solidFill>
                  <a:srgbClr val="FF0000"/>
                </a:solidFill>
              </a:rPr>
              <a:t>tools</a:t>
            </a:r>
            <a:r>
              <a:rPr lang="en-US"/>
              <a:t> for the programmer</a:t>
            </a:r>
          </a:p>
          <a:p>
            <a:endParaRPr lang="en-US"/>
          </a:p>
          <a:p>
            <a:pPr lvl="1"/>
            <a:r>
              <a:rPr lang="en-US"/>
              <a:t>that give information about the energy usage of programs without running them (</a:t>
            </a:r>
            <a:r>
              <a:rPr lang="en-US">
                <a:solidFill>
                  <a:srgbClr val="FF0000"/>
                </a:solidFill>
              </a:rPr>
              <a:t>energy transparency</a:t>
            </a:r>
            <a:r>
              <a:rPr lang="en-US"/>
              <a:t>)</a:t>
            </a:r>
          </a:p>
          <a:p>
            <a:pPr lvl="1"/>
            <a:endParaRPr lang="en-US"/>
          </a:p>
          <a:p>
            <a:pPr lvl="1"/>
            <a:r>
              <a:rPr lang="en-US"/>
              <a:t>that allow energy assertions to be checked (</a:t>
            </a:r>
            <a:r>
              <a:rPr lang="en-US">
                <a:solidFill>
                  <a:srgbClr val="FF0000"/>
                </a:solidFill>
              </a:rPr>
              <a:t>energy design goals</a:t>
            </a:r>
            <a:r>
              <a:rPr lang="en-US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951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program is a physical object</a:t>
            </a:r>
          </a:p>
          <a:p>
            <a:endParaRPr lang="en-US"/>
          </a:p>
          <a:p>
            <a:pPr lvl="1"/>
            <a:r>
              <a:rPr lang="en-US"/>
              <a:t>some symbols on paper</a:t>
            </a:r>
          </a:p>
          <a:p>
            <a:pPr lvl="1"/>
            <a:r>
              <a:rPr lang="en-US"/>
              <a:t>a pattern of bits in memory</a:t>
            </a:r>
          </a:p>
          <a:p>
            <a:pPr lvl="1"/>
            <a:endParaRPr lang="en-US"/>
          </a:p>
          <a:p>
            <a:r>
              <a:rPr lang="en-US"/>
              <a:t>But what is the </a:t>
            </a:r>
            <a:r>
              <a:rPr lang="en-US">
                <a:solidFill>
                  <a:srgbClr val="FF0000"/>
                </a:solidFill>
              </a:rPr>
              <a:t>meaning</a:t>
            </a:r>
            <a:r>
              <a:rPr lang="en-US"/>
              <a:t> of a program?</a:t>
            </a:r>
          </a:p>
          <a:p>
            <a:r>
              <a:rPr lang="en-US"/>
              <a:t>This is program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22471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semantics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1916832"/>
            <a:ext cx="2615206" cy="3108544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800">
                <a:latin typeface="American Typewriter" charset="0"/>
              </a:rPr>
              <a:t>n = 4; </a:t>
            </a:r>
          </a:p>
          <a:p>
            <a:r>
              <a:rPr lang="en-GB" sz="2800">
                <a:latin typeface="American Typewriter" charset="0"/>
              </a:rPr>
              <a:t>z = 1;</a:t>
            </a:r>
          </a:p>
          <a:p>
            <a:r>
              <a:rPr lang="en-GB" sz="2800">
                <a:latin typeface="American Typewriter" charset="0"/>
              </a:rPr>
              <a:t>while (n &gt; 0) {</a:t>
            </a:r>
          </a:p>
          <a:p>
            <a:r>
              <a:rPr lang="en-GB" sz="2800">
                <a:latin typeface="American Typewriter" charset="0"/>
              </a:rPr>
              <a:t>      z = z*n; </a:t>
            </a:r>
          </a:p>
          <a:p>
            <a:r>
              <a:rPr lang="en-GB" sz="2800">
                <a:latin typeface="American Typewriter" charset="0"/>
              </a:rPr>
              <a:t>      n = n-1;</a:t>
            </a:r>
          </a:p>
          <a:p>
            <a:r>
              <a:rPr lang="en-GB" sz="2800">
                <a:latin typeface="American Typewriter" charset="0"/>
              </a:rPr>
              <a:t>} </a:t>
            </a:r>
          </a:p>
          <a:p>
            <a:r>
              <a:rPr lang="en-GB" sz="2800">
                <a:latin typeface="American Typewriter" charset="0"/>
              </a:rPr>
              <a:t>print(z);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1916832"/>
            <a:ext cx="4550344" cy="22467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/>
              <a:t>To execute or analyse</a:t>
            </a:r>
          </a:p>
          <a:p>
            <a:r>
              <a:rPr lang="en-US" sz="2800"/>
              <a:t>this program,</a:t>
            </a:r>
          </a:p>
          <a:p>
            <a:r>
              <a:rPr lang="en-US" sz="2800"/>
              <a:t>we need to understand </a:t>
            </a:r>
          </a:p>
          <a:p>
            <a:r>
              <a:rPr lang="en-US" sz="2800"/>
              <a:t>the meaning of “</a:t>
            </a:r>
            <a:r>
              <a:rPr lang="en-US" sz="2800">
                <a:solidFill>
                  <a:srgbClr val="FF0000"/>
                </a:solidFill>
              </a:rPr>
              <a:t>while</a:t>
            </a:r>
            <a:r>
              <a:rPr lang="en-US" sz="2800"/>
              <a:t>”,</a:t>
            </a:r>
          </a:p>
          <a:p>
            <a:r>
              <a:rPr lang="en-US" sz="2800"/>
              <a:t>“</a:t>
            </a:r>
            <a:r>
              <a:rPr lang="en-US" sz="2800">
                <a:solidFill>
                  <a:srgbClr val="FF0000"/>
                </a:solidFill>
              </a:rPr>
              <a:t>semicolon</a:t>
            </a:r>
            <a:r>
              <a:rPr lang="en-US" sz="2800"/>
              <a:t>”, ”</a:t>
            </a:r>
            <a:r>
              <a:rPr lang="en-US" sz="2800">
                <a:solidFill>
                  <a:srgbClr val="FF0000"/>
                </a:solidFill>
              </a:rPr>
              <a:t>{</a:t>
            </a:r>
            <a:r>
              <a:rPr lang="en-US" sz="2800"/>
              <a:t>”, “</a:t>
            </a:r>
            <a:r>
              <a:rPr lang="en-US" sz="2800">
                <a:solidFill>
                  <a:srgbClr val="FF0000"/>
                </a:solidFill>
              </a:rPr>
              <a:t>}</a:t>
            </a:r>
            <a:r>
              <a:rPr lang="en-US" sz="2800"/>
              <a:t>”, etc.</a:t>
            </a:r>
          </a:p>
        </p:txBody>
      </p:sp>
    </p:spTree>
    <p:extLst>
      <p:ext uri="{BB962C8B-B14F-4D97-AF65-F5344CB8AC3E}">
        <p14:creationId xmlns:p14="http://schemas.microsoft.com/office/powerpoint/2010/main" val="172523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styles of program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Operational (small step)</a:t>
            </a:r>
          </a:p>
          <a:p>
            <a:r>
              <a:rPr lang="en-US"/>
              <a:t>Big-step (Hoare-Floyd pre- post- conditions</a:t>
            </a:r>
          </a:p>
          <a:p>
            <a:r>
              <a:rPr lang="en-US"/>
              <a:t>Denotational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7039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for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Tiwari equation</a:t>
            </a:r>
          </a:p>
          <a:p>
            <a:r>
              <a:rPr lang="en-US"/>
              <a:t>How to estimate number of executions of instructions</a:t>
            </a:r>
          </a:p>
          <a:p>
            <a:r>
              <a:rPr lang="en-US"/>
              <a:t>Parametrised by input data and other factors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483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19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Program syntax tree (parsing)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553985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178697"/>
            <a:ext cx="2095521" cy="76247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283968" y="3717032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760132" y="4178697"/>
            <a:ext cx="839877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89040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/>
              <a:t>The partners in the EU ENTRA project (2012-2015)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2</a:t>
            </a:fld>
            <a:endParaRPr lang="da-D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2216348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1312446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Billed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149080"/>
            <a:ext cx="2034527" cy="57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5013176"/>
            <a:ext cx="821757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95936" y="2564904"/>
            <a:ext cx="264740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Kerstin Eder and team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95936" y="3140968"/>
            <a:ext cx="360714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Pedro López García and team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5936" y="3717032"/>
            <a:ext cx="2664086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Henk Muller and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5936" y="4293096"/>
            <a:ext cx="1748308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Roskilde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95936" y="5301208"/>
            <a:ext cx="2656985" cy="369332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http://entraproject.eu</a:t>
            </a:r>
          </a:p>
        </p:txBody>
      </p:sp>
    </p:spTree>
    <p:extLst>
      <p:ext uri="{BB962C8B-B14F-4D97-AF65-F5344CB8AC3E}">
        <p14:creationId xmlns:p14="http://schemas.microsoft.com/office/powerpoint/2010/main" val="532014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48BA53-84AB-EB43-A57E-4BECF1969081}" type="slidenum">
              <a:rPr lang="en-US"/>
              <a:pPr/>
              <a:t>20</a:t>
            </a:fld>
            <a:endParaRPr lang="en-US"/>
          </a:p>
        </p:txBody>
      </p:sp>
      <p:sp>
        <p:nvSpPr>
          <p:cNvPr id="76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5959" name="Text Box 7"/>
          <p:cNvSpPr txBox="1">
            <a:spLocks noChangeArrowheads="1"/>
          </p:cNvSpPr>
          <p:nvPr/>
        </p:nvSpPr>
        <p:spPr bwMode="auto">
          <a:xfrm>
            <a:off x="660207" y="1412776"/>
            <a:ext cx="8494633" cy="483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000" u="sng">
                <a:latin typeface="Times New Roman" charset="0"/>
              </a:rPr>
              <a:t>Grammar Rules			Semantic Rules for flow of control</a:t>
            </a:r>
          </a:p>
          <a:p>
            <a:r>
              <a:rPr lang="en-GB" sz="1800">
                <a:latin typeface="American Typewriter" charset="0"/>
              </a:rPr>
              <a:t>If </a:t>
            </a:r>
            <a:r>
              <a:rPr lang="en-GB" sz="1800">
                <a:latin typeface="Symbol" charset="0"/>
                <a:sym typeface="Symbol" charset="0"/>
              </a:rPr>
              <a:t></a:t>
            </a:r>
            <a:r>
              <a:rPr lang="en-GB" sz="1800">
                <a:latin typeface="American Typewriter" charset="0"/>
              </a:rPr>
              <a:t> if E then 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 else S</a:t>
            </a:r>
            <a:r>
              <a:rPr lang="en-GB" sz="1800" baseline="-25000">
                <a:latin typeface="American Typewriter" charset="0"/>
              </a:rPr>
              <a:t>2</a:t>
            </a:r>
            <a:r>
              <a:rPr lang="en-GB" sz="1800">
                <a:latin typeface="American Typewriter" charset="0"/>
              </a:rPr>
              <a:t>		E.true := S</a:t>
            </a:r>
            <a:r>
              <a:rPr lang="en-GB" sz="1800" baseline="-25000">
                <a:latin typeface="American Typewriter" charset="0"/>
              </a:rPr>
              <a:t>l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E.false := S</a:t>
            </a:r>
            <a:r>
              <a:rPr lang="en-GB" sz="1800" baseline="-25000">
                <a:latin typeface="American Typewriter" charset="0"/>
              </a:rPr>
              <a:t>2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.next := If.next</a:t>
            </a: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2</a:t>
            </a:r>
            <a:r>
              <a:rPr lang="en-GB" sz="1800">
                <a:latin typeface="American Typewriter" charset="0"/>
              </a:rPr>
              <a:t>.next := If.next</a:t>
            </a:r>
          </a:p>
          <a:p>
            <a:r>
              <a:rPr lang="en-GB" sz="1800">
                <a:latin typeface="American Typewriter" charset="0"/>
              </a:rPr>
              <a:t>While </a:t>
            </a:r>
            <a:r>
              <a:rPr lang="en-GB" sz="1800">
                <a:latin typeface="Symbol" charset="0"/>
                <a:sym typeface="Symbol" charset="0"/>
              </a:rPr>
              <a:t></a:t>
            </a:r>
            <a:r>
              <a:rPr lang="en-GB" sz="1800">
                <a:latin typeface="American Typewriter" charset="0"/>
              </a:rPr>
              <a:t> while E 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		E.true := S</a:t>
            </a:r>
            <a:r>
              <a:rPr lang="en-GB" sz="1800" baseline="-25000">
                <a:latin typeface="American Typewriter" charset="0"/>
              </a:rPr>
              <a:t>1</a:t>
            </a:r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				E.false := While.next</a:t>
            </a:r>
          </a:p>
          <a:p>
            <a:r>
              <a:rPr lang="en-GB" sz="1800">
                <a:latin typeface="American Typewriter" charset="0"/>
              </a:rPr>
              <a:t>				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 sz="1800">
                <a:latin typeface="American Typewriter" charset="0"/>
              </a:rPr>
              <a:t>.next := While</a:t>
            </a:r>
          </a:p>
          <a:p>
            <a:r>
              <a:rPr lang="en-GB" sz="1800">
                <a:latin typeface="American Typewriter" charset="0"/>
              </a:rPr>
              <a:t>StatementList </a:t>
            </a:r>
            <a:r>
              <a:rPr lang="en-GB" sz="1800">
                <a:latin typeface="Symbol" charset="0"/>
                <a:sym typeface="Symbol" charset="0"/>
              </a:rPr>
              <a:t></a:t>
            </a:r>
            <a:r>
              <a:rPr lang="en-GB" sz="1800">
                <a:latin typeface="American Typewriter" charset="0"/>
              </a:rPr>
              <a:t>S</a:t>
            </a:r>
            <a:r>
              <a:rPr lang="en-GB" sz="1800" baseline="-25000">
                <a:latin typeface="American Typewriter" charset="0"/>
              </a:rPr>
              <a:t>1</a:t>
            </a:r>
            <a:r>
              <a:rPr lang="en-GB">
                <a:latin typeface="American Typewriter" charset="0"/>
              </a:rPr>
              <a:t>S</a:t>
            </a:r>
            <a:r>
              <a:rPr lang="en-GB" baseline="-25000">
                <a:latin typeface="American Typewriter" charset="0"/>
              </a:rPr>
              <a:t>2</a:t>
            </a:r>
            <a:r>
              <a:rPr lang="en-GB">
                <a:latin typeface="American Typewriter" charset="0"/>
              </a:rPr>
              <a:t> .....    S</a:t>
            </a:r>
            <a:r>
              <a:rPr lang="en-GB" baseline="-25000">
                <a:latin typeface="American Typewriter" charset="0"/>
              </a:rPr>
              <a:t>n</a:t>
            </a:r>
            <a:r>
              <a:rPr lang="en-GB" sz="1800">
                <a:latin typeface="American Typewriter" charset="0"/>
              </a:rPr>
              <a:t>	S</a:t>
            </a:r>
            <a:r>
              <a:rPr lang="en-GB" sz="1800" baseline="-25000">
                <a:latin typeface="American Typewriter" charset="0"/>
              </a:rPr>
              <a:t>j</a:t>
            </a:r>
            <a:r>
              <a:rPr lang="en-GB" sz="1800">
                <a:latin typeface="American Typewriter" charset="0"/>
              </a:rPr>
              <a:t>.next = S</a:t>
            </a:r>
            <a:r>
              <a:rPr lang="en-GB" sz="1800" baseline="-25000">
                <a:latin typeface="American Typewriter" charset="0"/>
              </a:rPr>
              <a:t>j+1    </a:t>
            </a:r>
            <a:r>
              <a:rPr lang="en-GB" sz="1800">
                <a:latin typeface="American Typewriter" charset="0"/>
              </a:rPr>
              <a:t>(j = 1 to n-1) 						S</a:t>
            </a:r>
            <a:r>
              <a:rPr lang="en-GB" sz="1800" baseline="-25000">
                <a:latin typeface="American Typewriter" charset="0"/>
              </a:rPr>
              <a:t>n</a:t>
            </a:r>
            <a:r>
              <a:rPr lang="en-GB" sz="1800">
                <a:latin typeface="American Typewriter" charset="0"/>
              </a:rPr>
              <a:t>.next := StatementList.next</a:t>
            </a:r>
          </a:p>
          <a:p>
            <a:endParaRPr lang="en-GB" sz="1800">
              <a:latin typeface="American Typewriter" charset="0"/>
            </a:endParaRPr>
          </a:p>
          <a:p>
            <a:r>
              <a:rPr lang="en-GB" sz="1800">
                <a:latin typeface="American Typewriter" charset="0"/>
              </a:rPr>
              <a:t>S </a:t>
            </a:r>
            <a:r>
              <a:rPr lang="en-GB" sz="1800">
                <a:latin typeface="Symbol" charset="0"/>
                <a:sym typeface="Symbol" charset="0"/>
              </a:rPr>
              <a:t></a:t>
            </a:r>
            <a:r>
              <a:rPr lang="en-GB" sz="1800">
                <a:latin typeface="American Typewriter" charset="0"/>
              </a:rPr>
              <a:t>StatementList | If | While | Print | Assign</a:t>
            </a:r>
          </a:p>
          <a:p>
            <a:r>
              <a:rPr lang="en-GB" sz="1800">
                <a:latin typeface="American Typewriter" charset="0"/>
              </a:rPr>
              <a:t>				StatementList.next := S.next</a:t>
            </a:r>
          </a:p>
          <a:p>
            <a:r>
              <a:rPr lang="en-GB" sz="1800">
                <a:latin typeface="American Typewriter" charset="0"/>
              </a:rPr>
              <a:t>				If.next := S.next</a:t>
            </a:r>
          </a:p>
          <a:p>
            <a:r>
              <a:rPr lang="en-GB" sz="1800">
                <a:latin typeface="American Typewriter" charset="0"/>
              </a:rPr>
              <a:t>				While.next := S.next</a:t>
            </a:r>
          </a:p>
          <a:p>
            <a:r>
              <a:rPr lang="en-GB" sz="1800">
                <a:latin typeface="American Typewriter" charset="0"/>
              </a:rPr>
              <a:t>				Print.next := S.next</a:t>
            </a:r>
          </a:p>
          <a:p>
            <a:r>
              <a:rPr lang="en-GB" sz="1800">
                <a:latin typeface="American Typewriter" charset="0"/>
              </a:rPr>
              <a:t>				Assign.next := S.next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3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50C660-1CFF-BF48-8654-FC5686D4114E}" type="slidenum">
              <a:rPr lang="en-US"/>
              <a:pPr/>
              <a:t>21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From syntax tree to flow graph</a:t>
            </a:r>
          </a:p>
        </p:txBody>
      </p:sp>
      <p:sp>
        <p:nvSpPr>
          <p:cNvPr id="763909" name="Text Box 5"/>
          <p:cNvSpPr txBox="1">
            <a:spLocks noChangeArrowheads="1"/>
          </p:cNvSpPr>
          <p:nvPr/>
        </p:nvSpPr>
        <p:spPr bwMode="auto">
          <a:xfrm>
            <a:off x="1187624" y="2708920"/>
            <a:ext cx="884546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4</a:t>
            </a:r>
          </a:p>
        </p:txBody>
      </p:sp>
      <p:sp>
        <p:nvSpPr>
          <p:cNvPr id="763910" name="Text Box 6"/>
          <p:cNvSpPr txBox="1">
            <a:spLocks noChangeArrowheads="1"/>
          </p:cNvSpPr>
          <p:nvPr/>
        </p:nvSpPr>
        <p:spPr bwMode="auto">
          <a:xfrm>
            <a:off x="3059832" y="2708920"/>
            <a:ext cx="851000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1</a:t>
            </a:r>
          </a:p>
        </p:txBody>
      </p:sp>
      <p:sp>
        <p:nvSpPr>
          <p:cNvPr id="763911" name="Text Box 7"/>
          <p:cNvSpPr txBox="1">
            <a:spLocks noChangeArrowheads="1"/>
          </p:cNvSpPr>
          <p:nvPr/>
        </p:nvSpPr>
        <p:spPr bwMode="auto">
          <a:xfrm>
            <a:off x="3059832" y="4941168"/>
            <a:ext cx="12095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z = z*n</a:t>
            </a:r>
          </a:p>
        </p:txBody>
      </p:sp>
      <p:sp>
        <p:nvSpPr>
          <p:cNvPr id="763912" name="Text Box 8"/>
          <p:cNvSpPr txBox="1">
            <a:spLocks noChangeArrowheads="1"/>
          </p:cNvSpPr>
          <p:nvPr/>
        </p:nvSpPr>
        <p:spPr bwMode="auto">
          <a:xfrm>
            <a:off x="6012160" y="5013176"/>
            <a:ext cx="1175697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 = n-1</a:t>
            </a:r>
          </a:p>
        </p:txBody>
      </p:sp>
      <p:sp>
        <p:nvSpPr>
          <p:cNvPr id="763913" name="Text Box 9"/>
          <p:cNvSpPr txBox="1">
            <a:spLocks noChangeArrowheads="1"/>
          </p:cNvSpPr>
          <p:nvPr/>
        </p:nvSpPr>
        <p:spPr bwMode="auto">
          <a:xfrm>
            <a:off x="6876256" y="2636912"/>
            <a:ext cx="137759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print(z)</a:t>
            </a:r>
          </a:p>
        </p:txBody>
      </p:sp>
      <p:sp>
        <p:nvSpPr>
          <p:cNvPr id="763914" name="Text Box 10"/>
          <p:cNvSpPr txBox="1">
            <a:spLocks noChangeArrowheads="1"/>
          </p:cNvSpPr>
          <p:nvPr/>
        </p:nvSpPr>
        <p:spPr bwMode="auto">
          <a:xfrm>
            <a:off x="4716016" y="2708920"/>
            <a:ext cx="980261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while </a:t>
            </a:r>
          </a:p>
        </p:txBody>
      </p:sp>
      <p:cxnSp>
        <p:nvCxnSpPr>
          <p:cNvPr id="763915" name="AutoShape 11"/>
          <p:cNvCxnSpPr>
            <a:cxnSpLocks noChangeShapeType="1"/>
            <a:stCxn id="35" idx="2"/>
            <a:endCxn id="763909" idx="0"/>
          </p:cNvCxnSpPr>
          <p:nvPr/>
        </p:nvCxnSpPr>
        <p:spPr bwMode="auto">
          <a:xfrm flipH="1">
            <a:off x="1629897" y="2018457"/>
            <a:ext cx="2978107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7" name="AutoShape 13"/>
          <p:cNvCxnSpPr>
            <a:cxnSpLocks noChangeShapeType="1"/>
            <a:stCxn id="763914" idx="2"/>
            <a:endCxn id="53" idx="0"/>
          </p:cNvCxnSpPr>
          <p:nvPr/>
        </p:nvCxnSpPr>
        <p:spPr bwMode="auto">
          <a:xfrm>
            <a:off x="5206147" y="3170585"/>
            <a:ext cx="770009" cy="83447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3918" name="AutoShape 14"/>
          <p:cNvCxnSpPr>
            <a:cxnSpLocks noChangeShapeType="1"/>
            <a:stCxn id="53" idx="2"/>
            <a:endCxn id="763911" idx="0"/>
          </p:cNvCxnSpPr>
          <p:nvPr/>
        </p:nvCxnSpPr>
        <p:spPr bwMode="auto">
          <a:xfrm flipH="1">
            <a:off x="3664611" y="4466729"/>
            <a:ext cx="2311545" cy="47443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3933" name="Text Box 29"/>
          <p:cNvSpPr txBox="1">
            <a:spLocks noChangeArrowheads="1"/>
          </p:cNvSpPr>
          <p:nvPr/>
        </p:nvSpPr>
        <p:spPr bwMode="auto">
          <a:xfrm>
            <a:off x="3131840" y="3717032"/>
            <a:ext cx="73065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400">
                <a:latin typeface="American Typewriter" charset="0"/>
              </a:rPr>
              <a:t>n&gt;0 </a:t>
            </a:r>
          </a:p>
        </p:txBody>
      </p:sp>
      <p:cxnSp>
        <p:nvCxnSpPr>
          <p:cNvPr id="763934" name="AutoShape 30"/>
          <p:cNvCxnSpPr>
            <a:cxnSpLocks noChangeShapeType="1"/>
            <a:stCxn id="763914" idx="2"/>
            <a:endCxn id="763933" idx="0"/>
          </p:cNvCxnSpPr>
          <p:nvPr/>
        </p:nvCxnSpPr>
        <p:spPr bwMode="auto">
          <a:xfrm flipH="1">
            <a:off x="3497169" y="3170585"/>
            <a:ext cx="1708978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203848" y="1556792"/>
            <a:ext cx="2808312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43" name="AutoShape 11"/>
          <p:cNvCxnSpPr>
            <a:cxnSpLocks noChangeShapeType="1"/>
            <a:stCxn id="35" idx="2"/>
            <a:endCxn id="763910" idx="0"/>
          </p:cNvCxnSpPr>
          <p:nvPr/>
        </p:nvCxnSpPr>
        <p:spPr bwMode="auto">
          <a:xfrm flipH="1">
            <a:off x="3485332" y="2018457"/>
            <a:ext cx="1122672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1"/>
          <p:cNvCxnSpPr>
            <a:cxnSpLocks noChangeShapeType="1"/>
            <a:stCxn id="35" idx="2"/>
            <a:endCxn id="763914" idx="0"/>
          </p:cNvCxnSpPr>
          <p:nvPr/>
        </p:nvCxnSpPr>
        <p:spPr bwMode="auto">
          <a:xfrm>
            <a:off x="4608004" y="2018457"/>
            <a:ext cx="598143" cy="69046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1"/>
          <p:cNvCxnSpPr>
            <a:cxnSpLocks noChangeShapeType="1"/>
            <a:stCxn id="35" idx="2"/>
            <a:endCxn id="763913" idx="0"/>
          </p:cNvCxnSpPr>
          <p:nvPr/>
        </p:nvCxnSpPr>
        <p:spPr bwMode="auto">
          <a:xfrm>
            <a:off x="4608004" y="2018457"/>
            <a:ext cx="2957048" cy="61845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4499992" y="4005064"/>
            <a:ext cx="2952328" cy="46166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GB" sz="2400">
                <a:latin typeface="American Typewriter" charset="0"/>
              </a:rPr>
              <a:t>Statement List</a:t>
            </a:r>
          </a:p>
        </p:txBody>
      </p:sp>
      <p:cxnSp>
        <p:nvCxnSpPr>
          <p:cNvPr id="58" name="AutoShape 14"/>
          <p:cNvCxnSpPr>
            <a:cxnSpLocks noChangeShapeType="1"/>
            <a:stCxn id="53" idx="2"/>
            <a:endCxn id="763912" idx="0"/>
          </p:cNvCxnSpPr>
          <p:nvPr/>
        </p:nvCxnSpPr>
        <p:spPr bwMode="auto">
          <a:xfrm>
            <a:off x="5976156" y="4466729"/>
            <a:ext cx="623853" cy="54644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395536" y="3717032"/>
            <a:ext cx="1747155" cy="203132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>
                <a:latin typeface="American Typewriter" charset="0"/>
              </a:rPr>
              <a:t>n = 4; </a:t>
            </a:r>
          </a:p>
          <a:p>
            <a:r>
              <a:rPr lang="en-GB">
                <a:latin typeface="American Typewriter" charset="0"/>
              </a:rPr>
              <a:t>z = 1;</a:t>
            </a:r>
          </a:p>
          <a:p>
            <a:r>
              <a:rPr lang="en-GB">
                <a:latin typeface="American Typewriter" charset="0"/>
              </a:rPr>
              <a:t>while (n &gt; 0) {</a:t>
            </a:r>
          </a:p>
          <a:p>
            <a:r>
              <a:rPr lang="en-GB">
                <a:latin typeface="American Typewriter" charset="0"/>
              </a:rPr>
              <a:t>      z = z*n; </a:t>
            </a:r>
          </a:p>
          <a:p>
            <a:r>
              <a:rPr lang="en-GB">
                <a:latin typeface="American Typewriter" charset="0"/>
              </a:rPr>
              <a:t>      n = n-1;</a:t>
            </a:r>
          </a:p>
          <a:p>
            <a:r>
              <a:rPr lang="en-GB">
                <a:latin typeface="American Typewriter" charset="0"/>
              </a:rPr>
              <a:t>} </a:t>
            </a:r>
          </a:p>
          <a:p>
            <a:r>
              <a:rPr lang="en-GB">
                <a:latin typeface="American Typewriter" charset="0"/>
              </a:rPr>
              <a:t>print(z);</a:t>
            </a:r>
          </a:p>
        </p:txBody>
      </p:sp>
      <p:cxnSp>
        <p:nvCxnSpPr>
          <p:cNvPr id="3" name="Straight Arrow Connector 2"/>
          <p:cNvCxnSpPr>
            <a:stCxn id="35" idx="2"/>
            <a:endCxn id="763909" idx="3"/>
          </p:cNvCxnSpPr>
          <p:nvPr/>
        </p:nvCxnSpPr>
        <p:spPr>
          <a:xfrm flipH="1">
            <a:off x="2072170" y="2018457"/>
            <a:ext cx="2535834" cy="92129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63909" idx="3"/>
            <a:endCxn id="763910" idx="1"/>
          </p:cNvCxnSpPr>
          <p:nvPr/>
        </p:nvCxnSpPr>
        <p:spPr>
          <a:xfrm>
            <a:off x="2072170" y="2939753"/>
            <a:ext cx="987662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763910" idx="3"/>
            <a:endCxn id="763914" idx="1"/>
          </p:cNvCxnSpPr>
          <p:nvPr/>
        </p:nvCxnSpPr>
        <p:spPr>
          <a:xfrm>
            <a:off x="3910832" y="2939753"/>
            <a:ext cx="80518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63914" idx="2"/>
            <a:endCxn id="763933" idx="3"/>
          </p:cNvCxnSpPr>
          <p:nvPr/>
        </p:nvCxnSpPr>
        <p:spPr>
          <a:xfrm flipH="1">
            <a:off x="3862498" y="3170585"/>
            <a:ext cx="1343649" cy="77728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63933" idx="3"/>
            <a:endCxn id="763913" idx="1"/>
          </p:cNvCxnSpPr>
          <p:nvPr/>
        </p:nvCxnSpPr>
        <p:spPr>
          <a:xfrm flipV="1">
            <a:off x="3862498" y="2867745"/>
            <a:ext cx="3013758" cy="108012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63933" idx="3"/>
            <a:endCxn id="53" idx="1"/>
          </p:cNvCxnSpPr>
          <p:nvPr/>
        </p:nvCxnSpPr>
        <p:spPr>
          <a:xfrm>
            <a:off x="3862498" y="3947865"/>
            <a:ext cx="637494" cy="28803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3" idx="2"/>
            <a:endCxn id="763911" idx="3"/>
          </p:cNvCxnSpPr>
          <p:nvPr/>
        </p:nvCxnSpPr>
        <p:spPr>
          <a:xfrm flipH="1">
            <a:off x="4269390" y="4466729"/>
            <a:ext cx="1706766" cy="70527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763912" idx="1"/>
          </p:cNvCxnSpPr>
          <p:nvPr/>
        </p:nvCxnSpPr>
        <p:spPr>
          <a:xfrm>
            <a:off x="4355976" y="5157192"/>
            <a:ext cx="1656184" cy="86817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763912" idx="3"/>
            <a:endCxn id="763914" idx="3"/>
          </p:cNvCxnSpPr>
          <p:nvPr/>
        </p:nvCxnSpPr>
        <p:spPr>
          <a:xfrm flipH="1" flipV="1">
            <a:off x="5696277" y="2939753"/>
            <a:ext cx="1491580" cy="2304256"/>
          </a:xfrm>
          <a:prstGeom prst="curvedConnector3">
            <a:avLst>
              <a:gd name="adj1" fmla="val -42572"/>
            </a:avLst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912" y="4149080"/>
            <a:ext cx="6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32040" y="3429000"/>
            <a:ext cx="70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9" name="Straight Arrow Connector 58"/>
          <p:cNvCxnSpPr>
            <a:stCxn id="763913" idx="3"/>
          </p:cNvCxnSpPr>
          <p:nvPr/>
        </p:nvCxnSpPr>
        <p:spPr>
          <a:xfrm flipV="1">
            <a:off x="8253847" y="1700809"/>
            <a:ext cx="638633" cy="116693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842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From flow graph to state automata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83568" y="1484784"/>
            <a:ext cx="7704856" cy="3960440"/>
            <a:chOff x="611560" y="1484784"/>
            <a:chExt cx="7704856" cy="3960440"/>
          </a:xfrm>
        </p:grpSpPr>
        <p:sp>
          <p:nvSpPr>
            <p:cNvPr id="6" name="Rectangle 5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7" idx="2"/>
              <a:endCxn id="6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4"/>
              <a:ext cx="7210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4</a:t>
              </a:r>
            </a:p>
            <a:p>
              <a:r>
                <a:rPr lang="en-US"/>
                <a:t>z = 1</a:t>
              </a:r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09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&gt; 0</a:t>
              </a:r>
            </a:p>
            <a:p>
              <a:r>
                <a:rPr lang="en-US"/>
                <a:t>n’ = n-1</a:t>
              </a:r>
            </a:p>
            <a:p>
              <a:r>
                <a:rPr lang="en-US"/>
                <a:t>z’ = z * n</a:t>
              </a:r>
            </a:p>
          </p:txBody>
        </p:sp>
        <p:cxnSp>
          <p:nvCxnSpPr>
            <p:cNvPr id="16" name="Curved Connector 15"/>
            <p:cNvCxnSpPr>
              <a:stCxn id="7" idx="1"/>
              <a:endCxn id="6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11560" y="3573016"/>
              <a:ext cx="814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= n’</a:t>
              </a:r>
            </a:p>
            <a:p>
              <a:r>
                <a:rPr lang="en-US"/>
                <a:t>z = z’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26" idx="1"/>
            </p:cNvCxnSpPr>
            <p:nvPr/>
          </p:nvCxnSpPr>
          <p:spPr>
            <a:xfrm>
              <a:off x="2699792" y="2996952"/>
              <a:ext cx="4608512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131840" y="2564904"/>
              <a:ext cx="1724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 ≤ 0,   print(z)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05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Small program </a:t>
            </a:r>
            <a:r>
              <a:rPr lang="en-US">
                <a:sym typeface="Wingdings"/>
              </a:rPr>
              <a:t> flow graph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1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From automaton to predicate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1988840"/>
            <a:ext cx="6231193" cy="415498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true </a:t>
            </a:r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→ </a:t>
            </a:r>
            <a:r>
              <a:rPr lang="en-US" sz="2400"/>
              <a:t>reachable</a:t>
            </a:r>
            <a:r>
              <a:rPr lang="en-US" sz="2400" baseline="-25000"/>
              <a:t>1</a:t>
            </a:r>
          </a:p>
          <a:p>
            <a:r>
              <a:rPr lang="en-US" sz="2400"/>
              <a:t>(reachable</a:t>
            </a:r>
            <a:r>
              <a:rPr lang="en-US" sz="2400" baseline="-25000"/>
              <a:t>1</a:t>
            </a:r>
            <a:r>
              <a:rPr lang="en-US" sz="2400"/>
              <a:t> ⋀ n=4 ⋀ z=1) </a:t>
            </a:r>
          </a:p>
          <a:p>
            <a:r>
              <a:rPr lang="en-US" sz="2400"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/>
              <a:t>reachable</a:t>
            </a:r>
            <a:r>
              <a:rPr lang="en-US" sz="2400" baseline="-25000"/>
              <a:t>2</a:t>
            </a:r>
            <a:r>
              <a:rPr lang="en-US" sz="2400"/>
              <a:t>(n,z) </a:t>
            </a:r>
          </a:p>
          <a:p>
            <a:pPr lvl="0"/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/>
              <a:t>(n,z) </a:t>
            </a:r>
            <a:r>
              <a:rPr lang="en-US" sz="2400">
                <a:solidFill>
                  <a:prstClr val="black"/>
                </a:solidFill>
              </a:rPr>
              <a:t> ⋀ n&lt;0 ⋀ z’=z*n ⋀ n’=n-1) </a:t>
            </a:r>
          </a:p>
          <a:p>
            <a:pPr lvl="0"/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</a:t>
            </a:r>
          </a:p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3</a:t>
            </a:r>
            <a:r>
              <a:rPr lang="en-US" sz="2400">
                <a:solidFill>
                  <a:prstClr val="black"/>
                </a:solidFill>
              </a:rPr>
              <a:t>(n’,z’) ⋀ n=n’ ⋀ z=z’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</a:t>
            </a:r>
          </a:p>
          <a:p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2</a:t>
            </a:r>
            <a:r>
              <a:rPr lang="en-US" sz="2400">
                <a:solidFill>
                  <a:prstClr val="black"/>
                </a:solidFill>
              </a:rPr>
              <a:t>(n,z) ⋀ n ≥ 0 ⋀ print(z) 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stop</a:t>
            </a:r>
          </a:p>
          <a:p>
            <a:endParaRPr lang="en-US" sz="2400">
              <a:solidFill>
                <a:prstClr val="black"/>
              </a:solidFill>
            </a:endParaRPr>
          </a:p>
          <a:p>
            <a:endParaRPr lang="en-US"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86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25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99992" y="1916832"/>
            <a:ext cx="3632324" cy="35394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urier"/>
                <a:cs typeface="Courier"/>
              </a:rPr>
              <a:t>while (m != n) {</a:t>
            </a:r>
          </a:p>
          <a:p>
            <a:r>
              <a:rPr lang="en-US" sz="2800">
                <a:latin typeface="Courier"/>
                <a:cs typeface="Courier"/>
              </a:rPr>
              <a:t>   if (m &gt; n) {</a:t>
            </a:r>
          </a:p>
          <a:p>
            <a:r>
              <a:rPr lang="en-US" sz="2800">
                <a:latin typeface="Courier"/>
                <a:cs typeface="Courier"/>
              </a:rPr>
              <a:t>      m = m-n;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   else {</a:t>
            </a:r>
          </a:p>
          <a:p>
            <a:r>
              <a:rPr lang="en-US" sz="2800">
                <a:latin typeface="Courier"/>
                <a:cs typeface="Courier"/>
              </a:rPr>
              <a:t>      n = n-m;</a:t>
            </a:r>
          </a:p>
          <a:p>
            <a:r>
              <a:rPr lang="en-US" sz="2800">
                <a:latin typeface="Courier"/>
                <a:cs typeface="Courier"/>
              </a:rPr>
              <a:t>   }</a:t>
            </a:r>
          </a:p>
          <a:p>
            <a:r>
              <a:rPr lang="en-US" sz="2800">
                <a:latin typeface="Courier"/>
                <a:cs typeface="Courier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61" y="1916832"/>
            <a:ext cx="3168352" cy="304698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/>
              <a:t>Draw the syntax tree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control flow graph</a:t>
            </a:r>
          </a:p>
          <a:p>
            <a:pPr marL="342900" indent="-342900">
              <a:buAutoNum type="arabicPeriod"/>
            </a:pPr>
            <a:endParaRPr lang="en-US" sz="2400"/>
          </a:p>
          <a:p>
            <a:pPr marL="342900" indent="-342900">
              <a:buAutoNum type="arabicPeriod"/>
            </a:pPr>
            <a:r>
              <a:rPr lang="en-US" sz="2400"/>
              <a:t>Draw the state automaton</a:t>
            </a:r>
          </a:p>
        </p:txBody>
      </p:sp>
    </p:spTree>
    <p:extLst>
      <p:ext uri="{BB962C8B-B14F-4D97-AF65-F5344CB8AC3E}">
        <p14:creationId xmlns:p14="http://schemas.microsoft.com/office/powerpoint/2010/main" val="452427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Logical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9552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4208" y="2564904"/>
            <a:ext cx="1872208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x’</a:t>
            </a:r>
            <a:r>
              <a:rPr lang="en-US" baseline="-25000">
                <a:solidFill>
                  <a:schemeClr val="tx1"/>
                </a:solidFill>
              </a:rPr>
              <a:t>1</a:t>
            </a:r>
            <a:r>
              <a:rPr lang="en-US">
                <a:solidFill>
                  <a:schemeClr val="tx1"/>
                </a:solidFill>
              </a:rPr>
              <a:t>, x’</a:t>
            </a:r>
            <a:r>
              <a:rPr lang="en-US" baseline="-25000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tx1"/>
                </a:solidFill>
              </a:rPr>
              <a:t>, ..., x’</a:t>
            </a:r>
            <a:r>
              <a:rPr lang="en-US" baseline="-2500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2411760" y="2996952"/>
            <a:ext cx="40324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55776" y="256490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e(x</a:t>
            </a:r>
            <a:r>
              <a:rPr lang="en-US" sz="2000" baseline="-25000"/>
              <a:t>1</a:t>
            </a:r>
            <a:r>
              <a:rPr lang="en-US" sz="2000"/>
              <a:t>, x</a:t>
            </a:r>
            <a:r>
              <a:rPr lang="en-US" sz="2000" baseline="-25000"/>
              <a:t>2</a:t>
            </a:r>
            <a:r>
              <a:rPr lang="en-US" sz="2000"/>
              <a:t>, ..., x</a:t>
            </a:r>
            <a:r>
              <a:rPr lang="en-US" sz="2000" baseline="-25000"/>
              <a:t>n</a:t>
            </a:r>
            <a:r>
              <a:rPr lang="en-US" sz="2000"/>
              <a:t>, x’</a:t>
            </a:r>
            <a:r>
              <a:rPr lang="en-US" sz="2000" baseline="-25000"/>
              <a:t>1</a:t>
            </a:r>
            <a:r>
              <a:rPr lang="en-US" sz="2000"/>
              <a:t>, x’</a:t>
            </a:r>
            <a:r>
              <a:rPr lang="en-US" sz="2000" baseline="-25000"/>
              <a:t>2</a:t>
            </a:r>
            <a:r>
              <a:rPr lang="en-US" sz="2000"/>
              <a:t>, ..., x’</a:t>
            </a:r>
            <a:r>
              <a:rPr lang="en-US" sz="2000" baseline="-25000"/>
              <a:t>n</a:t>
            </a:r>
            <a:r>
              <a:rPr lang="en-US" sz="200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9552" y="2132856"/>
            <a:ext cx="210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j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4208" y="2132856"/>
            <a:ext cx="2177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program point 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4005064"/>
            <a:ext cx="8372724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prstClr val="black"/>
                </a:solidFill>
              </a:rPr>
              <a:t>(reachable</a:t>
            </a:r>
            <a:r>
              <a:rPr lang="en-US" sz="2400" baseline="-25000">
                <a:solidFill>
                  <a:prstClr val="black"/>
                </a:solidFill>
              </a:rPr>
              <a:t>j</a:t>
            </a:r>
            <a:r>
              <a:rPr lang="en-US" sz="2400"/>
              <a:t>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) </a:t>
            </a:r>
            <a:r>
              <a:rPr lang="en-US" sz="2400">
                <a:solidFill>
                  <a:prstClr val="black"/>
                </a:solidFill>
              </a:rPr>
              <a:t> ⋀ </a:t>
            </a:r>
            <a:r>
              <a:rPr lang="en-US" sz="2400"/>
              <a:t>e(x</a:t>
            </a:r>
            <a:r>
              <a:rPr lang="en-US" sz="2400" baseline="-25000"/>
              <a:t>1</a:t>
            </a:r>
            <a:r>
              <a:rPr lang="en-US" sz="2400"/>
              <a:t>, x</a:t>
            </a:r>
            <a:r>
              <a:rPr lang="en-US" sz="2400" baseline="-25000"/>
              <a:t>2</a:t>
            </a:r>
            <a:r>
              <a:rPr lang="en-US" sz="2400"/>
              <a:t>, ..., x</a:t>
            </a:r>
            <a:r>
              <a:rPr lang="en-US" sz="2400" baseline="-25000"/>
              <a:t>n</a:t>
            </a:r>
            <a:r>
              <a:rPr lang="en-US" sz="2400"/>
              <a:t>, 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/>
              <a:t>)</a:t>
            </a:r>
            <a:r>
              <a:rPr lang="en-US" sz="2400">
                <a:solidFill>
                  <a:prstClr val="black"/>
                </a:solidFill>
              </a:rPr>
              <a:t>) </a:t>
            </a:r>
          </a:p>
          <a:p>
            <a:r>
              <a:rPr lang="en-US" sz="240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		→ </a:t>
            </a:r>
            <a:r>
              <a:rPr lang="en-US" sz="2400">
                <a:solidFill>
                  <a:prstClr val="black"/>
                </a:solidFill>
              </a:rPr>
              <a:t>reachable</a:t>
            </a:r>
            <a:r>
              <a:rPr lang="en-US" sz="2400" baseline="-25000">
                <a:solidFill>
                  <a:prstClr val="black"/>
                </a:solidFill>
              </a:rPr>
              <a:t>k</a:t>
            </a:r>
            <a:r>
              <a:rPr lang="en-US" sz="2400">
                <a:solidFill>
                  <a:prstClr val="black"/>
                </a:solidFill>
              </a:rPr>
              <a:t>(</a:t>
            </a:r>
            <a:r>
              <a:rPr lang="en-US" sz="2400"/>
              <a:t>x’</a:t>
            </a:r>
            <a:r>
              <a:rPr lang="en-US" sz="2400" baseline="-25000"/>
              <a:t>1</a:t>
            </a:r>
            <a:r>
              <a:rPr lang="en-US" sz="2400"/>
              <a:t>, x’</a:t>
            </a:r>
            <a:r>
              <a:rPr lang="en-US" sz="2400" baseline="-25000"/>
              <a:t>2</a:t>
            </a:r>
            <a:r>
              <a:rPr lang="en-US" sz="2400"/>
              <a:t>, ..., x’</a:t>
            </a:r>
            <a:r>
              <a:rPr lang="en-US" sz="2400" baseline="-25000"/>
              <a:t>n</a:t>
            </a:r>
            <a:r>
              <a:rPr lang="en-US" sz="24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1840" y="2204864"/>
            <a:ext cx="258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transition constraint</a:t>
            </a:r>
          </a:p>
        </p:txBody>
      </p:sp>
    </p:spTree>
    <p:extLst>
      <p:ext uri="{BB962C8B-B14F-4D97-AF65-F5344CB8AC3E}">
        <p14:creationId xmlns:p14="http://schemas.microsoft.com/office/powerpoint/2010/main" val="3540165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 rate limiter*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27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9800" y="1772816"/>
            <a:ext cx="6825436" cy="45009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1484784"/>
            <a:ext cx="2839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*Example by Monniaux</a:t>
            </a:r>
          </a:p>
        </p:txBody>
      </p:sp>
    </p:spTree>
    <p:extLst>
      <p:ext uri="{BB962C8B-B14F-4D97-AF65-F5344CB8AC3E}">
        <p14:creationId xmlns:p14="http://schemas.microsoft.com/office/powerpoint/2010/main" val="1189442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More examples from ENTRA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Rate limiter – logic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1556792"/>
            <a:ext cx="331236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r1(X,X_old) :- </a:t>
            </a:r>
          </a:p>
          <a:p>
            <a:r>
              <a:rPr lang="en-US"/>
              <a:t>	X_old=0, </a:t>
            </a:r>
          </a:p>
          <a:p>
            <a:r>
              <a:rPr lang="en-US"/>
              <a:t>	r0(_,_).</a:t>
            </a:r>
          </a:p>
          <a:p>
            <a:r>
              <a:rPr lang="en-US"/>
              <a:t>r1(X,X_old) :-</a:t>
            </a:r>
          </a:p>
          <a:p>
            <a:r>
              <a:rPr lang="en-US"/>
              <a:t>	r5(X,X_old).</a:t>
            </a:r>
          </a:p>
          <a:p>
            <a:r>
              <a:rPr lang="en-US"/>
              <a:t>	</a:t>
            </a:r>
          </a:p>
          <a:p>
            <a:r>
              <a:rPr lang="en-US"/>
              <a:t>r2(X,X_old) :-</a:t>
            </a:r>
          </a:p>
          <a:p>
            <a:r>
              <a:rPr lang="en-US"/>
              <a:t>	X &gt;= -1000,</a:t>
            </a:r>
          </a:p>
          <a:p>
            <a:r>
              <a:rPr lang="en-US"/>
              <a:t>	X =&lt; 1000,</a:t>
            </a:r>
          </a:p>
          <a:p>
            <a:r>
              <a:rPr lang="en-US"/>
              <a:t>	r1(_,X_old).</a:t>
            </a:r>
          </a:p>
          <a:p>
            <a:r>
              <a:rPr lang="en-US"/>
              <a:t>	</a:t>
            </a:r>
          </a:p>
          <a:p>
            <a:r>
              <a:rPr lang="en-US"/>
              <a:t>r3(X,X_old) :- </a:t>
            </a:r>
          </a:p>
          <a:p>
            <a:r>
              <a:rPr lang="en-US"/>
              <a:t>	X1 &gt;= X_old+1,</a:t>
            </a:r>
          </a:p>
          <a:p>
            <a:r>
              <a:rPr lang="en-US"/>
              <a:t>	X = X_old+1,</a:t>
            </a:r>
          </a:p>
          <a:p>
            <a:r>
              <a:rPr lang="en-US"/>
              <a:t>	r2(X1,X_old).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27984" y="1556792"/>
            <a:ext cx="3240360" cy="42473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r3(X,X_old) :- </a:t>
            </a:r>
          </a:p>
          <a:p>
            <a:r>
              <a:rPr lang="en-US"/>
              <a:t>	X &lt; X_old+1,</a:t>
            </a:r>
          </a:p>
          <a:p>
            <a:r>
              <a:rPr lang="en-US"/>
              <a:t>	r2(X,X_old).</a:t>
            </a:r>
          </a:p>
          <a:p>
            <a:r>
              <a:rPr lang="en-US"/>
              <a:t>	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X1 =&lt; X_old-1,</a:t>
            </a:r>
          </a:p>
          <a:p>
            <a:r>
              <a:rPr lang="en-US"/>
              <a:t>	X = X_old-1,</a:t>
            </a:r>
          </a:p>
          <a:p>
            <a:r>
              <a:rPr lang="en-US"/>
              <a:t>	r3(X1,X_old).</a:t>
            </a:r>
          </a:p>
          <a:p>
            <a:r>
              <a:rPr lang="en-US"/>
              <a:t>r4(X,X_old) :- </a:t>
            </a:r>
          </a:p>
          <a:p>
            <a:r>
              <a:rPr lang="en-US"/>
              <a:t>	X &gt; X_old-1,</a:t>
            </a:r>
          </a:p>
          <a:p>
            <a:r>
              <a:rPr lang="en-US"/>
              <a:t>	r3(X,X_old).</a:t>
            </a:r>
          </a:p>
          <a:p>
            <a:r>
              <a:rPr lang="en-US"/>
              <a:t>	</a:t>
            </a:r>
          </a:p>
          <a:p>
            <a:r>
              <a:rPr lang="en-US"/>
              <a:t>r5(X,X_old) :-</a:t>
            </a:r>
          </a:p>
          <a:p>
            <a:r>
              <a:rPr lang="en-US"/>
              <a:t>	X_old=X,</a:t>
            </a:r>
          </a:p>
          <a:p>
            <a:r>
              <a:rPr lang="en-US"/>
              <a:t>	r4(X,_).</a:t>
            </a:r>
          </a:p>
        </p:txBody>
      </p:sp>
    </p:spTree>
    <p:extLst>
      <p:ext uri="{BB962C8B-B14F-4D97-AF65-F5344CB8AC3E}">
        <p14:creationId xmlns:p14="http://schemas.microsoft.com/office/powerpoint/2010/main" val="304141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ICT-Energy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3059832" y="5013176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Physics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9832" y="1844824"/>
            <a:ext cx="3960440" cy="64807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Application Software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9832" y="2636912"/>
            <a:ext cx="3960440" cy="648072"/>
          </a:xfrm>
          <a:prstGeom prst="rec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System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59832" y="3429000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Architecture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59832" y="4221088"/>
            <a:ext cx="3960440" cy="648072"/>
          </a:xfrm>
          <a:prstGeom prst="rect">
            <a:avLst/>
          </a:prstGeom>
          <a:solidFill>
            <a:srgbClr val="0000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FFF00"/>
                </a:solidFill>
              </a:rPr>
              <a:t>Devices</a:t>
            </a:r>
          </a:p>
        </p:txBody>
      </p:sp>
      <p:sp>
        <p:nvSpPr>
          <p:cNvPr id="12" name="Double Brace 11"/>
          <p:cNvSpPr/>
          <p:nvPr/>
        </p:nvSpPr>
        <p:spPr>
          <a:xfrm>
            <a:off x="2555776" y="1844824"/>
            <a:ext cx="5112568" cy="144016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827584" y="2060848"/>
            <a:ext cx="1440160" cy="57606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Program properties</a:t>
            </a:r>
          </a:p>
          <a:p>
            <a:r>
              <a:rPr lang="en-US"/>
              <a:t>Program invariants</a:t>
            </a:r>
          </a:p>
          <a:p>
            <a:r>
              <a:rPr lang="en-US"/>
              <a:t>Global properties that depend on summary of infinite number of behaviours</a:t>
            </a:r>
          </a:p>
          <a:p>
            <a:endParaRPr lang="en-US"/>
          </a:p>
          <a:p>
            <a:r>
              <a:rPr lang="en-US"/>
              <a:t>Prove absence of bugs (verification) rather than presence (testing)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9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Many program analysis and verification tasks involve proving </a:t>
            </a:r>
            <a:r>
              <a:rPr lang="en-US">
                <a:solidFill>
                  <a:srgbClr val="FF0000"/>
                </a:solidFill>
              </a:rPr>
              <a:t>invariants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An invariant is an assertion that is true at a given program point.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1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invariant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32</a:t>
            </a:fld>
            <a:endParaRPr lang="en-US"/>
          </a:p>
        </p:txBody>
      </p:sp>
      <p:pic>
        <p:nvPicPr>
          <p:cNvPr id="6" name="Picture 5" descr="Screen Shot 2015-07-10 at 15.12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7584" y="1700808"/>
            <a:ext cx="4559300" cy="4445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508104" y="4869160"/>
            <a:ext cx="3105688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-1000 ≤ x_old ≤ 1000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3419872" y="5099993"/>
            <a:ext cx="2088232" cy="1292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08104" y="4437112"/>
            <a:ext cx="255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Check assertion</a:t>
            </a:r>
          </a:p>
        </p:txBody>
      </p:sp>
    </p:spTree>
    <p:extLst>
      <p:ext uri="{BB962C8B-B14F-4D97-AF65-F5344CB8AC3E}">
        <p14:creationId xmlns:p14="http://schemas.microsoft.com/office/powerpoint/2010/main" val="408029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Proving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 prove that invariant P holds at program point j, prove the following implication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→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r>
              <a:rPr lang="en-US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/>
              <a:t>which is equivalent to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¬(reachable</a:t>
            </a:r>
            <a:r>
              <a:rPr lang="en-US" baseline="-25000">
                <a:solidFill>
                  <a:srgbClr val="FF0000"/>
                </a:solidFill>
              </a:rPr>
              <a:t>j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)</a:t>
            </a:r>
            <a:r>
              <a:rPr lang="en-US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 ⋀ </a:t>
            </a:r>
            <a:r>
              <a:rPr lang="en-US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¬P</a:t>
            </a:r>
            <a:r>
              <a:rPr lang="en-US">
                <a:solidFill>
                  <a:srgbClr val="FF0000"/>
                </a:solidFill>
                <a:sym typeface="Wingdings"/>
              </a:rPr>
              <a:t>)</a:t>
            </a:r>
            <a:endParaRPr lang="en-US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4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771800" y="2348880"/>
            <a:ext cx="4968552" cy="345638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approximation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34</a:t>
            </a:fld>
            <a:endParaRPr lang="en-US"/>
          </a:p>
        </p:txBody>
      </p:sp>
      <p:sp>
        <p:nvSpPr>
          <p:cNvPr id="14" name="Octagon 13"/>
          <p:cNvSpPr/>
          <p:nvPr/>
        </p:nvSpPr>
        <p:spPr>
          <a:xfrm>
            <a:off x="3275856" y="2708920"/>
            <a:ext cx="4032448" cy="2808312"/>
          </a:xfrm>
          <a:prstGeom prst="octagon">
            <a:avLst/>
          </a:prstGeom>
          <a:solidFill>
            <a:srgbClr val="FFFF00"/>
          </a:solidFill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47864" y="3212976"/>
            <a:ext cx="3888432" cy="1944216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reachable</a:t>
            </a:r>
            <a:r>
              <a:rPr lang="en-US" sz="2000" baseline="-25000">
                <a:solidFill>
                  <a:schemeClr val="tx1"/>
                </a:solidFill>
              </a:rPr>
              <a:t>j</a:t>
            </a:r>
            <a:r>
              <a:rPr lang="en-US" sz="2000">
                <a:solidFill>
                  <a:schemeClr val="tx1"/>
                </a:solidFill>
              </a:rPr>
              <a:t>(x</a:t>
            </a:r>
            <a:r>
              <a:rPr lang="en-US" sz="1600" baseline="-25000">
                <a:solidFill>
                  <a:schemeClr val="tx1"/>
                </a:solidFill>
              </a:rPr>
              <a:t>1</a:t>
            </a:r>
            <a:r>
              <a:rPr lang="en-US" sz="2000">
                <a:solidFill>
                  <a:schemeClr val="tx1"/>
                </a:solidFill>
              </a:rPr>
              <a:t>,...,x</a:t>
            </a:r>
            <a:r>
              <a:rPr lang="en-US" sz="2000" baseline="-25000">
                <a:solidFill>
                  <a:schemeClr val="tx1"/>
                </a:solidFill>
              </a:rPr>
              <a:t>n</a:t>
            </a:r>
            <a:r>
              <a:rPr lang="en-US" sz="2000">
                <a:solidFill>
                  <a:schemeClr val="tx1"/>
                </a:solidFill>
              </a:rPr>
              <a:t>)</a:t>
            </a:r>
            <a:r>
              <a:rPr lang="en-US" sz="2000"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1772816"/>
            <a:ext cx="36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528" y="1700808"/>
            <a:ext cx="3445700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Overapproximation</a:t>
            </a:r>
          </a:p>
          <a:p>
            <a:r>
              <a:rPr lang="en-US" sz="2000"/>
              <a:t>of the set of points</a:t>
            </a:r>
          </a:p>
          <a:p>
            <a:r>
              <a:rPr lang="en-US" sz="2000"/>
              <a:t>where</a:t>
            </a:r>
          </a:p>
          <a:p>
            <a:r>
              <a:rPr lang="en-US" sz="2000"/>
              <a:t>reachable</a:t>
            </a:r>
            <a:r>
              <a:rPr lang="en-US" sz="2000" baseline="-25000"/>
              <a:t>j</a:t>
            </a:r>
            <a:r>
              <a:rPr lang="en-US" sz="2000"/>
              <a:t>(x</a:t>
            </a:r>
            <a:r>
              <a:rPr lang="en-US" sz="1600" baseline="-25000"/>
              <a:t>1</a:t>
            </a:r>
            <a:r>
              <a:rPr lang="en-US" sz="2000"/>
              <a:t>,...,x</a:t>
            </a:r>
            <a:r>
              <a:rPr lang="en-US" sz="2000" baseline="-25000"/>
              <a:t>n</a:t>
            </a:r>
            <a:r>
              <a:rPr lang="en-US" sz="2000"/>
              <a:t>)</a:t>
            </a:r>
            <a:r>
              <a:rPr lang="en-US" sz="2000">
                <a:latin typeface="Wingdings"/>
                <a:ea typeface="Wingdings"/>
                <a:cs typeface="Wingdings"/>
                <a:sym typeface="Wingdings"/>
              </a:rPr>
              <a:t> </a:t>
            </a:r>
            <a:endParaRPr lang="en-US" sz="2000"/>
          </a:p>
          <a:p>
            <a:r>
              <a:rPr lang="en-US" sz="2000"/>
              <a:t>is true.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Contained </a:t>
            </a:r>
          </a:p>
          <a:p>
            <a:r>
              <a:rPr lang="en-US" sz="2000"/>
              <a:t>within P, hence</a:t>
            </a:r>
          </a:p>
          <a:p>
            <a:endParaRPr lang="en-US" sz="2000"/>
          </a:p>
          <a:p>
            <a:r>
              <a:rPr lang="en-US" sz="2400">
                <a:solidFill>
                  <a:srgbClr val="FF0000"/>
                </a:solidFill>
              </a:rPr>
              <a:t>reachable</a:t>
            </a:r>
            <a:r>
              <a:rPr lang="en-US" sz="2400" baseline="-25000">
                <a:solidFill>
                  <a:srgbClr val="FF0000"/>
                </a:solidFill>
              </a:rPr>
              <a:t>j</a:t>
            </a:r>
            <a:r>
              <a:rPr lang="en-US" sz="2400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,...,x</a:t>
            </a:r>
            <a:r>
              <a:rPr lang="en-US" sz="2400" baseline="-25000">
                <a:solidFill>
                  <a:srgbClr val="FF0000"/>
                </a:solidFill>
              </a:rPr>
              <a:t>n</a:t>
            </a:r>
            <a:r>
              <a:rPr lang="en-US" sz="2400">
                <a:solidFill>
                  <a:srgbClr val="FF0000"/>
                </a:solidFill>
              </a:rPr>
              <a:t>)</a:t>
            </a:r>
            <a:r>
              <a:rPr lang="en-US" sz="240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→</a:t>
            </a:r>
            <a:r>
              <a:rPr lang="en-US" sz="2400">
                <a:solidFill>
                  <a:srgbClr val="FF0000"/>
                </a:solidFill>
                <a:ea typeface="Wingdings"/>
                <a:cs typeface="Wingdings"/>
                <a:sym typeface="Wingdings"/>
              </a:rPr>
              <a:t>P</a:t>
            </a:r>
            <a:endParaRPr lang="en-US" sz="2400">
              <a:solidFill>
                <a:srgbClr val="FF0000"/>
              </a:solidFill>
            </a:endParaRPr>
          </a:p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23728" y="3212976"/>
            <a:ext cx="1296144" cy="2160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894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invariants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program state can contain </a:t>
            </a:r>
            <a:r>
              <a:rPr lang="en-US" u="sng"/>
              <a:t>resource counters</a:t>
            </a:r>
            <a:r>
              <a:rPr lang="en-US"/>
              <a:t>.</a:t>
            </a:r>
          </a:p>
          <a:p>
            <a:r>
              <a:rPr lang="en-US">
                <a:solidFill>
                  <a:srgbClr val="FF0000"/>
                </a:solidFill>
              </a:rPr>
              <a:t>reachable</a:t>
            </a:r>
            <a:r>
              <a:rPr lang="en-US" baseline="-25000">
                <a:solidFill>
                  <a:srgbClr val="FF0000"/>
                </a:solidFill>
              </a:rPr>
              <a:t>k</a:t>
            </a:r>
            <a:r>
              <a:rPr lang="en-US">
                <a:solidFill>
                  <a:srgbClr val="FF0000"/>
                </a:solidFill>
              </a:rPr>
              <a:t>(x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,...,x</a:t>
            </a:r>
            <a:r>
              <a:rPr lang="en-US" baseline="-25000">
                <a:solidFill>
                  <a:srgbClr val="FF0000"/>
                </a:solidFill>
              </a:rPr>
              <a:t>n</a:t>
            </a:r>
            <a:r>
              <a:rPr lang="en-US">
                <a:solidFill>
                  <a:srgbClr val="FF0000"/>
                </a:solidFill>
              </a:rPr>
              <a:t>,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/>
              <a:t>means that the total energy consumed is </a:t>
            </a:r>
            <a:r>
              <a:rPr lang="en-US">
                <a:solidFill>
                  <a:srgbClr val="0000FF"/>
                </a:solidFill>
              </a:rPr>
              <a:t>e</a:t>
            </a:r>
            <a:r>
              <a:rPr lang="en-US"/>
              <a:t>, when the program reaches point </a:t>
            </a:r>
            <a:r>
              <a:rPr lang="en-US">
                <a:solidFill>
                  <a:srgbClr val="FF0000"/>
                </a:solidFill>
              </a:rPr>
              <a:t>k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So we can express and prove assertions about energy (or other resources)</a:t>
            </a:r>
          </a:p>
          <a:p>
            <a:r>
              <a:rPr lang="en-US">
                <a:solidFill>
                  <a:srgbClr val="000000"/>
                </a:solidFill>
              </a:rPr>
              <a:t>More on this later...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>
                <a:solidFill>
                  <a:srgbClr val="0000FF"/>
                </a:solidFill>
              </a:rPr>
              <a:t>How to capture all reachable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fixpoint</a:t>
            </a:r>
            <a:r>
              <a:rPr lang="en-US"/>
              <a:t> techniques</a:t>
            </a:r>
          </a:p>
          <a:p>
            <a:pPr lvl="1"/>
            <a:endParaRPr lang="en-US"/>
          </a:p>
          <a:p>
            <a:r>
              <a:rPr lang="en-US">
                <a:solidFill>
                  <a:srgbClr val="0000FF"/>
                </a:solidFill>
              </a:rPr>
              <a:t>How to capture an infinite set of states?</a:t>
            </a:r>
            <a:endParaRPr lang="en-US"/>
          </a:p>
          <a:p>
            <a:pPr lvl="1"/>
            <a:r>
              <a:rPr lang="en-US"/>
              <a:t>answer, </a:t>
            </a:r>
            <a:r>
              <a:rPr lang="en-US">
                <a:solidFill>
                  <a:srgbClr val="FF0000"/>
                </a:solidFill>
              </a:rPr>
              <a:t>abstract interpretation</a:t>
            </a:r>
          </a:p>
          <a:p>
            <a:pPr lvl="1"/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These two methods underlie much program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8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Sounds complicated, but it is a very simple procedure</a:t>
            </a:r>
          </a:p>
          <a:p>
            <a:endParaRPr lang="en-US"/>
          </a:p>
          <a:p>
            <a:r>
              <a:rPr lang="en-US"/>
              <a:t>It is a </a:t>
            </a:r>
            <a:r>
              <a:rPr lang="en-US">
                <a:solidFill>
                  <a:srgbClr val="FF0000"/>
                </a:solidFill>
              </a:rPr>
              <a:t>closure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saturation</a:t>
            </a:r>
            <a:r>
              <a:rPr lang="en-US"/>
              <a:t> procedure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85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Fixpoint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Consider a route network, with stations a,b,...,h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43608" y="328498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043608" y="522920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2699792" y="270892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3635896" y="43651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4716016" y="2852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6372200" y="472514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Oval 11"/>
          <p:cNvSpPr/>
          <p:nvPr/>
        </p:nvSpPr>
        <p:spPr>
          <a:xfrm>
            <a:off x="5220072" y="393305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7884368" y="48691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5" name="Curved Connector 14"/>
          <p:cNvCxnSpPr>
            <a:stCxn id="11" idx="7"/>
            <a:endCxn id="13" idx="0"/>
          </p:cNvCxnSpPr>
          <p:nvPr/>
        </p:nvCxnSpPr>
        <p:spPr>
          <a:xfrm rot="16200000" flipH="1">
            <a:off x="7380312" y="4149080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13" idx="3"/>
            <a:endCxn id="11" idx="4"/>
          </p:cNvCxnSpPr>
          <p:nvPr/>
        </p:nvCxnSpPr>
        <p:spPr>
          <a:xfrm rot="5400000" flipH="1">
            <a:off x="7227560" y="4517856"/>
            <a:ext cx="80744" cy="1359416"/>
          </a:xfrm>
          <a:prstGeom prst="curvedConnector3">
            <a:avLst>
              <a:gd name="adj1" fmla="val -361478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6"/>
            <a:endCxn id="8" idx="3"/>
          </p:cNvCxnSpPr>
          <p:nvPr/>
        </p:nvCxnSpPr>
        <p:spPr>
          <a:xfrm flipV="1">
            <a:off x="1475656" y="3077696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6" idx="4"/>
            <a:endCxn id="7" idx="0"/>
          </p:cNvCxnSpPr>
          <p:nvPr/>
        </p:nvCxnSpPr>
        <p:spPr>
          <a:xfrm rot="5400000">
            <a:off x="503548" y="4473116"/>
            <a:ext cx="1512168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6" idx="5"/>
            <a:endCxn id="9" idx="2"/>
          </p:cNvCxnSpPr>
          <p:nvPr/>
        </p:nvCxnSpPr>
        <p:spPr>
          <a:xfrm rot="16200000" flipH="1">
            <a:off x="2060456" y="3005688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6"/>
            <a:endCxn id="9" idx="4"/>
          </p:cNvCxnSpPr>
          <p:nvPr/>
        </p:nvCxnSpPr>
        <p:spPr>
          <a:xfrm flipV="1">
            <a:off x="1475656" y="4797152"/>
            <a:ext cx="2376264" cy="64807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2"/>
            <a:endCxn id="6" idx="7"/>
          </p:cNvCxnSpPr>
          <p:nvPr/>
        </p:nvCxnSpPr>
        <p:spPr>
          <a:xfrm rot="10800000" flipV="1">
            <a:off x="1412384" y="2924944"/>
            <a:ext cx="1287408" cy="4233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7" idx="2"/>
            <a:endCxn id="6" idx="2"/>
          </p:cNvCxnSpPr>
          <p:nvPr/>
        </p:nvCxnSpPr>
        <p:spPr>
          <a:xfrm rot="10800000">
            <a:off x="1043608" y="3501008"/>
            <a:ext cx="12700" cy="1944216"/>
          </a:xfrm>
          <a:prstGeom prst="curvedConnector3">
            <a:avLst>
              <a:gd name="adj1" fmla="val 18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9" idx="1"/>
            <a:endCxn id="6" idx="6"/>
          </p:cNvCxnSpPr>
          <p:nvPr/>
        </p:nvCxnSpPr>
        <p:spPr>
          <a:xfrm rot="16200000" flipV="1">
            <a:off x="2123728" y="2852936"/>
            <a:ext cx="927368" cy="2223512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9" idx="7"/>
            <a:endCxn id="12" idx="2"/>
          </p:cNvCxnSpPr>
          <p:nvPr/>
        </p:nvCxnSpPr>
        <p:spPr>
          <a:xfrm rot="5400000" flipH="1" flipV="1">
            <a:off x="4472724" y="3681028"/>
            <a:ext cx="279296" cy="1215400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12" idx="4"/>
            <a:endCxn id="9" idx="5"/>
          </p:cNvCxnSpPr>
          <p:nvPr/>
        </p:nvCxnSpPr>
        <p:spPr>
          <a:xfrm rot="5400000">
            <a:off x="4535996" y="3833780"/>
            <a:ext cx="368776" cy="1431424"/>
          </a:xfrm>
          <a:prstGeom prst="curvedConnector3">
            <a:avLst>
              <a:gd name="adj1" fmla="val 17914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10" idx="6"/>
            <a:endCxn id="12" idx="0"/>
          </p:cNvCxnSpPr>
          <p:nvPr/>
        </p:nvCxnSpPr>
        <p:spPr>
          <a:xfrm>
            <a:off x="5148064" y="3068960"/>
            <a:ext cx="288032" cy="864096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12" idx="2"/>
            <a:endCxn id="10" idx="3"/>
          </p:cNvCxnSpPr>
          <p:nvPr/>
        </p:nvCxnSpPr>
        <p:spPr>
          <a:xfrm rot="10800000">
            <a:off x="4779288" y="3221712"/>
            <a:ext cx="440784" cy="927368"/>
          </a:xfrm>
          <a:prstGeom prst="curved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858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post(S)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S be a set of stations. post(S) is the set of stations reachable in one step from S. E.g. post({a,h}) = {b,c,d,g}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19672" y="3573016"/>
            <a:ext cx="5544616" cy="2160240"/>
            <a:chOff x="1043608" y="2708920"/>
            <a:chExt cx="7272808" cy="2952328"/>
          </a:xfrm>
        </p:grpSpPr>
        <p:sp>
          <p:nvSpPr>
            <p:cNvPr id="7" name="Oval 6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2" idx="7"/>
              <a:endCxn id="14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4" idx="3"/>
              <a:endCxn id="12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>
              <a:stCxn id="7" idx="6"/>
              <a:endCxn id="9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7" idx="4"/>
              <a:endCxn id="8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7" idx="5"/>
              <a:endCxn id="10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8" idx="6"/>
              <a:endCxn id="10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9" idx="2"/>
              <a:endCxn id="7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8" idx="2"/>
              <a:endCxn id="7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10" idx="1"/>
              <a:endCxn id="7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0" idx="7"/>
              <a:endCxn id="13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3" idx="4"/>
              <a:endCxn id="10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1" idx="6"/>
              <a:endCxn id="13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13" idx="2"/>
              <a:endCxn id="11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21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/>
              <a:t>Energy of </a:t>
            </a:r>
            <a:r>
              <a:rPr lang="en-US" i="1" u="sng"/>
              <a:t>software</a:t>
            </a:r>
            <a:r>
              <a:rPr lang="en-US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Energy is consumed by </a:t>
            </a:r>
            <a:r>
              <a:rPr lang="en-US">
                <a:solidFill>
                  <a:srgbClr val="FF0000"/>
                </a:solidFill>
              </a:rPr>
              <a:t>hardware</a:t>
            </a:r>
          </a:p>
          <a:p>
            <a:endParaRPr lang="en-US"/>
          </a:p>
          <a:p>
            <a:r>
              <a:rPr lang="en-US"/>
              <a:t>But in these lectures we attribute energy cost to </a:t>
            </a:r>
            <a:r>
              <a:rPr lang="en-US">
                <a:solidFill>
                  <a:srgbClr val="FF0000"/>
                </a:solidFill>
              </a:rPr>
              <a:t>software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838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 as a fixpoint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set of stations reachable from an initial set S, called Reach(S) is defined as the smallest set Z such that Z = F(Z)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where F(Z) = S ∪ post(Z)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This can be computed as the </a:t>
            </a:r>
            <a:r>
              <a:rPr lang="en-US">
                <a:solidFill>
                  <a:srgbClr val="FF0000"/>
                </a:solidFill>
              </a:rPr>
              <a:t>limit</a:t>
            </a:r>
            <a:r>
              <a:rPr lang="en-US"/>
              <a:t> of a sequence </a:t>
            </a:r>
            <a:r>
              <a:rPr lang="en-US">
                <a:solidFill>
                  <a:srgbClr val="FF0000"/>
                </a:solidFill>
              </a:rPr>
              <a:t>∅, F(∅), F(F(∅)), ...</a:t>
            </a:r>
            <a:r>
              <a:rPr lang="en-US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2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/>
              <a:t>Find the stations reachable from 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851920" y="2348880"/>
            <a:ext cx="5184576" cy="1944216"/>
            <a:chOff x="1043608" y="2708920"/>
            <a:chExt cx="7272808" cy="2952328"/>
          </a:xfrm>
        </p:grpSpPr>
        <p:sp>
          <p:nvSpPr>
            <p:cNvPr id="6" name="Oval 5"/>
            <p:cNvSpPr/>
            <p:nvPr/>
          </p:nvSpPr>
          <p:spPr>
            <a:xfrm>
              <a:off x="1043608" y="328498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043608" y="522920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699792" y="270892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635896" y="436510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716016" y="285293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372200" y="472514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220072" y="39330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884368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5" name="Curved Connector 14"/>
            <p:cNvCxnSpPr>
              <a:stCxn id="11" idx="7"/>
              <a:endCxn id="13" idx="0"/>
            </p:cNvCxnSpPr>
            <p:nvPr/>
          </p:nvCxnSpPr>
          <p:spPr>
            <a:xfrm rot="16200000" flipH="1">
              <a:off x="7380312" y="4149080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>
              <a:stCxn id="13" idx="3"/>
              <a:endCxn id="11" idx="4"/>
            </p:cNvCxnSpPr>
            <p:nvPr/>
          </p:nvCxnSpPr>
          <p:spPr>
            <a:xfrm rot="5400000" flipH="1">
              <a:off x="7227560" y="4517856"/>
              <a:ext cx="80744" cy="1359416"/>
            </a:xfrm>
            <a:prstGeom prst="curvedConnector3">
              <a:avLst>
                <a:gd name="adj1" fmla="val -361478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>
              <a:stCxn id="6" idx="6"/>
              <a:endCxn id="8" idx="3"/>
            </p:cNvCxnSpPr>
            <p:nvPr/>
          </p:nvCxnSpPr>
          <p:spPr>
            <a:xfrm flipV="1">
              <a:off x="1475656" y="3077696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/>
            <p:cNvCxnSpPr>
              <a:stCxn id="6" idx="4"/>
              <a:endCxn id="7" idx="0"/>
            </p:cNvCxnSpPr>
            <p:nvPr/>
          </p:nvCxnSpPr>
          <p:spPr>
            <a:xfrm rot="5400000">
              <a:off x="503548" y="4473116"/>
              <a:ext cx="1512168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6" idx="5"/>
              <a:endCxn id="9" idx="2"/>
            </p:cNvCxnSpPr>
            <p:nvPr/>
          </p:nvCxnSpPr>
          <p:spPr>
            <a:xfrm rot="16200000" flipH="1">
              <a:off x="2060456" y="3005688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7" idx="6"/>
              <a:endCxn id="9" idx="4"/>
            </p:cNvCxnSpPr>
            <p:nvPr/>
          </p:nvCxnSpPr>
          <p:spPr>
            <a:xfrm flipV="1">
              <a:off x="1475656" y="4797152"/>
              <a:ext cx="2376264" cy="64807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8" idx="2"/>
              <a:endCxn id="6" idx="7"/>
            </p:cNvCxnSpPr>
            <p:nvPr/>
          </p:nvCxnSpPr>
          <p:spPr>
            <a:xfrm rot="10800000" flipV="1">
              <a:off x="1412384" y="2924944"/>
              <a:ext cx="1287408" cy="4233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>
              <a:stCxn id="7" idx="2"/>
              <a:endCxn id="6" idx="2"/>
            </p:cNvCxnSpPr>
            <p:nvPr/>
          </p:nvCxnSpPr>
          <p:spPr>
            <a:xfrm rot="10800000">
              <a:off x="1043608" y="3501008"/>
              <a:ext cx="12700" cy="1944216"/>
            </a:xfrm>
            <a:prstGeom prst="curvedConnector3">
              <a:avLst>
                <a:gd name="adj1" fmla="val 18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urved Connector 39"/>
            <p:cNvCxnSpPr>
              <a:stCxn id="9" idx="1"/>
              <a:endCxn id="6" idx="6"/>
            </p:cNvCxnSpPr>
            <p:nvPr/>
          </p:nvCxnSpPr>
          <p:spPr>
            <a:xfrm rot="16200000" flipV="1">
              <a:off x="2123728" y="2852936"/>
              <a:ext cx="927368" cy="2223512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>
              <a:stCxn id="9" idx="7"/>
              <a:endCxn id="12" idx="2"/>
            </p:cNvCxnSpPr>
            <p:nvPr/>
          </p:nvCxnSpPr>
          <p:spPr>
            <a:xfrm rot="5400000" flipH="1" flipV="1">
              <a:off x="4472724" y="3681028"/>
              <a:ext cx="279296" cy="1215400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/>
            <p:cNvCxnSpPr>
              <a:stCxn id="12" idx="4"/>
              <a:endCxn id="9" idx="5"/>
            </p:cNvCxnSpPr>
            <p:nvPr/>
          </p:nvCxnSpPr>
          <p:spPr>
            <a:xfrm rot="5400000">
              <a:off x="4535996" y="3833780"/>
              <a:ext cx="368776" cy="1431424"/>
            </a:xfrm>
            <a:prstGeom prst="curvedConnector3">
              <a:avLst>
                <a:gd name="adj1" fmla="val 179146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10" idx="6"/>
              <a:endCxn id="12" idx="0"/>
            </p:cNvCxnSpPr>
            <p:nvPr/>
          </p:nvCxnSpPr>
          <p:spPr>
            <a:xfrm>
              <a:off x="5148064" y="3068960"/>
              <a:ext cx="288032" cy="864096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12" idx="2"/>
              <a:endCxn id="10" idx="3"/>
            </p:cNvCxnSpPr>
            <p:nvPr/>
          </p:nvCxnSpPr>
          <p:spPr>
            <a:xfrm rot="10800000">
              <a:off x="4779288" y="3221712"/>
              <a:ext cx="440784" cy="927368"/>
            </a:xfrm>
            <a:prstGeom prst="curvedConnector2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7544" y="2564904"/>
            <a:ext cx="37440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F(Z) = {a} ∪ post(Z)</a:t>
            </a:r>
          </a:p>
          <a:p>
            <a:endParaRPr lang="en-US" sz="2000"/>
          </a:p>
          <a:p>
            <a:r>
              <a:rPr lang="en-US" sz="2000"/>
              <a:t>∅</a:t>
            </a:r>
          </a:p>
          <a:p>
            <a:r>
              <a:rPr lang="en-US" sz="2000"/>
              <a:t>F(∅) = {a}</a:t>
            </a:r>
          </a:p>
          <a:p>
            <a:r>
              <a:rPr lang="en-US" sz="2000"/>
              <a:t>F({a}) = {a,b,c,d}</a:t>
            </a:r>
          </a:p>
          <a:p>
            <a:r>
              <a:rPr lang="en-US" sz="2000"/>
              <a:t>F({a,b,c,d}) = {a,b,c,d,f}</a:t>
            </a:r>
          </a:p>
          <a:p>
            <a:r>
              <a:rPr lang="en-US" sz="2000"/>
              <a:t>F({a,b,c,d,f}) = {a,b,c,d,e,f}</a:t>
            </a:r>
          </a:p>
          <a:p>
            <a:r>
              <a:rPr lang="en-US" sz="2000"/>
              <a:t>F({a,b,c,d,e,f}) = {a,b,c,d,e,f}</a:t>
            </a:r>
          </a:p>
          <a:p>
            <a:endParaRPr lang="en-US" sz="2000"/>
          </a:p>
          <a:p>
            <a:r>
              <a:rPr lang="en-US" sz="2000"/>
              <a:t>fixpoint found {a,b,c,d,e,f}</a:t>
            </a:r>
          </a:p>
        </p:txBody>
      </p:sp>
    </p:spTree>
    <p:extLst>
      <p:ext uri="{BB962C8B-B14F-4D97-AF65-F5344CB8AC3E}">
        <p14:creationId xmlns:p14="http://schemas.microsoft.com/office/powerpoint/2010/main" val="567899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We apply the same idea to find the reachable states of a program, starting with the initial state.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55576" y="3284984"/>
            <a:ext cx="5112568" cy="2520280"/>
            <a:chOff x="611560" y="1484784"/>
            <a:chExt cx="7704856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4608513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308304" y="2564904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172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reachable states of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3621262" cy="2520280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20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907028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4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4" name="Curved Connector 13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6" name="Straight Arrow Connector 15"/>
            <p:cNvCxnSpPr>
              <a:stCxn id="7" idx="3"/>
              <a:endCxn id="19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83568" y="2492896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5576" y="414908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008" y="1916832"/>
            <a:ext cx="4176464" cy="313932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/>
              <a:t>2		3</a:t>
            </a:r>
          </a:p>
          <a:p>
            <a:r>
              <a:rPr lang="en-US"/>
              <a:t>{}		{}</a:t>
            </a:r>
          </a:p>
          <a:p>
            <a:r>
              <a:rPr lang="en-US"/>
              <a:t>{(4,1)}        	{}</a:t>
            </a:r>
          </a:p>
          <a:p>
            <a:r>
              <a:rPr lang="en-US"/>
              <a:t>{(4,1)}        	{(3,4)}</a:t>
            </a:r>
          </a:p>
          <a:p>
            <a:r>
              <a:rPr lang="en-US"/>
              <a:t>{(4,1),(3,4)}   	{(3,4)}</a:t>
            </a:r>
          </a:p>
          <a:p>
            <a:r>
              <a:rPr lang="en-US"/>
              <a:t>{(4,1),(3,4)}	{(3,4),(2,12)}</a:t>
            </a:r>
          </a:p>
          <a:p>
            <a:r>
              <a:rPr lang="en-US"/>
              <a:t>....		....</a:t>
            </a:r>
          </a:p>
          <a:p>
            <a:endParaRPr lang="en-US"/>
          </a:p>
          <a:p>
            <a:r>
              <a:rPr lang="en-US"/>
              <a:t>{(4,1),(3,4),	{(3,4),(2,12),(1,24)}</a:t>
            </a:r>
          </a:p>
          <a:p>
            <a:r>
              <a:rPr lang="en-US"/>
              <a:t>(2,12),(1,24),</a:t>
            </a:r>
          </a:p>
          <a:p>
            <a:r>
              <a:rPr lang="en-US"/>
              <a:t>(0,24) }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52953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Infinite fixpoints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However, usually the set of reachable states of a program is </a:t>
            </a:r>
            <a:r>
              <a:rPr lang="en-US">
                <a:solidFill>
                  <a:srgbClr val="FF0000"/>
                </a:solidFill>
              </a:rPr>
              <a:t>infinite</a:t>
            </a:r>
            <a:r>
              <a:rPr lang="en-US"/>
              <a:t>, and the sequence could keep on growing</a:t>
            </a:r>
          </a:p>
          <a:p>
            <a:r>
              <a:rPr lang="en-US"/>
              <a:t>We might never reach the fixpoint</a:t>
            </a:r>
          </a:p>
          <a:p>
            <a:endParaRPr lang="en-US"/>
          </a:p>
          <a:p>
            <a:r>
              <a:rPr lang="en-US"/>
              <a:t>In this case we use </a:t>
            </a:r>
            <a:r>
              <a:rPr lang="en-US">
                <a:solidFill>
                  <a:srgbClr val="FF0000"/>
                </a:solidFill>
              </a:rPr>
              <a:t>abstraction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2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/>
              <a:t>Example</a:t>
            </a:r>
          </a:p>
          <a:p>
            <a:endParaRPr lang="en-US"/>
          </a:p>
          <a:p>
            <a:r>
              <a:rPr lang="en-US"/>
              <a:t>476305 × -576 = 274351680</a:t>
            </a:r>
          </a:p>
          <a:p>
            <a:endParaRPr lang="en-US"/>
          </a:p>
          <a:p>
            <a:r>
              <a:rPr lang="en-US"/>
              <a:t>Is the above equation correct?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90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 of 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rule of signs </a:t>
            </a:r>
            <a:r>
              <a:rPr lang="en-US"/>
              <a:t>is an </a:t>
            </a:r>
            <a:r>
              <a:rPr lang="en-US">
                <a:solidFill>
                  <a:srgbClr val="FF0000"/>
                </a:solidFill>
              </a:rPr>
              <a:t>abstraction</a:t>
            </a:r>
            <a:r>
              <a:rPr lang="en-US"/>
              <a:t> of the multiplication relation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/>
              <a:t>+ × +   =   +</a:t>
            </a:r>
          </a:p>
          <a:p>
            <a:pPr marL="400050" lvl="1" indent="0">
              <a:buNone/>
            </a:pPr>
            <a:r>
              <a:rPr lang="en-US"/>
              <a:t>+ × −   =   −</a:t>
            </a:r>
          </a:p>
          <a:p>
            <a:pPr marL="400050" lvl="1" indent="0">
              <a:buNone/>
            </a:pPr>
            <a:r>
              <a:rPr lang="en-US"/>
              <a:t>− × +   =   −</a:t>
            </a:r>
          </a:p>
          <a:p>
            <a:pPr marL="400050" lvl="1" indent="0">
              <a:buNone/>
            </a:pPr>
            <a:r>
              <a:rPr lang="en-US"/>
              <a:t>− × −   =   +</a:t>
            </a:r>
          </a:p>
          <a:p>
            <a:pPr marL="400050" lvl="1" indent="0">
              <a:buNone/>
            </a:pPr>
            <a:r>
              <a:rPr lang="en-US"/>
              <a:t>We can check </a:t>
            </a:r>
            <a:r>
              <a:rPr lang="en-US">
                <a:solidFill>
                  <a:srgbClr val="FF0000"/>
                </a:solidFill>
              </a:rPr>
              <a:t>incorrectness</a:t>
            </a:r>
            <a:r>
              <a:rPr lang="en-US"/>
              <a:t>, but not correctness with the rule of signs.</a:t>
            </a:r>
          </a:p>
          <a:p>
            <a:pPr marL="857250" lvl="1" indent="-457200">
              <a:buFontTx/>
              <a:buChar char="-"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19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The value of a variable is abstracted by an </a:t>
            </a:r>
            <a:r>
              <a:rPr lang="en-US">
                <a:solidFill>
                  <a:srgbClr val="FF0000"/>
                </a:solidFill>
              </a:rPr>
              <a:t>interval</a:t>
            </a:r>
          </a:p>
          <a:p>
            <a:pPr lvl="1"/>
            <a:r>
              <a:rPr lang="en-US"/>
              <a:t>The variable has any value within the interval</a:t>
            </a:r>
          </a:p>
          <a:p>
            <a:r>
              <a:rPr lang="en-US"/>
              <a:t>We can perform operations on intervals, as we did for signs</a:t>
            </a:r>
          </a:p>
          <a:p>
            <a:endParaRPr lang="en-US"/>
          </a:p>
          <a:p>
            <a:r>
              <a:rPr lang="en-US" sz="2800"/>
              <a:t>E.g. [3,10] + [-2,6] = [3+(-2), 10+6] = [1,16]</a:t>
            </a:r>
          </a:p>
          <a:p>
            <a:endParaRPr lang="en-US" sz="2800"/>
          </a:p>
          <a:p>
            <a:r>
              <a:rPr lang="en-US" sz="2800"/>
              <a:t>Exercise. What is [3,10] − [-2,6]?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4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interval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set of pairs of values {(4,1),(3,4), (2,12),(1,24),(0,24) } can be abstracted by the pair of intervals </a:t>
            </a:r>
            <a:r>
              <a:rPr lang="en-US">
                <a:solidFill>
                  <a:srgbClr val="FF0000"/>
                </a:solidFill>
              </a:rPr>
              <a:t>([0,4], [1,24])         </a:t>
            </a:r>
          </a:p>
          <a:p>
            <a:r>
              <a:rPr lang="en-US"/>
              <a:t>So n is between 0 and 4, z is between 1 and 24.</a:t>
            </a:r>
          </a:p>
          <a:p>
            <a:r>
              <a:rPr lang="en-US"/>
              <a:t>But information has been lost</a:t>
            </a:r>
          </a:p>
          <a:p>
            <a:pPr lvl="1"/>
            <a:r>
              <a:rPr lang="en-US"/>
              <a:t>the pair (3,19) is also consistent with the intervals.</a:t>
            </a:r>
          </a:p>
          <a:p>
            <a:pPr lvl="1"/>
            <a:r>
              <a:rPr lang="en-US"/>
              <a:t>the intervals give an over-approximation of the reachable states.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90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polyhedra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89039"/>
          </a:xfrm>
        </p:spPr>
        <p:txBody>
          <a:bodyPr>
            <a:normAutofit/>
          </a:bodyPr>
          <a:lstStyle/>
          <a:p>
            <a:r>
              <a:rPr lang="en-US"/>
              <a:t>A more precise abstraction than intervals is given by </a:t>
            </a:r>
            <a:r>
              <a:rPr lang="en-US">
                <a:solidFill>
                  <a:srgbClr val="FF0000"/>
                </a:solidFill>
              </a:rPr>
              <a:t>convex polyhedra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Convex polyhedra are linear inequalities among the state variables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We take the </a:t>
            </a:r>
            <a:r>
              <a:rPr lang="en-US" sz="4000">
                <a:solidFill>
                  <a:srgbClr val="FF0000"/>
                </a:solidFill>
              </a:rPr>
              <a:t>application programmer</a:t>
            </a:r>
            <a:r>
              <a:rPr lang="en-US" sz="4000">
                <a:solidFill>
                  <a:srgbClr val="000000"/>
                </a:solidFill>
              </a:rPr>
              <a:t>’s viewpoint</a:t>
            </a:r>
          </a:p>
          <a:p>
            <a:pPr lvl="1"/>
            <a:r>
              <a:rPr lang="en-US" sz="3600">
                <a:solidFill>
                  <a:srgbClr val="000000"/>
                </a:solidFill>
              </a:rPr>
              <a:t>programmers don’t know much about hardware</a:t>
            </a:r>
          </a:p>
          <a:p>
            <a:pPr lvl="1"/>
            <a:r>
              <a:rPr lang="en-US" sz="3600"/>
              <a:t>high-level languages </a:t>
            </a:r>
            <a:r>
              <a:rPr lang="en-US" sz="3600">
                <a:solidFill>
                  <a:srgbClr val="FF0000"/>
                </a:solidFill>
              </a:rPr>
              <a:t>hide</a:t>
            </a:r>
            <a:r>
              <a:rPr lang="en-US" sz="3600"/>
              <a:t> the platform from the programmer</a:t>
            </a:r>
          </a:p>
          <a:p>
            <a:pPr marL="457200" lvl="1" indent="0">
              <a:buNone/>
            </a:pPr>
            <a:endParaRPr lang="en-US" sz="360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956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784976" cy="864096"/>
          </a:xfrm>
        </p:spPr>
        <p:txBody>
          <a:bodyPr>
            <a:normAutofit/>
          </a:bodyPr>
          <a:lstStyle/>
          <a:p>
            <a:r>
              <a:rPr lang="en-US" sz="3600"/>
              <a:t>Example convex polyhedron abstraction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50</a:t>
            </a:fld>
            <a:endParaRPr lang="en-US"/>
          </a:p>
        </p:txBody>
      </p:sp>
      <p:pic>
        <p:nvPicPr>
          <p:cNvPr id="6" name="Picture 5" descr="Screen Shot 2015-07-11 at 01.14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484784"/>
            <a:ext cx="4427984" cy="474956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076056" y="1484784"/>
            <a:ext cx="3672408" cy="452431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:- </a:t>
            </a:r>
          </a:p>
          <a:p>
            <a:r>
              <a:rPr lang="en-US" sz="2400">
                <a:latin typeface="Courier"/>
                <a:cs typeface="Courier"/>
              </a:rPr>
              <a:t>	I=0,J=10.</a:t>
            </a:r>
          </a:p>
          <a:p>
            <a:r>
              <a:rPr lang="en-US" sz="2400">
                <a:latin typeface="Courier"/>
                <a:cs typeface="Courier"/>
              </a:rPr>
              <a:t>r2(I,J) :- </a:t>
            </a:r>
          </a:p>
          <a:p>
            <a:r>
              <a:rPr lang="en-US" sz="2400">
                <a:latin typeface="Courier"/>
                <a:cs typeface="Courier"/>
              </a:rPr>
              <a:t>	r1(I,J).</a:t>
            </a:r>
          </a:p>
          <a:p>
            <a:r>
              <a:rPr lang="en-US" sz="2400">
                <a:latin typeface="Courier"/>
                <a:cs typeface="Courier"/>
              </a:rPr>
              <a:t>r2(I,J) :-</a:t>
            </a:r>
          </a:p>
          <a:p>
            <a:r>
              <a:rPr lang="en-US" sz="2400">
                <a:latin typeface="Courier"/>
                <a:cs typeface="Courier"/>
              </a:rPr>
              <a:t>	I1 =&lt; J1,</a:t>
            </a:r>
          </a:p>
          <a:p>
            <a:r>
              <a:rPr lang="en-US" sz="2400">
                <a:latin typeface="Courier"/>
                <a:cs typeface="Courier"/>
              </a:rPr>
              <a:t>	I = I1+2,</a:t>
            </a:r>
          </a:p>
          <a:p>
            <a:r>
              <a:rPr lang="en-US" sz="2400">
                <a:latin typeface="Courier"/>
                <a:cs typeface="Courier"/>
              </a:rPr>
              <a:t>	J = J1-1,</a:t>
            </a:r>
          </a:p>
          <a:p>
            <a:r>
              <a:rPr lang="en-US" sz="2400">
                <a:latin typeface="Courier"/>
                <a:cs typeface="Courier"/>
              </a:rPr>
              <a:t>	r2(I1,J1).</a:t>
            </a:r>
          </a:p>
          <a:p>
            <a:r>
              <a:rPr lang="en-US" sz="2400">
                <a:latin typeface="Courier"/>
                <a:cs typeface="Courier"/>
              </a:rPr>
              <a:t>r3(I,J) :-</a:t>
            </a:r>
          </a:p>
          <a:p>
            <a:r>
              <a:rPr lang="en-US" sz="2400">
                <a:latin typeface="Courier"/>
                <a:cs typeface="Courier"/>
              </a:rPr>
              <a:t>	I &gt;= J+1,</a:t>
            </a:r>
          </a:p>
          <a:p>
            <a:r>
              <a:rPr lang="en-US" sz="2400">
                <a:latin typeface="Courier"/>
                <a:cs typeface="Courier"/>
              </a:rPr>
              <a:t>	r2(I,J).</a:t>
            </a:r>
          </a:p>
        </p:txBody>
      </p:sp>
    </p:spTree>
    <p:extLst>
      <p:ext uri="{BB962C8B-B14F-4D97-AF65-F5344CB8AC3E}">
        <p14:creationId xmlns:p14="http://schemas.microsoft.com/office/powerpoint/2010/main" val="632287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Approximate reachable states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1916832"/>
            <a:ext cx="8126594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"/>
                <a:cs typeface="Courier"/>
              </a:rPr>
              <a:t>r1(I,J) = [I=0,J=10].</a:t>
            </a:r>
          </a:p>
          <a:p>
            <a:r>
              <a:rPr lang="en-US" sz="2400">
                <a:latin typeface="Courier"/>
                <a:cs typeface="Courier"/>
              </a:rPr>
              <a:t>r2(I,J) = [-I &gt;= -16,I &gt;= 0,I+2*J=20].</a:t>
            </a:r>
          </a:p>
          <a:p>
            <a:r>
              <a:rPr lang="en-US" sz="2400">
                <a:latin typeface="Courier"/>
                <a:cs typeface="Courier"/>
              </a:rPr>
              <a:t>r3(I,J) = [-3*I &gt;= -26,3*I &gt;= 22,I+2*J=20].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6092083" cy="1200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This result is computed fast, using the </a:t>
            </a:r>
          </a:p>
          <a:p>
            <a:r>
              <a:rPr lang="en-US" sz="2400"/>
              <a:t>Parma Polyhedra Library to perform the </a:t>
            </a:r>
          </a:p>
          <a:p>
            <a:r>
              <a:rPr lang="en-US" sz="2400"/>
              <a:t>operations on convex polyhedra.</a:t>
            </a:r>
          </a:p>
        </p:txBody>
      </p:sp>
    </p:spTree>
    <p:extLst>
      <p:ext uri="{BB962C8B-B14F-4D97-AF65-F5344CB8AC3E}">
        <p14:creationId xmlns:p14="http://schemas.microsoft.com/office/powerpoint/2010/main" val="218199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far....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translate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 to a </a:t>
            </a:r>
            <a:r>
              <a:rPr lang="en-US">
                <a:solidFill>
                  <a:srgbClr val="FF0000"/>
                </a:solidFill>
              </a:rPr>
              <a:t>state automaton</a:t>
            </a:r>
          </a:p>
          <a:p>
            <a:r>
              <a:rPr lang="en-US"/>
              <a:t>We can compute over-approximation of the </a:t>
            </a:r>
            <a:r>
              <a:rPr lang="en-US">
                <a:solidFill>
                  <a:srgbClr val="FF0000"/>
                </a:solidFill>
              </a:rPr>
              <a:t>reachable states </a:t>
            </a:r>
            <a:r>
              <a:rPr lang="en-US"/>
              <a:t>of the program </a:t>
            </a:r>
          </a:p>
          <a:p>
            <a:pPr lvl="1"/>
            <a:r>
              <a:rPr lang="en-US"/>
              <a:t>using fixpoint computation and abstraction</a:t>
            </a:r>
          </a:p>
          <a:p>
            <a:r>
              <a:rPr lang="en-US"/>
              <a:t>We can use the approximation to check </a:t>
            </a:r>
            <a:r>
              <a:rPr lang="en-US">
                <a:solidFill>
                  <a:srgbClr val="FF0000"/>
                </a:solidFill>
              </a:rPr>
              <a:t>assertions about the program</a:t>
            </a:r>
            <a:r>
              <a:rPr 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90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Energy profiling of software: </a:t>
            </a:r>
            <a:r>
              <a:rPr lang="en-US" sz="3600"/>
              <a:t>resource analysis</a:t>
            </a:r>
            <a:endParaRPr lang="da-DK" sz="3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9552" y="3356992"/>
            <a:ext cx="8208912" cy="2376264"/>
          </a:xfrm>
        </p:spPr>
        <p:txBody>
          <a:bodyPr>
            <a:normAutofit/>
          </a:bodyPr>
          <a:lstStyle/>
          <a:p>
            <a:r>
              <a:rPr lang="en-US" sz="2800" u="sng"/>
              <a:t>John Gallagher</a:t>
            </a:r>
            <a:endParaRPr lang="en-US" sz="2800"/>
          </a:p>
          <a:p>
            <a:r>
              <a:rPr lang="en-US" sz="2800"/>
              <a:t>Roskilde University</a:t>
            </a:r>
          </a:p>
          <a:p>
            <a:r>
              <a:rPr lang="en-US" sz="2800" b="1"/>
              <a:t>ICT-Energy: Energy consumption in future ICT devices</a:t>
            </a:r>
          </a:p>
          <a:p>
            <a:r>
              <a:rPr lang="en-US" sz="2200"/>
              <a:t>Summer School, Fiuggi, Italy, July 7-12, 2015</a:t>
            </a:r>
          </a:p>
          <a:p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4105318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energy to the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25583" y="3140968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  z   </a:t>
            </a:r>
            <a:r>
              <a:rPr lang="en-US">
                <a:solidFill>
                  <a:srgbClr val="FF0000"/>
                </a:solidFill>
              </a:rPr>
              <a:t>e’ </a:t>
            </a:r>
          </a:p>
        </p:txBody>
      </p:sp>
      <p:sp>
        <p:nvSpPr>
          <p:cNvPr id="8" name="Rectangle 7"/>
          <p:cNvSpPr/>
          <p:nvPr/>
        </p:nvSpPr>
        <p:spPr>
          <a:xfrm>
            <a:off x="1325583" y="5157192"/>
            <a:ext cx="1426701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n’  z’  </a:t>
            </a:r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" name="Straight Arrow Connector 8"/>
          <p:cNvCxnSpPr>
            <a:stCxn id="18" idx="2"/>
            <a:endCxn id="7" idx="0"/>
          </p:cNvCxnSpPr>
          <p:nvPr/>
        </p:nvCxnSpPr>
        <p:spPr>
          <a:xfrm>
            <a:off x="2038934" y="2420888"/>
            <a:ext cx="0" cy="72008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81604" y="2420888"/>
            <a:ext cx="714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4</a:t>
            </a:r>
          </a:p>
          <a:p>
            <a:r>
              <a:rPr lang="en-US"/>
              <a:t>z = 1</a:t>
            </a:r>
          </a:p>
        </p:txBody>
      </p: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2038934" y="4005064"/>
            <a:ext cx="0" cy="115212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23728" y="4005064"/>
            <a:ext cx="109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&gt; 0</a:t>
            </a:r>
          </a:p>
          <a:p>
            <a:r>
              <a:rPr lang="en-US"/>
              <a:t>n’ = n-1</a:t>
            </a:r>
          </a:p>
          <a:p>
            <a:r>
              <a:rPr lang="en-US"/>
              <a:t>z’ = z * n</a:t>
            </a:r>
          </a:p>
        </p:txBody>
      </p:sp>
      <p:cxnSp>
        <p:nvCxnSpPr>
          <p:cNvPr id="13" name="Curved Connector 12"/>
          <p:cNvCxnSpPr>
            <a:stCxn id="8" idx="1"/>
            <a:endCxn id="7" idx="1"/>
          </p:cNvCxnSpPr>
          <p:nvPr/>
        </p:nvCxnSpPr>
        <p:spPr>
          <a:xfrm rot="10800000">
            <a:off x="1325583" y="3573016"/>
            <a:ext cx="12581" cy="2016224"/>
          </a:xfrm>
          <a:prstGeom prst="curvedConnector3">
            <a:avLst>
              <a:gd name="adj1" fmla="val 5100000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4" y="3573016"/>
            <a:ext cx="80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= n’</a:t>
            </a:r>
          </a:p>
          <a:p>
            <a:r>
              <a:rPr lang="en-US"/>
              <a:t>z = z’</a:t>
            </a:r>
          </a:p>
        </p:txBody>
      </p:sp>
      <p:cxnSp>
        <p:nvCxnSpPr>
          <p:cNvPr id="15" name="Straight Arrow Connector 14"/>
          <p:cNvCxnSpPr>
            <a:stCxn id="7" idx="3"/>
            <a:endCxn id="17" idx="1"/>
          </p:cNvCxnSpPr>
          <p:nvPr/>
        </p:nvCxnSpPr>
        <p:spPr>
          <a:xfrm>
            <a:off x="2752284" y="3573016"/>
            <a:ext cx="456544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0294" y="3140968"/>
            <a:ext cx="302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≤ 0,   print(z)</a:t>
            </a:r>
            <a:r>
              <a:rPr lang="en-US">
                <a:solidFill>
                  <a:srgbClr val="FF0000"/>
                </a:solidFill>
              </a:rPr>
              <a:t>  e = e’+107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17726" y="3140968"/>
            <a:ext cx="998690" cy="864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5583" y="2060848"/>
            <a:ext cx="1426701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" name="Straight Arrow Connector 18"/>
          <p:cNvCxnSpPr>
            <a:endCxn id="18" idx="0"/>
          </p:cNvCxnSpPr>
          <p:nvPr/>
        </p:nvCxnSpPr>
        <p:spPr>
          <a:xfrm flipH="1">
            <a:off x="2038934" y="1556792"/>
            <a:ext cx="12786" cy="50405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59632" y="1628800"/>
            <a:ext cx="7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4008" y="1700808"/>
            <a:ext cx="3833051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e is an “energy counter”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5576" y="25649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e+17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584" y="4365104"/>
            <a:ext cx="122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 = e’+42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032" y="5517232"/>
            <a:ext cx="11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e’ = e+3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35896" y="4509120"/>
            <a:ext cx="4822279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On each transition, increment the </a:t>
            </a:r>
          </a:p>
          <a:p>
            <a:r>
              <a:rPr lang="en-US"/>
              <a:t>energy counter by the amount of</a:t>
            </a:r>
          </a:p>
          <a:p>
            <a:r>
              <a:rPr lang="en-US"/>
              <a:t>energy required to execute the transition.</a:t>
            </a:r>
          </a:p>
          <a:p>
            <a:r>
              <a:rPr lang="en-US"/>
              <a:t>The numbers are obtained from a model</a:t>
            </a:r>
          </a:p>
        </p:txBody>
      </p:sp>
    </p:spTree>
    <p:extLst>
      <p:ext uri="{BB962C8B-B14F-4D97-AF65-F5344CB8AC3E}">
        <p14:creationId xmlns:p14="http://schemas.microsoft.com/office/powerpoint/2010/main" val="38486864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Estimating total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total energy consumed by the program is given by the energy counter in the reachable “stop” state.</a:t>
            </a:r>
          </a:p>
          <a:p>
            <a:r>
              <a:rPr lang="en-US"/>
              <a:t>For this example, the analysis yields a value of 304 (initial value n=4)</a:t>
            </a:r>
          </a:p>
          <a:p>
            <a:r>
              <a:rPr lang="en-US"/>
              <a:t>However if the input data is unknown, we would get a relationship between input value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and energy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.</a:t>
            </a:r>
          </a:p>
          <a:p>
            <a:r>
              <a:rPr lang="en-US"/>
              <a:t>In the example, </a:t>
            </a:r>
            <a:r>
              <a:rPr lang="en-US">
                <a:solidFill>
                  <a:srgbClr val="FF0000"/>
                </a:solidFill>
              </a:rPr>
              <a:t>e = 17 + n*45 + 107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45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linear energy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polyhedron or interval abstractions, we are limited to </a:t>
            </a:r>
            <a:r>
              <a:rPr lang="en-US">
                <a:solidFill>
                  <a:srgbClr val="FF0000"/>
                </a:solidFill>
              </a:rPr>
              <a:t>linear</a:t>
            </a:r>
            <a:r>
              <a:rPr lang="en-US"/>
              <a:t> expressions.</a:t>
            </a:r>
          </a:p>
          <a:p>
            <a:r>
              <a:rPr lang="en-US"/>
              <a:t>This is quite restrictive and approximate</a:t>
            </a:r>
          </a:p>
          <a:p>
            <a:r>
              <a:rPr lang="en-US"/>
              <a:t>A better approach is given by deriving </a:t>
            </a:r>
            <a:r>
              <a:rPr lang="en-US">
                <a:solidFill>
                  <a:srgbClr val="FF0000"/>
                </a:solidFill>
              </a:rPr>
              <a:t>cost functions </a:t>
            </a:r>
            <a:r>
              <a:rPr lang="en-US"/>
              <a:t>from the automaton, and solving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946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Deriving cost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1560" y="1916832"/>
            <a:ext cx="4536504" cy="3096344"/>
            <a:chOff x="611560" y="1484784"/>
            <a:chExt cx="5457395" cy="3960440"/>
          </a:xfrm>
        </p:grpSpPr>
        <p:sp>
          <p:nvSpPr>
            <p:cNvPr id="7" name="Rectangle 6"/>
            <p:cNvSpPr/>
            <p:nvPr/>
          </p:nvSpPr>
          <p:spPr>
            <a:xfrm>
              <a:off x="1259632" y="2564904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  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59632" y="4581128"/>
              <a:ext cx="1440160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n’  z’</a:t>
              </a:r>
            </a:p>
          </p:txBody>
        </p:sp>
        <p:cxnSp>
          <p:nvCxnSpPr>
            <p:cNvPr id="9" name="Straight Arrow Connector 8"/>
            <p:cNvCxnSpPr>
              <a:stCxn id="18" idx="2"/>
              <a:endCxn id="7" idx="0"/>
            </p:cNvCxnSpPr>
            <p:nvPr/>
          </p:nvCxnSpPr>
          <p:spPr>
            <a:xfrm>
              <a:off x="1979712" y="1844824"/>
              <a:ext cx="0" cy="72008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23728" y="1844823"/>
              <a:ext cx="731945" cy="669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?</a:t>
              </a:r>
            </a:p>
            <a:p>
              <a:r>
                <a:rPr lang="en-US" sz="1400"/>
                <a:t>z = 1</a:t>
              </a:r>
            </a:p>
          </p:txBody>
        </p: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>
              <a:off x="1979712" y="3429000"/>
              <a:ext cx="0" cy="115212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51720" y="3573016"/>
              <a:ext cx="119407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n &gt; 0</a:t>
              </a:r>
            </a:p>
            <a:p>
              <a:r>
                <a:rPr lang="en-US" sz="1200"/>
                <a:t>n’ = n-1</a:t>
              </a:r>
            </a:p>
            <a:p>
              <a:r>
                <a:rPr lang="en-US" sz="1200"/>
                <a:t>z’ = z * n</a:t>
              </a:r>
            </a:p>
          </p:txBody>
        </p:sp>
        <p:cxnSp>
          <p:nvCxnSpPr>
            <p:cNvPr id="13" name="Curved Connector 12"/>
            <p:cNvCxnSpPr>
              <a:stCxn id="8" idx="1"/>
              <a:endCxn id="7" idx="1"/>
            </p:cNvCxnSpPr>
            <p:nvPr/>
          </p:nvCxnSpPr>
          <p:spPr>
            <a:xfrm rot="10800000">
              <a:off x="1259632" y="2996952"/>
              <a:ext cx="12700" cy="2016224"/>
            </a:xfrm>
            <a:prstGeom prst="curvedConnector3">
              <a:avLst>
                <a:gd name="adj1" fmla="val 5100000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11560" y="3573016"/>
              <a:ext cx="1017079" cy="822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= n’</a:t>
              </a:r>
            </a:p>
            <a:p>
              <a:r>
                <a:rPr lang="en-US" sz="1400"/>
                <a:t>z = z’</a:t>
              </a:r>
            </a:p>
          </p:txBody>
        </p:sp>
        <p:cxnSp>
          <p:nvCxnSpPr>
            <p:cNvPr id="15" name="Straight Arrow Connector 14"/>
            <p:cNvCxnSpPr>
              <a:stCxn id="7" idx="3"/>
              <a:endCxn id="17" idx="1"/>
            </p:cNvCxnSpPr>
            <p:nvPr/>
          </p:nvCxnSpPr>
          <p:spPr>
            <a:xfrm>
              <a:off x="2699792" y="2996952"/>
              <a:ext cx="2361052" cy="514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31840" y="2564904"/>
              <a:ext cx="1932892" cy="48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 ≤ 0, print(z)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60843" y="2616338"/>
              <a:ext cx="1008112" cy="864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stop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59632" y="1484784"/>
              <a:ext cx="1440160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start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7584" y="1916832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39752" y="4293096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2708920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48064" y="2780928"/>
            <a:ext cx="28803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5816" y="3573016"/>
            <a:ext cx="5406799" cy="267765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/>
              <a:t>Let cost</a:t>
            </a:r>
            <a:r>
              <a:rPr lang="en-US" sz="2400" baseline="-25000"/>
              <a:t>2</a:t>
            </a:r>
            <a:r>
              <a:rPr lang="en-US" sz="2400"/>
              <a:t>(n) be the cost of</a:t>
            </a:r>
          </a:p>
          <a:p>
            <a:r>
              <a:rPr lang="en-US" sz="2400"/>
              <a:t>the loop starting at 2.</a:t>
            </a:r>
          </a:p>
          <a:p>
            <a:r>
              <a:rPr lang="en-US" sz="2400"/>
              <a:t>We can write a </a:t>
            </a:r>
            <a:r>
              <a:rPr lang="en-US" sz="2400">
                <a:solidFill>
                  <a:srgbClr val="FF0000"/>
                </a:solidFill>
              </a:rPr>
              <a:t>recurrence relation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(n-1) + 45 (if n &gt; 0)</a:t>
            </a:r>
          </a:p>
          <a:p>
            <a:r>
              <a:rPr lang="en-US" sz="2400">
                <a:solidFill>
                  <a:srgbClr val="FF0000"/>
                </a:solidFill>
              </a:rPr>
              <a:t>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= 0 (if n ≤ 0)</a:t>
            </a:r>
          </a:p>
          <a:p>
            <a:r>
              <a:rPr lang="en-US" sz="2400"/>
              <a:t>The cost of the whole computation</a:t>
            </a:r>
          </a:p>
          <a:p>
            <a:r>
              <a:rPr lang="en-US" sz="2400"/>
              <a:t>for input n is </a:t>
            </a:r>
            <a:r>
              <a:rPr lang="en-US" sz="2400">
                <a:solidFill>
                  <a:srgbClr val="FF0000"/>
                </a:solidFill>
              </a:rPr>
              <a:t>17 + cost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r>
              <a:rPr lang="en-US" sz="2400">
                <a:solidFill>
                  <a:srgbClr val="FF0000"/>
                </a:solidFill>
              </a:rPr>
              <a:t>(n) + 107</a:t>
            </a:r>
          </a:p>
        </p:txBody>
      </p:sp>
    </p:spTree>
    <p:extLst>
      <p:ext uri="{BB962C8B-B14F-4D97-AF65-F5344CB8AC3E}">
        <p14:creationId xmlns:p14="http://schemas.microsoft.com/office/powerpoint/2010/main" val="781704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cost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Tools like Mathematica are capable of solving many recurrence relations.</a:t>
            </a:r>
          </a:p>
          <a:p>
            <a:endParaRPr lang="en-US"/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(n-1) + 45 (if n &gt; 0)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0 (if n ≤ 0)</a:t>
            </a:r>
          </a:p>
          <a:p>
            <a:pPr marL="400050" lvl="1" indent="0">
              <a:buNone/>
            </a:pPr>
            <a:endParaRPr lang="en-US"/>
          </a:p>
          <a:p>
            <a:pPr marL="400050" lvl="1" indent="0">
              <a:buNone/>
            </a:pPr>
            <a:r>
              <a:rPr lang="en-US"/>
              <a:t>has a closed-form solution 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cost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(n) = 45*n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79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complex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By solving energy recurrence equations we can get non-linear energy functions</a:t>
            </a:r>
          </a:p>
          <a:p>
            <a:r>
              <a:rPr lang="en-US"/>
              <a:t>E.g. a matrix multiplication program for matrices of size n</a:t>
            </a:r>
          </a:p>
          <a:p>
            <a:pPr marL="400050" lvl="1" indent="0">
              <a:buNone/>
            </a:pPr>
            <a:r>
              <a:rPr lang="en-US">
                <a:solidFill>
                  <a:srgbClr val="FF0000"/>
                </a:solidFill>
              </a:rPr>
              <a:t>42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47 n</a:t>
            </a:r>
            <a:r>
              <a:rPr lang="en-US" baseline="30000">
                <a:solidFill>
                  <a:srgbClr val="FF0000"/>
                </a:solidFill>
              </a:rPr>
              <a:t>3</a:t>
            </a:r>
            <a:r>
              <a:rPr lang="en-US" sz="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+ 68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85 n</a:t>
            </a:r>
            <a:r>
              <a:rPr lang="en-US" baseline="30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+ 49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9 n + 24</a:t>
            </a:r>
            <a:r>
              <a:rPr lang="en-US" b="1">
                <a:solidFill>
                  <a:srgbClr val="FF0000"/>
                </a:solidFill>
              </a:rPr>
              <a:t>.</a:t>
            </a:r>
            <a:r>
              <a:rPr lang="en-US">
                <a:solidFill>
                  <a:srgbClr val="FF0000"/>
                </a:solidFill>
              </a:rPr>
              <a:t>22 </a:t>
            </a:r>
            <a:r>
              <a:rPr lang="en-US"/>
              <a:t>nJoules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</a:rPr>
              <a:t>Energy efficiency as a </a:t>
            </a:r>
            <a:r>
              <a:rPr lang="en-US" u="sng">
                <a:solidFill>
                  <a:srgbClr val="FF0000"/>
                </a:solidFill>
              </a:rPr>
              <a:t>design goal </a:t>
            </a:r>
            <a:r>
              <a:rPr lang="en-US">
                <a:solidFill>
                  <a:srgbClr val="FF0000"/>
                </a:solidFill>
              </a:rPr>
              <a:t>from the start</a:t>
            </a:r>
          </a:p>
          <a:p>
            <a:r>
              <a:rPr lang="en-US"/>
              <a:t>Get an energy profile for a program as early as possible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Analyse the code to find out how much energy a program </a:t>
            </a:r>
            <a:r>
              <a:rPr lang="en-US">
                <a:solidFill>
                  <a:srgbClr val="FF0000"/>
                </a:solidFill>
              </a:rPr>
              <a:t>will </a:t>
            </a:r>
            <a:r>
              <a:rPr lang="en-US"/>
              <a:t>use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Deliver software with </a:t>
            </a:r>
            <a:r>
              <a:rPr lang="en-US">
                <a:solidFill>
                  <a:srgbClr val="FF0000"/>
                </a:solidFill>
              </a:rPr>
              <a:t>energy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guarantees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48232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 we get an energy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energy is consumed at the hardware level.  </a:t>
            </a:r>
          </a:p>
          <a:p>
            <a:r>
              <a:rPr lang="en-US"/>
              <a:t>We aim to measure the energy consumption of basic operations</a:t>
            </a:r>
          </a:p>
          <a:p>
            <a:pPr lvl="1"/>
            <a:r>
              <a:rPr lang="en-US"/>
              <a:t>e.g. machine instructions, basic arithmetic operations, etc.</a:t>
            </a:r>
          </a:p>
          <a:p>
            <a:pPr lvl="1"/>
            <a:r>
              <a:rPr lang="en-US"/>
              <a:t>The numbers for the energy counter are derived from the basic operations in the transitions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14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In the ENTRA project, the energy consumption of the instruction set (ISA) of the xCORE processor was measured (at the University of Bristol)</a:t>
            </a:r>
          </a:p>
          <a:p>
            <a:endParaRPr lang="en-US" sz="2800"/>
          </a:p>
          <a:p>
            <a:r>
              <a:rPr lang="en-US" sz="2800"/>
              <a:t>The energy required for each instruction, and transition from one instruction to the next, resulted in an energy model for the instruction set</a:t>
            </a:r>
          </a:p>
          <a:p>
            <a:r>
              <a:rPr lang="en-US" sz="2800"/>
              <a:t>Energy estimates for sections of ISA code could then be obtained.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802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xCORE energy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62</a:t>
            </a:fld>
            <a:endParaRPr lang="en-US"/>
          </a:p>
        </p:txBody>
      </p:sp>
      <p:pic>
        <p:nvPicPr>
          <p:cNvPr id="6" name="Picture 5" descr="heatma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1556792"/>
            <a:ext cx="5940152" cy="4455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00192" y="1916832"/>
            <a:ext cx="252028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Steve Kerrison, </a:t>
            </a:r>
          </a:p>
          <a:p>
            <a:r>
              <a:rPr lang="en-US"/>
              <a:t>Univ. of Bristol</a:t>
            </a:r>
          </a:p>
        </p:txBody>
      </p:sp>
    </p:spTree>
    <p:extLst>
      <p:ext uri="{BB962C8B-B14F-4D97-AF65-F5344CB8AC3E}">
        <p14:creationId xmlns:p14="http://schemas.microsoft.com/office/powerpoint/2010/main" val="19048438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 level energy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model for machine instructions can be transferred to higher levels such as LLVM intermediate code, or source code operations (Georgiou et al. 2014)</a:t>
            </a:r>
          </a:p>
          <a:p>
            <a:r>
              <a:rPr lang="en-US"/>
              <a:t>There is a </a:t>
            </a:r>
            <a:r>
              <a:rPr lang="en-US">
                <a:solidFill>
                  <a:srgbClr val="FF0000"/>
                </a:solidFill>
              </a:rPr>
              <a:t>loss of precision</a:t>
            </a:r>
            <a:r>
              <a:rPr lang="en-US"/>
              <a:t>, since the mapping is not one-to-one</a:t>
            </a:r>
          </a:p>
          <a:p>
            <a:r>
              <a:rPr lang="en-US"/>
              <a:t>Experiments indicate reasonable precision at LLVM level.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96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available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CiaoPP (IMDEA Software, Madrid)</a:t>
            </a:r>
          </a:p>
          <a:p>
            <a:pPr lvl="1"/>
            <a:r>
              <a:rPr lang="en-US"/>
              <a:t>a resource analysis tool based on solving cost relations (using Mathematica)</a:t>
            </a:r>
          </a:p>
          <a:p>
            <a:pPr lvl="1"/>
            <a:r>
              <a:rPr lang="en-US"/>
              <a:t>designed for Prolog programs, adapted to imperative languages</a:t>
            </a:r>
          </a:p>
          <a:p>
            <a:r>
              <a:rPr lang="en-US"/>
              <a:t>COSTA (UCM, Madrid). </a:t>
            </a:r>
          </a:p>
          <a:p>
            <a:pPr lvl="1"/>
            <a:r>
              <a:rPr lang="en-US"/>
              <a:t>Can analyse resources such as time and energy for Java and Java bytecode (uses the PUBS solver)</a:t>
            </a:r>
          </a:p>
          <a:p>
            <a:r>
              <a:rPr lang="en-US"/>
              <a:t>Termination analysis tools</a:t>
            </a:r>
          </a:p>
          <a:p>
            <a:pPr lvl="1"/>
            <a:r>
              <a:rPr lang="en-US"/>
              <a:t>several tools for proving termination of programs are being adapted for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423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Towards parallel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far, we only talked about sequential programs</a:t>
            </a:r>
          </a:p>
          <a:p>
            <a:r>
              <a:rPr lang="en-US"/>
              <a:t>However, for energy analysis, multi-threaded programs are a very important class</a:t>
            </a:r>
          </a:p>
          <a:p>
            <a:r>
              <a:rPr lang="en-US"/>
              <a:t>How can we estimate energy consumption of parallel programs?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95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multi-threaded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Often, we want to design threads to run </a:t>
            </a:r>
            <a:r>
              <a:rPr lang="en-US">
                <a:solidFill>
                  <a:srgbClr val="FF0000"/>
                </a:solidFill>
              </a:rPr>
              <a:t>as slowly as possible</a:t>
            </a:r>
            <a:r>
              <a:rPr lang="en-US"/>
              <a:t>, while still meeting performance targets</a:t>
            </a:r>
          </a:p>
          <a:p>
            <a:r>
              <a:rPr lang="en-US"/>
              <a:t>Reducing clock frequency saves power</a:t>
            </a:r>
          </a:p>
          <a:p>
            <a:r>
              <a:rPr lang="en-US"/>
              <a:t>Cores that are inactive should be put in </a:t>
            </a:r>
            <a:r>
              <a:rPr lang="en-US">
                <a:solidFill>
                  <a:srgbClr val="FF0000"/>
                </a:solidFill>
              </a:rPr>
              <a:t>power-saving modes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483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Communication and timing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consider a language with synchronous channel communication</a:t>
            </a:r>
          </a:p>
          <a:p>
            <a:r>
              <a:rPr lang="en-US"/>
              <a:t>Usually, threads enter some periodic behaviour, synchronising among themselves</a:t>
            </a:r>
          </a:p>
          <a:p>
            <a:r>
              <a:rPr lang="en-US"/>
              <a:t>The programmer needs a model of </a:t>
            </a:r>
            <a:r>
              <a:rPr lang="en-US">
                <a:solidFill>
                  <a:srgbClr val="FF0000"/>
                </a:solidFill>
              </a:rPr>
              <a:t>how much work and time a thread uses between communications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F425D9-4004-D246-9634-BC88E0A62313}" type="slidenum">
              <a:rPr lang="en-US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90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execution</a:t>
            </a:r>
          </a:p>
        </p:txBody>
      </p:sp>
      <p:sp>
        <p:nvSpPr>
          <p:cNvPr id="4" name="Oval 3"/>
          <p:cNvSpPr/>
          <p:nvPr/>
        </p:nvSpPr>
        <p:spPr>
          <a:xfrm>
            <a:off x="4139952" y="1700808"/>
            <a:ext cx="192029" cy="257562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3635896" y="1920651"/>
            <a:ext cx="532178" cy="7162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4" idx="5"/>
          </p:cNvCxnSpPr>
          <p:nvPr/>
        </p:nvCxnSpPr>
        <p:spPr>
          <a:xfrm>
            <a:off x="4303859" y="1920651"/>
            <a:ext cx="628181" cy="6442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635896" y="2564904"/>
            <a:ext cx="1296144" cy="792088"/>
            <a:chOff x="3635896" y="2564904"/>
            <a:chExt cx="1296144" cy="792088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635896" y="3429000"/>
            <a:ext cx="1296144" cy="792088"/>
            <a:chOff x="3635896" y="2564904"/>
            <a:chExt cx="1296144" cy="792088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635896" y="4293096"/>
            <a:ext cx="1296144" cy="792088"/>
            <a:chOff x="3635896" y="2564904"/>
            <a:chExt cx="1296144" cy="792088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3635896" y="263691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32040" y="2564904"/>
              <a:ext cx="0" cy="7920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635896" y="3356992"/>
              <a:ext cx="1224136" cy="0"/>
            </a:xfrm>
            <a:prstGeom prst="straightConnector1">
              <a:avLst/>
            </a:prstGeom>
            <a:ln>
              <a:solidFill>
                <a:srgbClr val="0000FF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35896" y="2996952"/>
              <a:ext cx="0" cy="360040"/>
            </a:xfrm>
            <a:prstGeom prst="straightConnector1">
              <a:avLst/>
            </a:prstGeom>
            <a:ln>
              <a:solidFill>
                <a:srgbClr val="000000"/>
              </a:solidFill>
              <a:prstDash val="dot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>
            <a:off x="3635896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932040" y="5229200"/>
            <a:ext cx="0" cy="6480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96136" y="2276872"/>
            <a:ext cx="3020704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The threads run</a:t>
            </a:r>
          </a:p>
          <a:p>
            <a:r>
              <a:rPr lang="en-US"/>
              <a:t>until they reach a </a:t>
            </a:r>
          </a:p>
          <a:p>
            <a:r>
              <a:rPr lang="en-US"/>
              <a:t>synchronisation point.</a:t>
            </a:r>
          </a:p>
          <a:p>
            <a:endParaRPr lang="en-US"/>
          </a:p>
          <a:p>
            <a:r>
              <a:rPr lang="en-US"/>
              <a:t>After synchronising, they</a:t>
            </a:r>
          </a:p>
          <a:p>
            <a:r>
              <a:rPr lang="en-US"/>
              <a:t>continue to the next,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72816"/>
            <a:ext cx="3021718" cy="39703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Timing analysis is vital.</a:t>
            </a:r>
          </a:p>
          <a:p>
            <a:endParaRPr lang="en-US"/>
          </a:p>
          <a:p>
            <a:r>
              <a:rPr lang="en-US"/>
              <a:t>The left thread always </a:t>
            </a:r>
          </a:p>
          <a:p>
            <a:r>
              <a:rPr lang="en-US"/>
              <a:t>waits for the other.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Possible optimisations:</a:t>
            </a:r>
          </a:p>
          <a:p>
            <a:endParaRPr lang="en-US"/>
          </a:p>
          <a:p>
            <a:r>
              <a:rPr lang="en-US"/>
              <a:t>1. slow down the left</a:t>
            </a:r>
          </a:p>
          <a:p>
            <a:r>
              <a:rPr lang="en-US"/>
              <a:t>thread</a:t>
            </a:r>
          </a:p>
          <a:p>
            <a:r>
              <a:rPr lang="en-US"/>
              <a:t>2. give it some more work</a:t>
            </a:r>
          </a:p>
          <a:p>
            <a:r>
              <a:rPr lang="en-US"/>
              <a:t>to balance the load</a:t>
            </a:r>
          </a:p>
          <a:p>
            <a:r>
              <a:rPr lang="en-US"/>
              <a:t>3. put in power-saving</a:t>
            </a:r>
          </a:p>
          <a:p>
            <a:r>
              <a:rPr lang="en-US"/>
              <a:t>mode while waiting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591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thread behaviour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69</a:t>
            </a:fld>
            <a:endParaRPr lang="da-DK" dirty="0"/>
          </a:p>
        </p:txBody>
      </p:sp>
      <p:sp>
        <p:nvSpPr>
          <p:cNvPr id="7" name="Rectangle 6"/>
          <p:cNvSpPr/>
          <p:nvPr/>
        </p:nvSpPr>
        <p:spPr>
          <a:xfrm>
            <a:off x="611560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3808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91680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003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79912" y="4149080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9912" y="2276872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0312" y="3140968"/>
            <a:ext cx="648072" cy="64807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56176" y="3140968"/>
            <a:ext cx="648072" cy="648072"/>
          </a:xfrm>
          <a:prstGeom prst="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>
            <a:off x="1259632" y="3465004"/>
            <a:ext cx="43204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3"/>
            <a:endCxn id="8" idx="1"/>
          </p:cNvCxnSpPr>
          <p:nvPr/>
        </p:nvCxnSpPr>
        <p:spPr>
          <a:xfrm>
            <a:off x="2339752" y="3465004"/>
            <a:ext cx="504056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2" idx="1"/>
          </p:cNvCxnSpPr>
          <p:nvPr/>
        </p:nvCxnSpPr>
        <p:spPr>
          <a:xfrm flipV="1">
            <a:off x="3491880" y="2600908"/>
            <a:ext cx="288032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1" idx="1"/>
          </p:cNvCxnSpPr>
          <p:nvPr/>
        </p:nvCxnSpPr>
        <p:spPr>
          <a:xfrm>
            <a:off x="3491880" y="3465004"/>
            <a:ext cx="288032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10" idx="1"/>
          </p:cNvCxnSpPr>
          <p:nvPr/>
        </p:nvCxnSpPr>
        <p:spPr>
          <a:xfrm>
            <a:off x="4427984" y="2600908"/>
            <a:ext cx="432048" cy="86409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0" idx="1"/>
          </p:cNvCxnSpPr>
          <p:nvPr/>
        </p:nvCxnSpPr>
        <p:spPr>
          <a:xfrm flipV="1">
            <a:off x="4427984" y="3465004"/>
            <a:ext cx="432048" cy="100811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3"/>
            <a:endCxn id="14" idx="1"/>
          </p:cNvCxnSpPr>
          <p:nvPr/>
        </p:nvCxnSpPr>
        <p:spPr>
          <a:xfrm>
            <a:off x="5508104" y="3465004"/>
            <a:ext cx="648072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13" idx="1"/>
          </p:cNvCxnSpPr>
          <p:nvPr/>
        </p:nvCxnSpPr>
        <p:spPr>
          <a:xfrm>
            <a:off x="6804248" y="3465004"/>
            <a:ext cx="57606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23928" y="191683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1176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63888" y="306896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635896" y="3645024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52120" y="3501008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55976" y="3717032"/>
            <a:ext cx="26161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55976" y="2996952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48264" y="3501008"/>
            <a:ext cx="325442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5576" y="2708920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331640" y="3429000"/>
            <a:ext cx="34234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90770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87824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23928" y="4797152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04048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00192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96336" y="2780928"/>
            <a:ext cx="312593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71600" y="5445224"/>
            <a:ext cx="679123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8 threads in a pipeline with a split in the middle.</a:t>
            </a:r>
          </a:p>
          <a:p>
            <a:r>
              <a:rPr lang="en-US"/>
              <a:t>P,Q,R and S are some functions on the values passed along.</a:t>
            </a:r>
          </a:p>
        </p:txBody>
      </p:sp>
    </p:spTree>
    <p:extLst>
      <p:ext uri="{BB962C8B-B14F-4D97-AF65-F5344CB8AC3E}">
        <p14:creationId xmlns:p14="http://schemas.microsoft.com/office/powerpoint/2010/main" val="285274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2 -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sz="4000"/>
              <a:t> </a:t>
            </a:r>
            <a:r>
              <a:rPr lang="en-US"/>
              <a:t>Don’t wait to </a:t>
            </a:r>
            <a:r>
              <a:rPr lang="en-US">
                <a:solidFill>
                  <a:srgbClr val="FF0000"/>
                </a:solidFill>
              </a:rPr>
              <a:t>test</a:t>
            </a:r>
            <a:r>
              <a:rPr lang="en-US"/>
              <a:t> energy efficiency on hardware, after the software is developed </a:t>
            </a:r>
          </a:p>
          <a:p>
            <a:pPr>
              <a:buSzPct val="100000"/>
              <a:buBlip>
                <a:blip r:embed="rId2"/>
              </a:buBlip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 marL="0" indent="0">
              <a:buSzPct val="100000"/>
              <a:buNone/>
            </a:pPr>
            <a:endParaRPr lang="en-US"/>
          </a:p>
          <a:p>
            <a:pPr>
              <a:buSzPct val="100000"/>
              <a:buBlip>
                <a:blip r:embed="rId2"/>
              </a:buBlip>
            </a:pPr>
            <a:r>
              <a:rPr lang="en-US"/>
              <a:t>  </a:t>
            </a:r>
            <a:r>
              <a:rPr lang="en-US" sz="2800"/>
              <a:t>It might be too late to fix “energy bugs”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</a:t>
            </a:fld>
            <a:endParaRPr lang="da-DK" dirty="0"/>
          </a:p>
        </p:txBody>
      </p:sp>
      <p:pic>
        <p:nvPicPr>
          <p:cNvPr id="7" name="Picture 6" descr="skd188256sdc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3356992"/>
            <a:ext cx="2088232" cy="1789665"/>
          </a:xfrm>
          <a:prstGeom prst="rect">
            <a:avLst/>
          </a:prstGeom>
        </p:spPr>
      </p:pic>
      <p:pic>
        <p:nvPicPr>
          <p:cNvPr id="8" name="Picture 7" descr="j0289054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429000"/>
            <a:ext cx="2051720" cy="1350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9712" y="3356992"/>
            <a:ext cx="1724751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Development</a:t>
            </a:r>
          </a:p>
          <a:p>
            <a:r>
              <a:rPr lang="en-US"/>
              <a:t>machine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429000"/>
            <a:ext cx="1570562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Deployment</a:t>
            </a:r>
          </a:p>
          <a:p>
            <a:r>
              <a:rPr lang="en-US"/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24991570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964488" cy="864096"/>
          </a:xfrm>
        </p:spPr>
        <p:txBody>
          <a:bodyPr>
            <a:normAutofit fontScale="90000"/>
          </a:bodyPr>
          <a:lstStyle/>
          <a:p>
            <a:r>
              <a:rPr lang="en-US"/>
              <a:t>Analysis of the sequential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assume that we used the sequential techniques already mentioned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energy estimates </a:t>
            </a:r>
            <a:r>
              <a:rPr lang="en-US"/>
              <a:t>for P,Q,R and S</a:t>
            </a:r>
          </a:p>
          <a:p>
            <a:pPr lvl="1"/>
            <a:r>
              <a:rPr lang="en-US"/>
              <a:t>to get </a:t>
            </a:r>
            <a:r>
              <a:rPr lang="en-US">
                <a:solidFill>
                  <a:srgbClr val="FF0000"/>
                </a:solidFill>
              </a:rPr>
              <a:t>execution time estimates</a:t>
            </a:r>
            <a:r>
              <a:rPr lang="en-US"/>
              <a:t> for P,Q,R and 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76931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92852" y="711806"/>
            <a:ext cx="1270854" cy="1568178"/>
            <a:chOff x="592852" y="711806"/>
            <a:chExt cx="1270854" cy="1568178"/>
          </a:xfrm>
        </p:grpSpPr>
        <p:sp>
          <p:nvSpPr>
            <p:cNvPr id="4" name="Rectangle 3"/>
            <p:cNvSpPr/>
            <p:nvPr/>
          </p:nvSpPr>
          <p:spPr>
            <a:xfrm>
              <a:off x="1086740" y="1152275"/>
              <a:ext cx="53293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A1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86740" y="1933189"/>
              <a:ext cx="604940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A2</a:t>
              </a:r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1353206" y="1492720"/>
              <a:ext cx="36004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5" idx="2"/>
              <a:endCxn id="5" idx="0"/>
            </p:cNvCxnSpPr>
            <p:nvPr/>
          </p:nvCxnSpPr>
          <p:spPr>
            <a:xfrm rot="5400000" flipH="1">
              <a:off x="1218987" y="2103412"/>
              <a:ext cx="340445" cy="12700"/>
            </a:xfrm>
            <a:prstGeom prst="curvedConnector5">
              <a:avLst>
                <a:gd name="adj1" fmla="val -67147"/>
                <a:gd name="adj2" fmla="val 4181654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4" idx="0"/>
            </p:cNvCxnSpPr>
            <p:nvPr/>
          </p:nvCxnSpPr>
          <p:spPr>
            <a:xfrm>
              <a:off x="1291515" y="711806"/>
              <a:ext cx="61691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990733" y="4425783"/>
            <a:ext cx="1270854" cy="1568178"/>
            <a:chOff x="592852" y="711806"/>
            <a:chExt cx="1270854" cy="1568178"/>
          </a:xfrm>
        </p:grpSpPr>
        <p:sp>
          <p:nvSpPr>
            <p:cNvPr id="18" name="Rectangle 17"/>
            <p:cNvSpPr/>
            <p:nvPr/>
          </p:nvSpPr>
          <p:spPr>
            <a:xfrm>
              <a:off x="1086740" y="1152275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H1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86740" y="1933189"/>
              <a:ext cx="543763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H2</a:t>
              </a:r>
            </a:p>
          </p:txBody>
        </p:sp>
        <p:cxnSp>
          <p:nvCxnSpPr>
            <p:cNvPr id="20" name="Straight Arrow Connector 19"/>
            <p:cNvCxnSpPr>
              <a:stCxn id="18" idx="2"/>
              <a:endCxn id="19" idx="0"/>
            </p:cNvCxnSpPr>
            <p:nvPr/>
          </p:nvCxnSpPr>
          <p:spPr>
            <a:xfrm>
              <a:off x="1358622" y="1492720"/>
              <a:ext cx="0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19" idx="2"/>
              <a:endCxn id="19" idx="0"/>
            </p:cNvCxnSpPr>
            <p:nvPr/>
          </p:nvCxnSpPr>
          <p:spPr>
            <a:xfrm rot="5400000" flipH="1">
              <a:off x="1188399" y="2103412"/>
              <a:ext cx="340445" cy="12700"/>
            </a:xfrm>
            <a:prstGeom prst="curvedConnector5">
              <a:avLst>
                <a:gd name="adj1" fmla="val -67147"/>
                <a:gd name="adj2" fmla="val 3940795"/>
                <a:gd name="adj3" fmla="val 16714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8" idx="0"/>
            </p:cNvCxnSpPr>
            <p:nvPr/>
          </p:nvCxnSpPr>
          <p:spPr>
            <a:xfrm>
              <a:off x="1291515" y="711806"/>
              <a:ext cx="67107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91514" y="711806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91513" y="1517017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852" y="193318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115256" y="742579"/>
            <a:ext cx="1079176" cy="2164154"/>
            <a:chOff x="3115256" y="742579"/>
            <a:chExt cx="1079176" cy="2164154"/>
          </a:xfrm>
        </p:grpSpPr>
        <p:sp>
          <p:nvSpPr>
            <p:cNvPr id="27" name="Rectangle 26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B1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B2</a:t>
              </a:r>
            </a:p>
          </p:txBody>
        </p:sp>
        <p:cxnSp>
          <p:nvCxnSpPr>
            <p:cNvPr id="29" name="Straight Arrow Connector 28"/>
            <p:cNvCxnSpPr>
              <a:stCxn id="27" idx="2"/>
              <a:endCxn id="38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>
              <a:stCxn id="28" idx="2"/>
              <a:endCxn id="38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7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P</a:t>
              </a:r>
            </a:p>
          </p:txBody>
        </p:sp>
        <p:cxnSp>
          <p:nvCxnSpPr>
            <p:cNvPr id="43" name="Straight Arrow Connector 42"/>
            <p:cNvCxnSpPr>
              <a:stCxn id="38" idx="2"/>
              <a:endCxn id="28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83568" y="3356992"/>
            <a:ext cx="932791" cy="2164154"/>
            <a:chOff x="3115256" y="742579"/>
            <a:chExt cx="932791" cy="2164154"/>
          </a:xfrm>
        </p:grpSpPr>
        <p:sp>
          <p:nvSpPr>
            <p:cNvPr id="61" name="Rectangle 60"/>
            <p:cNvSpPr/>
            <p:nvPr/>
          </p:nvSpPr>
          <p:spPr>
            <a:xfrm>
              <a:off x="3271081" y="118304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E1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20130" y="2566288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E2</a:t>
              </a:r>
            </a:p>
          </p:txBody>
        </p:sp>
        <p:cxnSp>
          <p:nvCxnSpPr>
            <p:cNvPr id="63" name="Straight Arrow Connector 62"/>
            <p:cNvCxnSpPr>
              <a:stCxn id="61" idx="2"/>
              <a:endCxn id="69" idx="0"/>
            </p:cNvCxnSpPr>
            <p:nvPr/>
          </p:nvCxnSpPr>
          <p:spPr>
            <a:xfrm flipH="1">
              <a:off x="3423481" y="1523493"/>
              <a:ext cx="43999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62" idx="2"/>
              <a:endCxn id="69" idx="0"/>
            </p:cNvCxnSpPr>
            <p:nvPr/>
          </p:nvCxnSpPr>
          <p:spPr>
            <a:xfrm rot="5400000" flipH="1" flipV="1">
              <a:off x="2927159" y="2410411"/>
              <a:ext cx="985692" cy="6952"/>
            </a:xfrm>
            <a:prstGeom prst="curvedConnector5">
              <a:avLst>
                <a:gd name="adj1" fmla="val -23192"/>
                <a:gd name="adj2" fmla="val 621332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1" idx="0"/>
            </p:cNvCxnSpPr>
            <p:nvPr/>
          </p:nvCxnSpPr>
          <p:spPr>
            <a:xfrm flipH="1">
              <a:off x="3467480" y="742579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R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2" idx="0"/>
            </p:cNvCxnSpPr>
            <p:nvPr/>
          </p:nvCxnSpPr>
          <p:spPr>
            <a:xfrm flipH="1">
              <a:off x="3416529" y="2261486"/>
              <a:ext cx="6952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20273" y="672238"/>
            <a:ext cx="1208710" cy="2164154"/>
            <a:chOff x="2985722" y="742579"/>
            <a:chExt cx="1208710" cy="2164154"/>
          </a:xfrm>
        </p:grpSpPr>
        <p:sp>
          <p:nvSpPr>
            <p:cNvPr id="73" name="Rectangle 72"/>
            <p:cNvSpPr/>
            <p:nvPr/>
          </p:nvSpPr>
          <p:spPr>
            <a:xfrm>
              <a:off x="3129737" y="1183048"/>
              <a:ext cx="534141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D1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985722" y="2566288"/>
              <a:ext cx="62720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D2</a:t>
              </a:r>
            </a:p>
          </p:txBody>
        </p:sp>
        <p:cxnSp>
          <p:nvCxnSpPr>
            <p:cNvPr id="75" name="Straight Arrow Connector 74"/>
            <p:cNvCxnSpPr>
              <a:stCxn id="73" idx="2"/>
              <a:endCxn id="81" idx="0"/>
            </p:cNvCxnSpPr>
            <p:nvPr/>
          </p:nvCxnSpPr>
          <p:spPr>
            <a:xfrm>
              <a:off x="3396808" y="1523493"/>
              <a:ext cx="26673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>
              <a:stCxn id="74" idx="2"/>
              <a:endCxn id="81" idx="0"/>
            </p:cNvCxnSpPr>
            <p:nvPr/>
          </p:nvCxnSpPr>
          <p:spPr>
            <a:xfrm rot="5400000" flipH="1" flipV="1">
              <a:off x="2868557" y="2351809"/>
              <a:ext cx="985692" cy="124156"/>
            </a:xfrm>
            <a:prstGeom prst="curvedConnector5">
              <a:avLst>
                <a:gd name="adj1" fmla="val -23192"/>
                <a:gd name="adj2" fmla="val 442310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endCxn id="73" idx="0"/>
            </p:cNvCxnSpPr>
            <p:nvPr/>
          </p:nvCxnSpPr>
          <p:spPr>
            <a:xfrm flipH="1">
              <a:off x="3396808" y="742579"/>
              <a:ext cx="79048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Q</a:t>
              </a:r>
            </a:p>
          </p:txBody>
        </p:sp>
        <p:cxnSp>
          <p:nvCxnSpPr>
            <p:cNvPr id="82" name="Straight Arrow Connector 81"/>
            <p:cNvCxnSpPr>
              <a:stCxn id="81" idx="2"/>
              <a:endCxn id="74" idx="0"/>
            </p:cNvCxnSpPr>
            <p:nvPr/>
          </p:nvCxnSpPr>
          <p:spPr>
            <a:xfrm flipH="1">
              <a:off x="3299325" y="2261486"/>
              <a:ext cx="124156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6084168" y="3356992"/>
            <a:ext cx="1079176" cy="2164154"/>
            <a:chOff x="3115256" y="742579"/>
            <a:chExt cx="1079176" cy="2164154"/>
          </a:xfrm>
        </p:grpSpPr>
        <p:sp>
          <p:nvSpPr>
            <p:cNvPr id="85" name="Rectangle 84"/>
            <p:cNvSpPr/>
            <p:nvPr/>
          </p:nvSpPr>
          <p:spPr>
            <a:xfrm>
              <a:off x="3271081" y="1183048"/>
              <a:ext cx="56425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20130" y="2566288"/>
              <a:ext cx="543198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G2</a:t>
              </a:r>
            </a:p>
          </p:txBody>
        </p:sp>
        <p:cxnSp>
          <p:nvCxnSpPr>
            <p:cNvPr id="87" name="Straight Arrow Connector 86"/>
            <p:cNvCxnSpPr>
              <a:stCxn id="85" idx="2"/>
              <a:endCxn id="93" idx="0"/>
            </p:cNvCxnSpPr>
            <p:nvPr/>
          </p:nvCxnSpPr>
          <p:spPr>
            <a:xfrm flipH="1">
              <a:off x="3423481" y="1523493"/>
              <a:ext cx="12972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/>
            <p:cNvCxnSpPr>
              <a:stCxn id="86" idx="2"/>
              <a:endCxn id="93" idx="0"/>
            </p:cNvCxnSpPr>
            <p:nvPr/>
          </p:nvCxnSpPr>
          <p:spPr>
            <a:xfrm rot="5400000" flipH="1">
              <a:off x="2964759" y="2379763"/>
              <a:ext cx="985692" cy="68248"/>
            </a:xfrm>
            <a:prstGeom prst="curvedConnector5">
              <a:avLst>
                <a:gd name="adj1" fmla="val -23192"/>
                <a:gd name="adj2" fmla="val 732914"/>
                <a:gd name="adj3" fmla="val 123192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>
              <a:off x="3475856" y="742579"/>
              <a:ext cx="77353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3475855" y="742579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130711" y="154779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01661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3227082" y="1921041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S</a:t>
              </a:r>
            </a:p>
          </p:txBody>
        </p:sp>
        <p:cxnSp>
          <p:nvCxnSpPr>
            <p:cNvPr id="94" name="Straight Arrow Connector 93"/>
            <p:cNvCxnSpPr>
              <a:stCxn id="93" idx="2"/>
              <a:endCxn id="86" idx="0"/>
            </p:cNvCxnSpPr>
            <p:nvPr/>
          </p:nvCxnSpPr>
          <p:spPr>
            <a:xfrm>
              <a:off x="3423481" y="2261486"/>
              <a:ext cx="68248" cy="30480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3115256" y="2227734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4716016" y="548680"/>
            <a:ext cx="1145001" cy="3442410"/>
            <a:chOff x="5049233" y="706507"/>
            <a:chExt cx="1145001" cy="3442410"/>
          </a:xfrm>
        </p:grpSpPr>
        <p:sp>
          <p:nvSpPr>
            <p:cNvPr id="97" name="Rectangle 96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121241" y="3808472"/>
              <a:ext cx="533125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C5</a:t>
              </a:r>
            </a:p>
          </p:txBody>
        </p:sp>
        <p:cxnSp>
          <p:nvCxnSpPr>
            <p:cNvPr id="99" name="Straight Arrow Connector 98"/>
            <p:cNvCxnSpPr>
              <a:stCxn id="97" idx="2"/>
              <a:endCxn id="105" idx="0"/>
            </p:cNvCxnSpPr>
            <p:nvPr/>
          </p:nvCxnSpPr>
          <p:spPr>
            <a:xfrm>
              <a:off x="5386002" y="1487421"/>
              <a:ext cx="9488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>
              <a:stCxn id="98" idx="2"/>
              <a:endCxn id="105" idx="0"/>
            </p:cNvCxnSpPr>
            <p:nvPr/>
          </p:nvCxnSpPr>
          <p:spPr>
            <a:xfrm rot="5400000" flipH="1" flipV="1">
              <a:off x="4259673" y="3013100"/>
              <a:ext cx="2263948" cy="7686"/>
            </a:xfrm>
            <a:prstGeom prst="curvedConnector5">
              <a:avLst>
                <a:gd name="adj1" fmla="val -10097"/>
                <a:gd name="adj2" fmla="val 6642389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121242" y="1884969"/>
              <a:ext cx="548496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C2</a:t>
              </a:r>
            </a:p>
          </p:txBody>
        </p:sp>
        <p:cxnSp>
          <p:nvCxnSpPr>
            <p:cNvPr id="106" name="Straight Arrow Connector 105"/>
            <p:cNvCxnSpPr>
              <a:stCxn id="105" idx="2"/>
              <a:endCxn id="117" idx="0"/>
            </p:cNvCxnSpPr>
            <p:nvPr/>
          </p:nvCxnSpPr>
          <p:spPr>
            <a:xfrm>
              <a:off x="5395490" y="2225414"/>
              <a:ext cx="2539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173616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121242" y="2495947"/>
              <a:ext cx="553574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121242" y="3159014"/>
              <a:ext cx="487252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C4</a:t>
              </a:r>
            </a:p>
          </p:txBody>
        </p:sp>
        <p:cxnSp>
          <p:nvCxnSpPr>
            <p:cNvPr id="124" name="Straight Arrow Connector 123"/>
            <p:cNvCxnSpPr>
              <a:stCxn id="117" idx="2"/>
              <a:endCxn id="120" idx="0"/>
            </p:cNvCxnSpPr>
            <p:nvPr/>
          </p:nvCxnSpPr>
          <p:spPr>
            <a:xfrm flipH="1">
              <a:off x="5364868" y="2836392"/>
              <a:ext cx="33161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20" idx="2"/>
              <a:endCxn id="98" idx="0"/>
            </p:cNvCxnSpPr>
            <p:nvPr/>
          </p:nvCxnSpPr>
          <p:spPr>
            <a:xfrm>
              <a:off x="5364868" y="3499459"/>
              <a:ext cx="22936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2051720" y="2204864"/>
            <a:ext cx="1145001" cy="3442410"/>
            <a:chOff x="5049233" y="706507"/>
            <a:chExt cx="1145001" cy="3442410"/>
          </a:xfrm>
        </p:grpSpPr>
        <p:sp>
          <p:nvSpPr>
            <p:cNvPr id="134" name="Rectangle 133"/>
            <p:cNvSpPr/>
            <p:nvPr/>
          </p:nvSpPr>
          <p:spPr>
            <a:xfrm>
              <a:off x="5189603" y="1146976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261569" y="3808472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>
                  <a:solidFill>
                    <a:srgbClr val="000000"/>
                  </a:solidFill>
                </a:rPr>
                <a:t>F5</a:t>
              </a:r>
            </a:p>
          </p:txBody>
        </p:sp>
        <p:cxnSp>
          <p:nvCxnSpPr>
            <p:cNvPr id="136" name="Straight Arrow Connector 135"/>
            <p:cNvCxnSpPr>
              <a:stCxn id="134" idx="2"/>
              <a:endCxn id="142" idx="0"/>
            </p:cNvCxnSpPr>
            <p:nvPr/>
          </p:nvCxnSpPr>
          <p:spPr>
            <a:xfrm>
              <a:off x="5386002" y="1487421"/>
              <a:ext cx="87337" cy="39754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135" idx="2"/>
              <a:endCxn id="142" idx="0"/>
            </p:cNvCxnSpPr>
            <p:nvPr/>
          </p:nvCxnSpPr>
          <p:spPr>
            <a:xfrm rot="5400000" flipH="1" flipV="1">
              <a:off x="4333679" y="3009257"/>
              <a:ext cx="2263948" cy="15371"/>
            </a:xfrm>
            <a:prstGeom prst="curvedConnector5">
              <a:avLst>
                <a:gd name="adj1" fmla="val -10097"/>
                <a:gd name="adj2" fmla="val 2864934"/>
                <a:gd name="adj3" fmla="val 110097"/>
              </a:avLst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34" idx="0"/>
            </p:cNvCxnSpPr>
            <p:nvPr/>
          </p:nvCxnSpPr>
          <p:spPr>
            <a:xfrm flipH="1">
              <a:off x="5386002" y="706507"/>
              <a:ext cx="8375" cy="44046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5394377" y="706507"/>
              <a:ext cx="5721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start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5049233" y="1511718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901463" y="2326670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276940" y="1884969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F2</a:t>
              </a:r>
            </a:p>
          </p:txBody>
        </p:sp>
        <p:cxnSp>
          <p:nvCxnSpPr>
            <p:cNvPr id="143" name="Straight Arrow Connector 142"/>
            <p:cNvCxnSpPr>
              <a:stCxn id="142" idx="2"/>
              <a:endCxn id="145" idx="0"/>
            </p:cNvCxnSpPr>
            <p:nvPr/>
          </p:nvCxnSpPr>
          <p:spPr>
            <a:xfrm>
              <a:off x="5473339" y="2225414"/>
              <a:ext cx="5078" cy="27053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5160523" y="2191662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82018" y="2495947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215696" y="3159014"/>
              <a:ext cx="392797" cy="3404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</a:rPr>
                <a:t>F4</a:t>
              </a:r>
            </a:p>
          </p:txBody>
        </p:sp>
        <p:cxnSp>
          <p:nvCxnSpPr>
            <p:cNvPr id="147" name="Straight Arrow Connector 146"/>
            <p:cNvCxnSpPr>
              <a:stCxn id="145" idx="2"/>
              <a:endCxn id="146" idx="0"/>
            </p:cNvCxnSpPr>
            <p:nvPr/>
          </p:nvCxnSpPr>
          <p:spPr>
            <a:xfrm flipH="1">
              <a:off x="5412095" y="2836392"/>
              <a:ext cx="66322" cy="32262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146" idx="2"/>
              <a:endCxn id="135" idx="0"/>
            </p:cNvCxnSpPr>
            <p:nvPr/>
          </p:nvCxnSpPr>
          <p:spPr>
            <a:xfrm>
              <a:off x="5412095" y="3499459"/>
              <a:ext cx="45873" cy="309013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180568" y="281879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101606" y="3499459"/>
              <a:ext cx="292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437898" y="5484239"/>
            <a:ext cx="292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3568" y="260648"/>
            <a:ext cx="416370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Automata for the individual threads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71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59169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563888" y="4797152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B2 C3 D2 E2 F4 G2 H2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491880" y="3645024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P C4 Q E2 F5 S H2</a:t>
            </a:r>
          </a:p>
        </p:txBody>
      </p:sp>
      <p:cxnSp>
        <p:nvCxnSpPr>
          <p:cNvPr id="60" name="Straight Arrow Connector 59"/>
          <p:cNvCxnSpPr>
            <a:stCxn id="54" idx="0"/>
            <a:endCxn id="59" idx="2"/>
          </p:cNvCxnSpPr>
          <p:nvPr/>
        </p:nvCxnSpPr>
        <p:spPr>
          <a:xfrm flipH="1" flipV="1">
            <a:off x="4951778" y="4234255"/>
            <a:ext cx="72008" cy="56289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80918" y="3246157"/>
            <a:ext cx="1535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[d||e|| h]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486455" y="2680932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P C5 D2 R F2 G2 H2</a:t>
            </a:r>
          </a:p>
        </p:txBody>
      </p:sp>
      <p:cxnSp>
        <p:nvCxnSpPr>
          <p:cNvPr id="65" name="Straight Arrow Connector 64"/>
          <p:cNvCxnSpPr>
            <a:stCxn id="59" idx="0"/>
            <a:endCxn id="64" idx="2"/>
          </p:cNvCxnSpPr>
          <p:nvPr/>
        </p:nvCxnSpPr>
        <p:spPr>
          <a:xfrm flipH="1" flipV="1">
            <a:off x="4946353" y="3270163"/>
            <a:ext cx="5425" cy="37486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076056" y="436510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[a||c|| g]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609019" y="1611441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B2 C2 D2 E2 F3 G2 H2</a:t>
            </a:r>
          </a:p>
        </p:txBody>
      </p:sp>
      <p:cxnSp>
        <p:nvCxnSpPr>
          <p:cNvPr id="70" name="Straight Arrow Connector 69"/>
          <p:cNvCxnSpPr>
            <a:stCxn id="64" idx="0"/>
            <a:endCxn id="69" idx="2"/>
          </p:cNvCxnSpPr>
          <p:nvPr/>
        </p:nvCxnSpPr>
        <p:spPr>
          <a:xfrm flipV="1">
            <a:off x="4946353" y="2200672"/>
            <a:ext cx="122564" cy="48026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068917" y="2266287"/>
            <a:ext cx="932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[b||f]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3737064" y="546245"/>
            <a:ext cx="2919796" cy="5892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A2 P C2 D2 E2 F4 S H2</a:t>
            </a:r>
          </a:p>
        </p:txBody>
      </p:sp>
      <p:cxnSp>
        <p:nvCxnSpPr>
          <p:cNvPr id="119" name="Straight Arrow Connector 118"/>
          <p:cNvCxnSpPr>
            <a:stCxn id="69" idx="0"/>
            <a:endCxn id="118" idx="2"/>
          </p:cNvCxnSpPr>
          <p:nvPr/>
        </p:nvCxnSpPr>
        <p:spPr>
          <a:xfrm flipV="1">
            <a:off x="5068917" y="1135476"/>
            <a:ext cx="128045" cy="4759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5196962" y="1288455"/>
            <a:ext cx="1180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[a||g]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092280" y="2903965"/>
            <a:ext cx="1202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[b||h]</a:t>
            </a:r>
          </a:p>
        </p:txBody>
      </p:sp>
      <p:cxnSp>
        <p:nvCxnSpPr>
          <p:cNvPr id="130" name="Curved Connector 129"/>
          <p:cNvCxnSpPr>
            <a:stCxn id="118" idx="3"/>
            <a:endCxn id="54" idx="3"/>
          </p:cNvCxnSpPr>
          <p:nvPr/>
        </p:nvCxnSpPr>
        <p:spPr>
          <a:xfrm flipH="1">
            <a:off x="6483684" y="840861"/>
            <a:ext cx="173176" cy="4250907"/>
          </a:xfrm>
          <a:prstGeom prst="curvedConnector3">
            <a:avLst>
              <a:gd name="adj1" fmla="val -132004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7505" y="476672"/>
            <a:ext cx="3024336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Analysis of the thread synchronisation identifies periodic behaviour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1520" y="3284984"/>
            <a:ext cx="3024336" cy="19389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Compute a </a:t>
            </a:r>
            <a:r>
              <a:rPr lang="en-US" sz="2400">
                <a:solidFill>
                  <a:srgbClr val="FF0000"/>
                </a:solidFill>
              </a:rPr>
              <a:t>critical</a:t>
            </a:r>
          </a:p>
          <a:p>
            <a:r>
              <a:rPr lang="en-US" sz="2400">
                <a:solidFill>
                  <a:srgbClr val="FF0000"/>
                </a:solidFill>
              </a:rPr>
              <a:t>path </a:t>
            </a:r>
            <a:r>
              <a:rPr lang="en-US" sz="2400"/>
              <a:t>of the loop, based on the time</a:t>
            </a:r>
          </a:p>
          <a:p>
            <a:r>
              <a:rPr lang="en-US" sz="2400"/>
              <a:t>estimates and the</a:t>
            </a:r>
          </a:p>
          <a:p>
            <a:r>
              <a:rPr lang="en-US" sz="2400"/>
              <a:t>order on tasks.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t>72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48422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 behaviour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Assume task times </a:t>
            </a:r>
          </a:p>
          <a:p>
            <a:pPr lvl="1"/>
            <a:r>
              <a:rPr lang="en-US"/>
              <a:t>P = 100, Q = 334, R=500, S=250</a:t>
            </a:r>
          </a:p>
          <a:p>
            <a:r>
              <a:rPr lang="en-US"/>
              <a:t>Obtain throughput</a:t>
            </a:r>
          </a:p>
          <a:p>
            <a:pPr lvl="1"/>
            <a:r>
              <a:rPr lang="en-US"/>
              <a:t>382.5</a:t>
            </a:r>
          </a:p>
          <a:p>
            <a:r>
              <a:rPr lang="en-US"/>
              <a:t>Thread activity</a:t>
            </a:r>
          </a:p>
          <a:p>
            <a:pPr lvl="1"/>
            <a:r>
              <a:rPr lang="en-US"/>
              <a:t>Thread 7 (67%), Thread 5 (66%), Thread 4 (44%),..... Thread 1(1.3%)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4458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and power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The energy of the whole cycle consists of</a:t>
            </a:r>
          </a:p>
          <a:p>
            <a:pPr lvl="1"/>
            <a:r>
              <a:rPr lang="en-US"/>
              <a:t>the total energy for the tasks in the cycle</a:t>
            </a:r>
          </a:p>
          <a:p>
            <a:pPr lvl="1"/>
            <a:r>
              <a:rPr lang="en-US"/>
              <a:t>an overhead for the number of active threads (obtained from the critical path)</a:t>
            </a:r>
          </a:p>
          <a:p>
            <a:pPr lvl="1"/>
            <a:r>
              <a:rPr lang="en-US"/>
              <a:t>an estimate of the energy used while idling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power</a:t>
            </a:r>
            <a:r>
              <a:rPr lang="en-US"/>
              <a:t> (Watts) is </a:t>
            </a:r>
            <a:r>
              <a:rPr lang="en-US">
                <a:solidFill>
                  <a:srgbClr val="FF0000"/>
                </a:solidFill>
              </a:rPr>
              <a:t>E/T</a:t>
            </a:r>
            <a:r>
              <a:rPr lang="en-US"/>
              <a:t>, where 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is the energy and 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 is the time of the cycle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806546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add energy “counters” to the automaton derived from the program</a:t>
            </a:r>
          </a:p>
          <a:p>
            <a:r>
              <a:rPr lang="en-US"/>
              <a:t>Two methods for approximation of counter values</a:t>
            </a:r>
          </a:p>
          <a:p>
            <a:pPr lvl="1"/>
            <a:r>
              <a:rPr lang="en-US"/>
              <a:t>convex polyhedra abstraction (linear approx)</a:t>
            </a:r>
          </a:p>
          <a:p>
            <a:pPr lvl="1"/>
            <a:r>
              <a:rPr lang="en-US"/>
              <a:t>solving cost recurrence equations (can give non-linear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30550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Energy analysis of parallel code is vital, since major power optimisations are available</a:t>
            </a:r>
          </a:p>
          <a:p>
            <a:r>
              <a:rPr lang="en-US"/>
              <a:t>We generate a model of thread periodic behaviour, yielding estimates of</a:t>
            </a:r>
          </a:p>
          <a:p>
            <a:pPr lvl="1"/>
            <a:r>
              <a:rPr lang="en-US"/>
              <a:t>throughput</a:t>
            </a:r>
          </a:p>
          <a:p>
            <a:pPr lvl="1"/>
            <a:r>
              <a:rPr lang="en-US"/>
              <a:t>parallelism</a:t>
            </a:r>
          </a:p>
          <a:p>
            <a:pPr lvl="1"/>
            <a:r>
              <a:rPr lang="en-US"/>
              <a:t>energy consumption and power dissipation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24470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field is young </a:t>
            </a:r>
          </a:p>
          <a:p>
            <a:r>
              <a:rPr lang="en-US"/>
              <a:t>Mature tools (comparable to UPPAAL) are not </a:t>
            </a:r>
            <a:r>
              <a:rPr lang="en-US">
                <a:solidFill>
                  <a:srgbClr val="FF0000"/>
                </a:solidFill>
              </a:rPr>
              <a:t>yet</a:t>
            </a:r>
            <a:r>
              <a:rPr lang="en-US"/>
              <a:t> available</a:t>
            </a:r>
          </a:p>
          <a:p>
            <a:r>
              <a:rPr lang="en-US"/>
              <a:t>Rapid advances in program analysis and verification technology is being extended and applied to resource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703928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78</a:t>
            </a:fld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2564904"/>
            <a:ext cx="2449709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2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You can save </a:t>
            </a:r>
            <a:r>
              <a:rPr lang="en-US" u="sng">
                <a:solidFill>
                  <a:srgbClr val="FF0000"/>
                </a:solidFill>
              </a:rPr>
              <a:t>more energy </a:t>
            </a:r>
            <a:r>
              <a:rPr lang="en-US">
                <a:solidFill>
                  <a:srgbClr val="FF0000"/>
                </a:solidFill>
              </a:rPr>
              <a:t>at the software level than the hardware level</a:t>
            </a:r>
          </a:p>
          <a:p>
            <a:endParaRPr lang="en-US">
              <a:solidFill>
                <a:srgbClr val="FF0000"/>
              </a:solidFill>
            </a:endParaRP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There are more energy optimisation opportunities higher up the system stack.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>
                <a:solidFill>
                  <a:srgbClr val="000000"/>
                </a:solidFill>
              </a:rPr>
              <a:t>Most energy is </a:t>
            </a:r>
            <a:r>
              <a:rPr lang="en-US">
                <a:solidFill>
                  <a:srgbClr val="FF0000"/>
                </a:solidFill>
              </a:rPr>
              <a:t>wasted</a:t>
            </a:r>
            <a:r>
              <a:rPr lang="en-US">
                <a:solidFill>
                  <a:srgbClr val="000000"/>
                </a:solidFill>
              </a:rPr>
              <a:t> by application 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41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Energy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000"/>
              <a:t>Our aim is to let the programmer “see” the energy usage of the code</a:t>
            </a:r>
          </a:p>
          <a:p>
            <a:pPr lvl="1"/>
            <a:endParaRPr lang="en-US" sz="3600">
              <a:solidFill>
                <a:srgbClr val="FF0000"/>
              </a:solidFill>
            </a:endParaRPr>
          </a:p>
          <a:p>
            <a:pPr lvl="1"/>
            <a:r>
              <a:rPr lang="en-US" sz="3600">
                <a:solidFill>
                  <a:srgbClr val="FF0000"/>
                </a:solidFill>
              </a:rPr>
              <a:t> </a:t>
            </a:r>
            <a:r>
              <a:rPr lang="en-US" sz="3600" u="sng">
                <a:solidFill>
                  <a:srgbClr val="FF0000"/>
                </a:solidFill>
              </a:rPr>
              <a:t>without executing it</a:t>
            </a:r>
          </a:p>
          <a:p>
            <a:pPr lvl="1"/>
            <a:r>
              <a:rPr lang="en-US" sz="3600">
                <a:solidFill>
                  <a:srgbClr val="FF0000"/>
                </a:solidFill>
              </a:rPr>
              <a:t> so that the programmer can see where the program wastes energy</a:t>
            </a:r>
          </a:p>
          <a:p>
            <a:pPr lvl="1"/>
            <a:endParaRPr lang="en-US" sz="3600" u="sng">
              <a:solidFill>
                <a:srgbClr val="FF0000"/>
              </a:solidFill>
            </a:endParaRP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/74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599-1343-46DA-9433-309CE074520D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430728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Entra">
      <a:dk1>
        <a:sysClr val="windowText" lastClr="000000"/>
      </a:dk1>
      <a:lt1>
        <a:sysClr val="window" lastClr="FFFFFF"/>
      </a:lt1>
      <a:dk2>
        <a:srgbClr val="2A7A5B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oteker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</TotalTime>
  <Words>3713</Words>
  <Application>Microsoft Macintosh PowerPoint</Application>
  <PresentationFormat>On-screen Show (4:3)</PresentationFormat>
  <Paragraphs>858</Paragraphs>
  <Slides>78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79" baseType="lpstr">
      <vt:lpstr>Kontortema</vt:lpstr>
      <vt:lpstr>Software and Energy-aware Computing Fundamentals of static analysis of software</vt:lpstr>
      <vt:lpstr>Acknowledgements</vt:lpstr>
      <vt:lpstr>ICT-Energy</vt:lpstr>
      <vt:lpstr>Energy of software?</vt:lpstr>
      <vt:lpstr>Reason 1</vt:lpstr>
      <vt:lpstr>Reason 2</vt:lpstr>
      <vt:lpstr>Reason 2 - continued</vt:lpstr>
      <vt:lpstr>Reason 3</vt:lpstr>
      <vt:lpstr>Energy transparency</vt:lpstr>
      <vt:lpstr>Example</vt:lpstr>
      <vt:lpstr>Example</vt:lpstr>
      <vt:lpstr>New slide with block energy barchart </vt:lpstr>
      <vt:lpstr>Energy a design goal for programmers</vt:lpstr>
      <vt:lpstr>Summary of goals</vt:lpstr>
      <vt:lpstr>Analysis of programs</vt:lpstr>
      <vt:lpstr>Program semantics</vt:lpstr>
      <vt:lpstr>Different styles of program semantics</vt:lpstr>
      <vt:lpstr>Analysis for energy</vt:lpstr>
      <vt:lpstr>Program syntax tree (parsing)</vt:lpstr>
      <vt:lpstr>From syntax tree to flow graph</vt:lpstr>
      <vt:lpstr>From syntax tree to flow graph</vt:lpstr>
      <vt:lpstr>From flow graph to state automata</vt:lpstr>
      <vt:lpstr>Exercise</vt:lpstr>
      <vt:lpstr>From automaton to predicate logic</vt:lpstr>
      <vt:lpstr>Exercise</vt:lpstr>
      <vt:lpstr>Logical representation</vt:lpstr>
      <vt:lpstr>Example: A rate limiter*</vt:lpstr>
      <vt:lpstr>More examples from ENTRA tool</vt:lpstr>
      <vt:lpstr>Rate limiter – logic representation</vt:lpstr>
      <vt:lpstr>Program analysis</vt:lpstr>
      <vt:lpstr>Invariants</vt:lpstr>
      <vt:lpstr>Example invariant</vt:lpstr>
      <vt:lpstr>Proving invariants</vt:lpstr>
      <vt:lpstr>Proof by approximation</vt:lpstr>
      <vt:lpstr>Energy invariants</vt:lpstr>
      <vt:lpstr>Two basic techniques</vt:lpstr>
      <vt:lpstr>Fixpoint computation</vt:lpstr>
      <vt:lpstr>Fixpoint example</vt:lpstr>
      <vt:lpstr>post(S) function</vt:lpstr>
      <vt:lpstr>Reachability as a fixpoint</vt:lpstr>
      <vt:lpstr>Example</vt:lpstr>
      <vt:lpstr>The reachable states of a program</vt:lpstr>
      <vt:lpstr>The reachable states of a program</vt:lpstr>
      <vt:lpstr>Infinite fixpoints</vt:lpstr>
      <vt:lpstr>Abstract interpretation</vt:lpstr>
      <vt:lpstr>Rule of signs</vt:lpstr>
      <vt:lpstr>The interval abstraction</vt:lpstr>
      <vt:lpstr>Example: interval abstraction</vt:lpstr>
      <vt:lpstr>Convex polyhedra</vt:lpstr>
      <vt:lpstr>Example convex polyhedron abstraction</vt:lpstr>
      <vt:lpstr>Approximate reachable states</vt:lpstr>
      <vt:lpstr>Summary so far....</vt:lpstr>
      <vt:lpstr>Energy profiling of software: resource analysis</vt:lpstr>
      <vt:lpstr>Adding energy to the model</vt:lpstr>
      <vt:lpstr>Estimating total energy</vt:lpstr>
      <vt:lpstr>Beyond linear energy estimates</vt:lpstr>
      <vt:lpstr>Deriving cost functions</vt:lpstr>
      <vt:lpstr>Solving cost relations</vt:lpstr>
      <vt:lpstr>More complex cases</vt:lpstr>
      <vt:lpstr>How do we get an energy model?</vt:lpstr>
      <vt:lpstr>Measuring energy</vt:lpstr>
      <vt:lpstr>The xCORE energy model</vt:lpstr>
      <vt:lpstr>Higher level energy models</vt:lpstr>
      <vt:lpstr>Some available tools</vt:lpstr>
      <vt:lpstr>Towards parallel programs</vt:lpstr>
      <vt:lpstr>Energy and multi-threaded code</vt:lpstr>
      <vt:lpstr>Communication and timing analysis</vt:lpstr>
      <vt:lpstr>Parallel execution</vt:lpstr>
      <vt:lpstr>Example thread behaviour</vt:lpstr>
      <vt:lpstr>Analysis of the sequential components</vt:lpstr>
      <vt:lpstr>PowerPoint Presentation</vt:lpstr>
      <vt:lpstr>PowerPoint Presentation</vt:lpstr>
      <vt:lpstr>Thread behaviour</vt:lpstr>
      <vt:lpstr>Energy and power estimates</vt:lpstr>
      <vt:lpstr>Summary of Part 2</vt:lpstr>
      <vt:lpstr>Summary (continued)</vt:lpstr>
      <vt:lpstr>Finally</vt:lpstr>
      <vt:lpstr>PowerPoint Presentation</vt:lpstr>
    </vt:vector>
  </TitlesOfParts>
  <Company>RUC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ajspur</dc:creator>
  <cp:lastModifiedBy>John Gallagher</cp:lastModifiedBy>
  <cp:revision>655</cp:revision>
  <cp:lastPrinted>2015-05-06T13:07:51Z</cp:lastPrinted>
  <dcterms:created xsi:type="dcterms:W3CDTF">2013-09-26T08:18:50Z</dcterms:created>
  <dcterms:modified xsi:type="dcterms:W3CDTF">2016-08-12T15:25:53Z</dcterms:modified>
</cp:coreProperties>
</file>