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09"/>
  </p:notesMasterIdLst>
  <p:handoutMasterIdLst>
    <p:handoutMasterId r:id="rId110"/>
  </p:handoutMasterIdLst>
  <p:sldIdLst>
    <p:sldId id="258" r:id="rId2"/>
    <p:sldId id="268" r:id="rId3"/>
    <p:sldId id="342" r:id="rId4"/>
    <p:sldId id="259" r:id="rId5"/>
    <p:sldId id="264" r:id="rId6"/>
    <p:sldId id="261" r:id="rId7"/>
    <p:sldId id="267" r:id="rId8"/>
    <p:sldId id="263" r:id="rId9"/>
    <p:sldId id="262" r:id="rId10"/>
    <p:sldId id="265" r:id="rId11"/>
    <p:sldId id="344" r:id="rId12"/>
    <p:sldId id="336" r:id="rId13"/>
    <p:sldId id="346" r:id="rId14"/>
    <p:sldId id="269" r:id="rId15"/>
    <p:sldId id="270" r:id="rId16"/>
    <p:sldId id="271" r:id="rId17"/>
    <p:sldId id="345" r:id="rId18"/>
    <p:sldId id="343" r:id="rId19"/>
    <p:sldId id="351" r:id="rId20"/>
    <p:sldId id="352" r:id="rId21"/>
    <p:sldId id="386" r:id="rId22"/>
    <p:sldId id="353" r:id="rId23"/>
    <p:sldId id="354" r:id="rId24"/>
    <p:sldId id="355" r:id="rId25"/>
    <p:sldId id="357" r:id="rId26"/>
    <p:sldId id="387" r:id="rId27"/>
    <p:sldId id="272" r:id="rId28"/>
    <p:sldId id="276" r:id="rId29"/>
    <p:sldId id="337" r:id="rId30"/>
    <p:sldId id="347" r:id="rId31"/>
    <p:sldId id="275" r:id="rId32"/>
    <p:sldId id="279" r:id="rId33"/>
    <p:sldId id="280" r:id="rId34"/>
    <p:sldId id="300" r:id="rId35"/>
    <p:sldId id="348" r:id="rId36"/>
    <p:sldId id="281" r:id="rId37"/>
    <p:sldId id="282" r:id="rId38"/>
    <p:sldId id="283" r:id="rId39"/>
    <p:sldId id="339" r:id="rId40"/>
    <p:sldId id="350" r:id="rId41"/>
    <p:sldId id="284" r:id="rId42"/>
    <p:sldId id="349" r:id="rId43"/>
    <p:sldId id="340" r:id="rId44"/>
    <p:sldId id="285" r:id="rId45"/>
    <p:sldId id="286" r:id="rId46"/>
    <p:sldId id="287" r:id="rId47"/>
    <p:sldId id="288" r:id="rId48"/>
    <p:sldId id="289" r:id="rId49"/>
    <p:sldId id="290" r:id="rId50"/>
    <p:sldId id="291" r:id="rId51"/>
    <p:sldId id="292" r:id="rId52"/>
    <p:sldId id="295" r:id="rId53"/>
    <p:sldId id="294" r:id="rId54"/>
    <p:sldId id="296" r:id="rId55"/>
    <p:sldId id="358" r:id="rId56"/>
    <p:sldId id="302" r:id="rId57"/>
    <p:sldId id="303" r:id="rId58"/>
    <p:sldId id="297" r:id="rId59"/>
    <p:sldId id="298" r:id="rId60"/>
    <p:sldId id="299" r:id="rId61"/>
    <p:sldId id="301" r:id="rId62"/>
    <p:sldId id="304" r:id="rId63"/>
    <p:sldId id="305" r:id="rId64"/>
    <p:sldId id="306" r:id="rId65"/>
    <p:sldId id="307" r:id="rId66"/>
    <p:sldId id="308" r:id="rId67"/>
    <p:sldId id="359" r:id="rId68"/>
    <p:sldId id="360" r:id="rId69"/>
    <p:sldId id="309" r:id="rId70"/>
    <p:sldId id="311" r:id="rId71"/>
    <p:sldId id="312" r:id="rId72"/>
    <p:sldId id="313" r:id="rId73"/>
    <p:sldId id="314" r:id="rId74"/>
    <p:sldId id="315" r:id="rId75"/>
    <p:sldId id="319" r:id="rId76"/>
    <p:sldId id="388" r:id="rId77"/>
    <p:sldId id="323" r:id="rId78"/>
    <p:sldId id="362" r:id="rId79"/>
    <p:sldId id="361" r:id="rId80"/>
    <p:sldId id="324" r:id="rId81"/>
    <p:sldId id="363" r:id="rId82"/>
    <p:sldId id="325" r:id="rId83"/>
    <p:sldId id="326" r:id="rId84"/>
    <p:sldId id="327" r:id="rId85"/>
    <p:sldId id="331" r:id="rId86"/>
    <p:sldId id="364" r:id="rId87"/>
    <p:sldId id="365" r:id="rId88"/>
    <p:sldId id="378" r:id="rId89"/>
    <p:sldId id="377" r:id="rId90"/>
    <p:sldId id="368" r:id="rId91"/>
    <p:sldId id="369" r:id="rId92"/>
    <p:sldId id="370" r:id="rId93"/>
    <p:sldId id="371" r:id="rId94"/>
    <p:sldId id="372" r:id="rId95"/>
    <p:sldId id="373" r:id="rId96"/>
    <p:sldId id="374" r:id="rId97"/>
    <p:sldId id="375" r:id="rId98"/>
    <p:sldId id="376" r:id="rId99"/>
    <p:sldId id="379" r:id="rId100"/>
    <p:sldId id="389" r:id="rId101"/>
    <p:sldId id="380" r:id="rId102"/>
    <p:sldId id="381" r:id="rId103"/>
    <p:sldId id="382" r:id="rId104"/>
    <p:sldId id="383" r:id="rId105"/>
    <p:sldId id="384" r:id="rId106"/>
    <p:sldId id="385" r:id="rId107"/>
    <p:sldId id="335" r:id="rId108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76A2"/>
    <a:srgbClr val="90D05C"/>
    <a:srgbClr val="00585A"/>
    <a:srgbClr val="62B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0" autoAdjust="0"/>
    <p:restoredTop sz="94675" autoAdjust="0"/>
  </p:normalViewPr>
  <p:slideViewPr>
    <p:cSldViewPr>
      <p:cViewPr>
        <p:scale>
          <a:sx n="100" d="100"/>
          <a:sy n="100" d="100"/>
        </p:scale>
        <p:origin x="-56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slide" Target="slides/slide107.xml"/><Relationship Id="rId10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handoutMaster" Target="handoutMasters/handoutMaster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printerSettings" Target="printerSettings/printerSettings1.bin"/><Relationship Id="rId112" Type="http://schemas.openxmlformats.org/officeDocument/2006/relationships/presProps" Target="presProps.xml"/><Relationship Id="rId113" Type="http://schemas.openxmlformats.org/officeDocument/2006/relationships/viewProps" Target="viewProps.xml"/><Relationship Id="rId114" Type="http://schemas.openxmlformats.org/officeDocument/2006/relationships/theme" Target="theme/theme1.xml"/><Relationship Id="rId115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BC45C-02E1-AF49-B8A3-676C39710269}" type="datetimeFigureOut">
              <a:t>15/08/16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E1EC0-8EE4-024B-ABDC-638E7ED076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335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4577D-D274-44DA-865A-EF8299AC1C11}" type="datetimeFigureOut">
              <a:rPr lang="da-DK" smtClean="0"/>
              <a:t>15/08/16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7AB91-C9B5-4E86-93B8-09D2113CF78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81036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Short excurse into how this may be possible to do:</a:t>
            </a:r>
          </a:p>
          <a:p>
            <a:pPr marL="162175" indent="-162175">
              <a:buFontTx/>
              <a:buChar char="-"/>
            </a:pPr>
            <a:r>
              <a:rPr lang="en-GB" dirty="0" smtClean="0"/>
              <a:t>large loops of each instruction to determine the base costs</a:t>
            </a:r>
          </a:p>
          <a:p>
            <a:pPr marL="162175" indent="-162175">
              <a:buFontTx/>
              <a:buChar char="-"/>
            </a:pPr>
            <a:r>
              <a:rPr lang="en-GB" dirty="0" smtClean="0"/>
              <a:t>large loops of pairs of instructions to determine the switching costs</a:t>
            </a:r>
          </a:p>
          <a:p>
            <a:pPr marL="162175" indent="-162175">
              <a:buFontTx/>
              <a:buChar char="-"/>
            </a:pPr>
            <a:r>
              <a:rPr lang="en-GB" baseline="0" dirty="0" smtClean="0"/>
              <a:t>Which data should we use?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1A9097-54E0-407F-B876-508D691090EB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429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B733F3-4AAE-0646-8A1C-5325897E6076}" type="slidenum">
              <a:rPr lang="en-US"/>
              <a:pPr/>
              <a:t>31</a:t>
            </a:fld>
            <a:endParaRPr lang="en-US"/>
          </a:p>
        </p:txBody>
      </p:sp>
      <p:sp>
        <p:nvSpPr>
          <p:cNvPr id="89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B733F3-4AAE-0646-8A1C-5325897E6076}" type="slidenum">
              <a:rPr lang="en-US"/>
              <a:pPr/>
              <a:t>32</a:t>
            </a:fld>
            <a:endParaRPr lang="en-US"/>
          </a:p>
        </p:txBody>
      </p:sp>
      <p:sp>
        <p:nvSpPr>
          <p:cNvPr id="89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pe 38"/>
          <p:cNvGrpSpPr/>
          <p:nvPr userDrawn="1"/>
        </p:nvGrpSpPr>
        <p:grpSpPr>
          <a:xfrm>
            <a:off x="-2" y="980728"/>
            <a:ext cx="9144002" cy="2088233"/>
            <a:chOff x="131913" y="260646"/>
            <a:chExt cx="9144002" cy="1826164"/>
          </a:xfrm>
        </p:grpSpPr>
        <p:sp>
          <p:nvSpPr>
            <p:cNvPr id="26" name="Rektangel 25"/>
            <p:cNvSpPr/>
            <p:nvPr userDrawn="1"/>
          </p:nvSpPr>
          <p:spPr>
            <a:xfrm rot="10800000">
              <a:off x="131914" y="1782026"/>
              <a:ext cx="3733801" cy="283111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grpSp>
          <p:nvGrpSpPr>
            <p:cNvPr id="38" name="Gruppe 37"/>
            <p:cNvGrpSpPr/>
            <p:nvPr userDrawn="1"/>
          </p:nvGrpSpPr>
          <p:grpSpPr>
            <a:xfrm>
              <a:off x="131913" y="260648"/>
              <a:ext cx="9144002" cy="1826162"/>
              <a:chOff x="131913" y="260648"/>
              <a:chExt cx="9144002" cy="1826162"/>
            </a:xfrm>
          </p:grpSpPr>
          <p:sp>
            <p:nvSpPr>
              <p:cNvPr id="22" name="Rektangel 21"/>
              <p:cNvSpPr/>
              <p:nvPr userDrawn="1"/>
            </p:nvSpPr>
            <p:spPr>
              <a:xfrm rot="10800000" flipV="1">
                <a:off x="131914" y="1578464"/>
                <a:ext cx="6516216" cy="221040"/>
              </a:xfrm>
              <a:prstGeom prst="rect">
                <a:avLst/>
              </a:prstGeom>
              <a:solidFill>
                <a:srgbClr val="90D05C">
                  <a:alpha val="8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3" name="Rektangel 22"/>
              <p:cNvSpPr/>
              <p:nvPr userDrawn="1"/>
            </p:nvSpPr>
            <p:spPr>
              <a:xfrm rot="10800000" flipV="1">
                <a:off x="131915" y="260648"/>
                <a:ext cx="9144000" cy="1826162"/>
              </a:xfrm>
              <a:prstGeom prst="rect">
                <a:avLst/>
              </a:prstGeom>
              <a:solidFill>
                <a:srgbClr val="00585A"/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5" name="Rektangel 24"/>
              <p:cNvSpPr/>
              <p:nvPr userDrawn="1"/>
            </p:nvSpPr>
            <p:spPr>
              <a:xfrm rot="10800000">
                <a:off x="131913" y="1575683"/>
                <a:ext cx="3733819" cy="223989"/>
              </a:xfrm>
              <a:prstGeom prst="rect">
                <a:avLst/>
              </a:prstGeom>
              <a:solidFill>
                <a:srgbClr val="00585A">
                  <a:alpha val="75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 useBgFill="1">
            <p:nvSpPr>
              <p:cNvPr id="27" name="Afrundet rektangel 26"/>
              <p:cNvSpPr/>
              <p:nvPr userDrawn="1"/>
            </p:nvSpPr>
            <p:spPr bwMode="white">
              <a:xfrm rot="10800000" flipV="1">
                <a:off x="805336" y="1872277"/>
                <a:ext cx="3063240" cy="43138"/>
              </a:xfrm>
              <a:prstGeom prst="roundRect">
                <a:avLst>
                  <a:gd name="adj" fmla="val 16667"/>
                </a:avLst>
              </a:prstGeom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</p:grpSp>
        <p:sp useBgFill="1">
          <p:nvSpPr>
            <p:cNvPr id="28" name="Afrundet rektangel 27"/>
            <p:cNvSpPr/>
            <p:nvPr userDrawn="1"/>
          </p:nvSpPr>
          <p:spPr bwMode="white">
            <a:xfrm rot="10800000" flipV="1">
              <a:off x="302069" y="2016068"/>
              <a:ext cx="1600200" cy="57517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grpSp>
          <p:nvGrpSpPr>
            <p:cNvPr id="36" name="Gruppe 35"/>
            <p:cNvGrpSpPr/>
            <p:nvPr userDrawn="1"/>
          </p:nvGrpSpPr>
          <p:grpSpPr>
            <a:xfrm flipV="1">
              <a:off x="133323" y="260646"/>
              <a:ext cx="406229" cy="1803931"/>
              <a:chOff x="468953" y="266376"/>
              <a:chExt cx="269117" cy="621792"/>
            </a:xfrm>
          </p:grpSpPr>
          <p:sp>
            <p:nvSpPr>
              <p:cNvPr id="29" name="Rektangel 28"/>
              <p:cNvSpPr/>
              <p:nvPr userDrawn="1"/>
            </p:nvSpPr>
            <p:spPr bwMode="invGray">
              <a:xfrm rot="10800000">
                <a:off x="468953" y="266376"/>
                <a:ext cx="57626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0" name="Rektangel 29"/>
              <p:cNvSpPr/>
              <p:nvPr userDrawn="1"/>
            </p:nvSpPr>
            <p:spPr bwMode="invGray">
              <a:xfrm rot="10800000">
                <a:off x="539632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1" name="Rektangel 30"/>
              <p:cNvSpPr/>
              <p:nvPr userDrawn="1"/>
            </p:nvSpPr>
            <p:spPr bwMode="invGray">
              <a:xfrm rot="10800000">
                <a:off x="576973" y="266376"/>
                <a:ext cx="9144" cy="621792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2" name="Rektangel 31"/>
              <p:cNvSpPr/>
              <p:nvPr userDrawn="1"/>
            </p:nvSpPr>
            <p:spPr bwMode="invGray">
              <a:xfrm rot="10800000">
                <a:off x="608690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3" name="Rektangel 32"/>
              <p:cNvSpPr/>
              <p:nvPr userDrawn="1"/>
            </p:nvSpPr>
            <p:spPr bwMode="invGray">
              <a:xfrm rot="10800000">
                <a:off x="641004" y="300571"/>
                <a:ext cx="54864" cy="585216"/>
              </a:xfrm>
              <a:prstGeom prst="rect">
                <a:avLst/>
              </a:prstGeom>
              <a:solidFill>
                <a:srgbClr val="FFFFFF">
                  <a:alpha val="2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4" name="Rektangel 33"/>
              <p:cNvSpPr/>
              <p:nvPr userDrawn="1"/>
            </p:nvSpPr>
            <p:spPr bwMode="invGray">
              <a:xfrm rot="10800000">
                <a:off x="728926" y="300571"/>
                <a:ext cx="9144" cy="585216"/>
              </a:xfrm>
              <a:prstGeom prst="rect">
                <a:avLst/>
              </a:prstGeom>
              <a:solidFill>
                <a:srgbClr val="FFFFFF">
                  <a:alpha val="30196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</p:grp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2930" y="1007749"/>
            <a:ext cx="7772400" cy="19892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 dirty="0" smtClean="0"/>
              <a:t>Klik for at redigere i master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47664" y="3356992"/>
            <a:ext cx="606521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smtClean="0"/>
              <a:t>Klik for at redigere i master</a:t>
            </a:r>
            <a:endParaRPr lang="da-DK" dirty="0"/>
          </a:p>
        </p:txBody>
      </p:sp>
      <p:pic>
        <p:nvPicPr>
          <p:cNvPr id="5" name="Picture 4" descr="EU_Flag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376" y="5949280"/>
            <a:ext cx="1019705" cy="692696"/>
          </a:xfrm>
          <a:prstGeom prst="rect">
            <a:avLst/>
          </a:prstGeom>
        </p:spPr>
      </p:pic>
      <p:pic>
        <p:nvPicPr>
          <p:cNvPr id="7" name="Picture 6" descr="ICT_energy_002_pantone_3165_C_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20" y="404664"/>
            <a:ext cx="1828800" cy="47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35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2021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 userDrawn="1"/>
        </p:nvGrpSpPr>
        <p:grpSpPr>
          <a:xfrm>
            <a:off x="0" y="6276338"/>
            <a:ext cx="9144006" cy="599648"/>
            <a:chOff x="10734" y="6309320"/>
            <a:chExt cx="9144006" cy="599648"/>
          </a:xfrm>
        </p:grpSpPr>
        <p:sp>
          <p:nvSpPr>
            <p:cNvPr id="8" name="Rektangel 7"/>
            <p:cNvSpPr/>
            <p:nvPr userDrawn="1"/>
          </p:nvSpPr>
          <p:spPr>
            <a:xfrm rot="10800000">
              <a:off x="10738" y="6505265"/>
              <a:ext cx="7524323" cy="303164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9" name="Rektangel 8"/>
            <p:cNvSpPr/>
            <p:nvPr userDrawn="1"/>
          </p:nvSpPr>
          <p:spPr>
            <a:xfrm rot="10800000">
              <a:off x="10740" y="6808430"/>
              <a:ext cx="9144000" cy="100537"/>
            </a:xfrm>
            <a:prstGeom prst="rect">
              <a:avLst/>
            </a:prstGeom>
            <a:solidFill>
              <a:srgbClr val="00585A"/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0" name="Rektangel 9"/>
            <p:cNvSpPr/>
            <p:nvPr userDrawn="1"/>
          </p:nvSpPr>
          <p:spPr>
            <a:xfrm rot="10800000" flipV="1">
              <a:off x="10734" y="6505160"/>
              <a:ext cx="2977087" cy="304415"/>
            </a:xfrm>
            <a:prstGeom prst="rect">
              <a:avLst/>
            </a:prstGeom>
            <a:solidFill>
              <a:srgbClr val="00585A">
                <a:alpha val="75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1" name="Rektangel 10"/>
            <p:cNvSpPr/>
            <p:nvPr userDrawn="1"/>
          </p:nvSpPr>
          <p:spPr>
            <a:xfrm rot="10800000" flipV="1">
              <a:off x="10739" y="6324268"/>
              <a:ext cx="2977084" cy="180035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12" name="Afrundet rektangel 11"/>
            <p:cNvSpPr/>
            <p:nvPr userDrawn="1"/>
          </p:nvSpPr>
          <p:spPr bwMode="white">
            <a:xfrm rot="10800000">
              <a:off x="684161" y="6431559"/>
              <a:ext cx="3063240" cy="27432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13" name="Afrundet rektangel 12"/>
            <p:cNvSpPr/>
            <p:nvPr userDrawn="1"/>
          </p:nvSpPr>
          <p:spPr bwMode="white">
            <a:xfrm rot="10800000">
              <a:off x="180894" y="6330976"/>
              <a:ext cx="1600200" cy="36576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grpSp>
          <p:nvGrpSpPr>
            <p:cNvPr id="14" name="Gruppe 13"/>
            <p:cNvGrpSpPr/>
            <p:nvPr userDrawn="1"/>
          </p:nvGrpSpPr>
          <p:grpSpPr>
            <a:xfrm>
              <a:off x="12147" y="6309320"/>
              <a:ext cx="269117" cy="599648"/>
              <a:chOff x="468953" y="266376"/>
              <a:chExt cx="269117" cy="621792"/>
            </a:xfrm>
          </p:grpSpPr>
          <p:sp>
            <p:nvSpPr>
              <p:cNvPr id="15" name="Rektangel 14"/>
              <p:cNvSpPr/>
              <p:nvPr userDrawn="1"/>
            </p:nvSpPr>
            <p:spPr bwMode="invGray">
              <a:xfrm rot="10800000">
                <a:off x="468953" y="266376"/>
                <a:ext cx="57626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6" name="Rektangel 15"/>
              <p:cNvSpPr/>
              <p:nvPr userDrawn="1"/>
            </p:nvSpPr>
            <p:spPr bwMode="invGray">
              <a:xfrm rot="10800000">
                <a:off x="539632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7" name="Rektangel 16"/>
              <p:cNvSpPr/>
              <p:nvPr userDrawn="1"/>
            </p:nvSpPr>
            <p:spPr bwMode="invGray">
              <a:xfrm rot="10800000">
                <a:off x="576973" y="266376"/>
                <a:ext cx="9144" cy="621792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8" name="Rektangel 17"/>
              <p:cNvSpPr/>
              <p:nvPr userDrawn="1"/>
            </p:nvSpPr>
            <p:spPr bwMode="invGray">
              <a:xfrm rot="10800000">
                <a:off x="608690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9" name="Rektangel 18"/>
              <p:cNvSpPr/>
              <p:nvPr userDrawn="1"/>
            </p:nvSpPr>
            <p:spPr bwMode="invGray">
              <a:xfrm rot="10800000">
                <a:off x="641004" y="300571"/>
                <a:ext cx="54864" cy="585216"/>
              </a:xfrm>
              <a:prstGeom prst="rect">
                <a:avLst/>
              </a:prstGeom>
              <a:solidFill>
                <a:srgbClr val="FFFFFF">
                  <a:alpha val="2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0" name="Rektangel 19"/>
              <p:cNvSpPr/>
              <p:nvPr userDrawn="1"/>
            </p:nvSpPr>
            <p:spPr bwMode="invGray">
              <a:xfrm rot="10800000">
                <a:off x="728926" y="300571"/>
                <a:ext cx="9144" cy="585216"/>
              </a:xfrm>
              <a:prstGeom prst="rect">
                <a:avLst/>
              </a:prstGeom>
              <a:solidFill>
                <a:srgbClr val="FFFFFF">
                  <a:alpha val="30196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</p:grpSp>
      </p:grpSp>
      <p:sp>
        <p:nvSpPr>
          <p:cNvPr id="21" name="Pladsholder til diasnummer 22"/>
          <p:cNvSpPr txBox="1">
            <a:spLocks/>
          </p:cNvSpPr>
          <p:nvPr userDrawn="1"/>
        </p:nvSpPr>
        <p:spPr>
          <a:xfrm rot="10800000">
            <a:off x="218004" y="6681511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da-DK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/>
          </a:p>
        </p:txBody>
      </p:sp>
      <p:pic>
        <p:nvPicPr>
          <p:cNvPr id="22" name="Billed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991" y="5913296"/>
            <a:ext cx="1355513" cy="972088"/>
          </a:xfrm>
          <a:prstGeom prst="rect">
            <a:avLst/>
          </a:prstGeom>
        </p:spPr>
      </p:pic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804248" y="274638"/>
            <a:ext cx="1882552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is-IS" dirty="0"/>
              <a:t>/106</a:t>
            </a:r>
            <a:endParaRPr kumimoji="0"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  <p:cxnSp>
        <p:nvCxnSpPr>
          <p:cNvPr id="23" name="Lige forbindelse 22"/>
          <p:cNvCxnSpPr/>
          <p:nvPr userDrawn="1"/>
        </p:nvCxnSpPr>
        <p:spPr>
          <a:xfrm>
            <a:off x="6804248" y="260648"/>
            <a:ext cx="0" cy="5904656"/>
          </a:xfrm>
          <a:prstGeom prst="line">
            <a:avLst/>
          </a:prstGeom>
          <a:ln w="28575">
            <a:solidFill>
              <a:srgbClr val="005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282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s-IS"/>
              <a:t>/106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F425D9-4004-D246-9634-BC88E0A623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3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2339752" y="6448085"/>
            <a:ext cx="637335" cy="365125"/>
          </a:xfrm>
        </p:spPr>
        <p:txBody>
          <a:bodyPr/>
          <a:lstStyle>
            <a:lvl1pPr algn="r">
              <a:defRPr/>
            </a:lvl1pPr>
          </a:lstStyle>
          <a:p>
            <a:fld id="{D2666599-1343-46DA-9433-309CE074520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32665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51519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dirty="0" smtClean="0"/>
              <a:t>Klik for at redigere i master</a:t>
            </a:r>
            <a:endParaRPr lang="da-DK" dirty="0"/>
          </a:p>
        </p:txBody>
      </p:sp>
      <p:grpSp>
        <p:nvGrpSpPr>
          <p:cNvPr id="10" name="Gruppe 9"/>
          <p:cNvGrpSpPr/>
          <p:nvPr userDrawn="1"/>
        </p:nvGrpSpPr>
        <p:grpSpPr>
          <a:xfrm>
            <a:off x="-6" y="4149080"/>
            <a:ext cx="9144006" cy="463693"/>
            <a:chOff x="10734" y="6309320"/>
            <a:chExt cx="9144006" cy="599648"/>
          </a:xfrm>
        </p:grpSpPr>
        <p:sp>
          <p:nvSpPr>
            <p:cNvPr id="11" name="Rektangel 10"/>
            <p:cNvSpPr/>
            <p:nvPr userDrawn="1"/>
          </p:nvSpPr>
          <p:spPr>
            <a:xfrm rot="10800000">
              <a:off x="10737" y="6505263"/>
              <a:ext cx="9144002" cy="303164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2" name="Rektangel 11"/>
            <p:cNvSpPr/>
            <p:nvPr userDrawn="1"/>
          </p:nvSpPr>
          <p:spPr>
            <a:xfrm rot="10800000">
              <a:off x="10740" y="6808430"/>
              <a:ext cx="9144000" cy="100537"/>
            </a:xfrm>
            <a:prstGeom prst="rect">
              <a:avLst/>
            </a:prstGeom>
            <a:solidFill>
              <a:srgbClr val="00585A"/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3" name="Rektangel 12"/>
            <p:cNvSpPr/>
            <p:nvPr userDrawn="1"/>
          </p:nvSpPr>
          <p:spPr>
            <a:xfrm rot="10800000" flipV="1">
              <a:off x="10734" y="6505160"/>
              <a:ext cx="2977087" cy="304415"/>
            </a:xfrm>
            <a:prstGeom prst="rect">
              <a:avLst/>
            </a:prstGeom>
            <a:solidFill>
              <a:srgbClr val="00585A">
                <a:alpha val="75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15" name="Afrundet rektangel 14"/>
            <p:cNvSpPr/>
            <p:nvPr userDrawn="1"/>
          </p:nvSpPr>
          <p:spPr bwMode="white">
            <a:xfrm rot="10800000">
              <a:off x="684161" y="6431559"/>
              <a:ext cx="3063240" cy="27432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16" name="Afrundet rektangel 15"/>
            <p:cNvSpPr/>
            <p:nvPr userDrawn="1"/>
          </p:nvSpPr>
          <p:spPr bwMode="white">
            <a:xfrm rot="10800000">
              <a:off x="180894" y="6330976"/>
              <a:ext cx="1600200" cy="36576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grpSp>
          <p:nvGrpSpPr>
            <p:cNvPr id="17" name="Gruppe 16"/>
            <p:cNvGrpSpPr/>
            <p:nvPr userDrawn="1"/>
          </p:nvGrpSpPr>
          <p:grpSpPr>
            <a:xfrm>
              <a:off x="12147" y="6309320"/>
              <a:ext cx="269117" cy="599648"/>
              <a:chOff x="468953" y="266376"/>
              <a:chExt cx="269117" cy="621792"/>
            </a:xfrm>
          </p:grpSpPr>
          <p:sp>
            <p:nvSpPr>
              <p:cNvPr id="18" name="Rektangel 17"/>
              <p:cNvSpPr/>
              <p:nvPr userDrawn="1"/>
            </p:nvSpPr>
            <p:spPr bwMode="invGray">
              <a:xfrm rot="10800000">
                <a:off x="468953" y="266376"/>
                <a:ext cx="57626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9" name="Rektangel 18"/>
              <p:cNvSpPr/>
              <p:nvPr userDrawn="1"/>
            </p:nvSpPr>
            <p:spPr bwMode="invGray">
              <a:xfrm rot="10800000">
                <a:off x="539632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0" name="Rektangel 19"/>
              <p:cNvSpPr/>
              <p:nvPr userDrawn="1"/>
            </p:nvSpPr>
            <p:spPr bwMode="invGray">
              <a:xfrm rot="10800000">
                <a:off x="576973" y="266376"/>
                <a:ext cx="9144" cy="621792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1" name="Rektangel 20"/>
              <p:cNvSpPr/>
              <p:nvPr userDrawn="1"/>
            </p:nvSpPr>
            <p:spPr bwMode="invGray">
              <a:xfrm rot="10800000">
                <a:off x="608690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2" name="Rektangel 21"/>
              <p:cNvSpPr/>
              <p:nvPr userDrawn="1"/>
            </p:nvSpPr>
            <p:spPr bwMode="invGray">
              <a:xfrm rot="10800000">
                <a:off x="641004" y="300571"/>
                <a:ext cx="54864" cy="585216"/>
              </a:xfrm>
              <a:prstGeom prst="rect">
                <a:avLst/>
              </a:prstGeom>
              <a:solidFill>
                <a:srgbClr val="FFFFFF">
                  <a:alpha val="2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3" name="Rektangel 22"/>
              <p:cNvSpPr/>
              <p:nvPr userDrawn="1"/>
            </p:nvSpPr>
            <p:spPr bwMode="invGray">
              <a:xfrm rot="10800000">
                <a:off x="728926" y="300571"/>
                <a:ext cx="9144" cy="585216"/>
              </a:xfrm>
              <a:prstGeom prst="rect">
                <a:avLst/>
              </a:prstGeom>
              <a:solidFill>
                <a:srgbClr val="FFFFFF">
                  <a:alpha val="30196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</p:grpSp>
      </p:grp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792909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987826" y="4221088"/>
            <a:ext cx="4536502" cy="365125"/>
          </a:xfrm>
        </p:spPr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2339753" y="4227351"/>
            <a:ext cx="637335" cy="365125"/>
          </a:xfrm>
        </p:spPr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25" name="Billed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991" y="5913296"/>
            <a:ext cx="1355513" cy="97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69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93102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2792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87775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50108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e 22"/>
          <p:cNvGrpSpPr/>
          <p:nvPr userDrawn="1"/>
        </p:nvGrpSpPr>
        <p:grpSpPr>
          <a:xfrm>
            <a:off x="0" y="6276338"/>
            <a:ext cx="9144006" cy="599648"/>
            <a:chOff x="10734" y="6309320"/>
            <a:chExt cx="9144006" cy="599648"/>
          </a:xfrm>
        </p:grpSpPr>
        <p:sp>
          <p:nvSpPr>
            <p:cNvPr id="24" name="Rektangel 23"/>
            <p:cNvSpPr/>
            <p:nvPr userDrawn="1"/>
          </p:nvSpPr>
          <p:spPr>
            <a:xfrm rot="10800000">
              <a:off x="10738" y="6505265"/>
              <a:ext cx="7524323" cy="303164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25" name="Rektangel 24"/>
            <p:cNvSpPr/>
            <p:nvPr userDrawn="1"/>
          </p:nvSpPr>
          <p:spPr>
            <a:xfrm rot="10800000">
              <a:off x="10740" y="6808430"/>
              <a:ext cx="9144000" cy="100537"/>
            </a:xfrm>
            <a:prstGeom prst="rect">
              <a:avLst/>
            </a:prstGeom>
            <a:solidFill>
              <a:srgbClr val="00585A"/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26" name="Rektangel 25"/>
            <p:cNvSpPr/>
            <p:nvPr userDrawn="1"/>
          </p:nvSpPr>
          <p:spPr>
            <a:xfrm rot="10800000" flipV="1">
              <a:off x="10734" y="6505160"/>
              <a:ext cx="2977087" cy="304415"/>
            </a:xfrm>
            <a:prstGeom prst="rect">
              <a:avLst/>
            </a:prstGeom>
            <a:solidFill>
              <a:srgbClr val="00585A">
                <a:alpha val="75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27" name="Rektangel 26"/>
            <p:cNvSpPr/>
            <p:nvPr userDrawn="1"/>
          </p:nvSpPr>
          <p:spPr>
            <a:xfrm rot="10800000" flipV="1">
              <a:off x="10739" y="6324268"/>
              <a:ext cx="2977084" cy="180035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28" name="Afrundet rektangel 27"/>
            <p:cNvSpPr/>
            <p:nvPr userDrawn="1"/>
          </p:nvSpPr>
          <p:spPr bwMode="white">
            <a:xfrm rot="10800000">
              <a:off x="684161" y="6431559"/>
              <a:ext cx="3063240" cy="27432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29" name="Afrundet rektangel 28"/>
            <p:cNvSpPr/>
            <p:nvPr userDrawn="1"/>
          </p:nvSpPr>
          <p:spPr bwMode="white">
            <a:xfrm rot="10800000">
              <a:off x="180894" y="6330976"/>
              <a:ext cx="1600200" cy="36576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grpSp>
          <p:nvGrpSpPr>
            <p:cNvPr id="30" name="Gruppe 29"/>
            <p:cNvGrpSpPr/>
            <p:nvPr userDrawn="1"/>
          </p:nvGrpSpPr>
          <p:grpSpPr>
            <a:xfrm>
              <a:off x="12147" y="6309320"/>
              <a:ext cx="269117" cy="599648"/>
              <a:chOff x="468953" y="266376"/>
              <a:chExt cx="269117" cy="621792"/>
            </a:xfrm>
          </p:grpSpPr>
          <p:sp>
            <p:nvSpPr>
              <p:cNvPr id="31" name="Rektangel 30"/>
              <p:cNvSpPr/>
              <p:nvPr userDrawn="1"/>
            </p:nvSpPr>
            <p:spPr bwMode="invGray">
              <a:xfrm rot="10800000">
                <a:off x="468953" y="266376"/>
                <a:ext cx="57626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2" name="Rektangel 31"/>
              <p:cNvSpPr/>
              <p:nvPr userDrawn="1"/>
            </p:nvSpPr>
            <p:spPr bwMode="invGray">
              <a:xfrm rot="10800000">
                <a:off x="539632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3" name="Rektangel 32"/>
              <p:cNvSpPr/>
              <p:nvPr userDrawn="1"/>
            </p:nvSpPr>
            <p:spPr bwMode="invGray">
              <a:xfrm rot="10800000">
                <a:off x="576973" y="266376"/>
                <a:ext cx="9144" cy="621792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4" name="Rektangel 33"/>
              <p:cNvSpPr/>
              <p:nvPr userDrawn="1"/>
            </p:nvSpPr>
            <p:spPr bwMode="invGray">
              <a:xfrm rot="10800000">
                <a:off x="608690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5" name="Rektangel 34"/>
              <p:cNvSpPr/>
              <p:nvPr userDrawn="1"/>
            </p:nvSpPr>
            <p:spPr bwMode="invGray">
              <a:xfrm rot="10800000">
                <a:off x="641004" y="300571"/>
                <a:ext cx="54864" cy="585216"/>
              </a:xfrm>
              <a:prstGeom prst="rect">
                <a:avLst/>
              </a:prstGeom>
              <a:solidFill>
                <a:srgbClr val="FFFFFF">
                  <a:alpha val="2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6" name="Rektangel 35"/>
              <p:cNvSpPr/>
              <p:nvPr userDrawn="1"/>
            </p:nvSpPr>
            <p:spPr bwMode="invGray">
              <a:xfrm rot="10800000">
                <a:off x="728926" y="300571"/>
                <a:ext cx="9144" cy="585216"/>
              </a:xfrm>
              <a:prstGeom prst="rect">
                <a:avLst/>
              </a:prstGeom>
              <a:solidFill>
                <a:srgbClr val="FFFFFF">
                  <a:alpha val="30196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</p:grpSp>
      </p:grp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  <p:sp>
        <p:nvSpPr>
          <p:cNvPr id="37" name="Pladsholder til diasnummer 22"/>
          <p:cNvSpPr txBox="1">
            <a:spLocks/>
          </p:cNvSpPr>
          <p:nvPr userDrawn="1"/>
        </p:nvSpPr>
        <p:spPr>
          <a:xfrm rot="10800000">
            <a:off x="218004" y="6681511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da-DK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/>
          </a:p>
        </p:txBody>
      </p:sp>
      <p:pic>
        <p:nvPicPr>
          <p:cNvPr id="38" name="Billede 3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991" y="5913296"/>
            <a:ext cx="1355513" cy="97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85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96685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e 7"/>
          <p:cNvGrpSpPr/>
          <p:nvPr userDrawn="1"/>
        </p:nvGrpSpPr>
        <p:grpSpPr>
          <a:xfrm>
            <a:off x="0" y="6276338"/>
            <a:ext cx="9144006" cy="599648"/>
            <a:chOff x="10734" y="6309320"/>
            <a:chExt cx="9144006" cy="599648"/>
          </a:xfrm>
        </p:grpSpPr>
        <p:sp>
          <p:nvSpPr>
            <p:cNvPr id="9" name="Rektangel 8"/>
            <p:cNvSpPr/>
            <p:nvPr userDrawn="1"/>
          </p:nvSpPr>
          <p:spPr>
            <a:xfrm rot="10800000">
              <a:off x="10738" y="6505265"/>
              <a:ext cx="7524323" cy="303164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0" name="Rektangel 9"/>
            <p:cNvSpPr/>
            <p:nvPr userDrawn="1"/>
          </p:nvSpPr>
          <p:spPr>
            <a:xfrm rot="10800000">
              <a:off x="10740" y="6808430"/>
              <a:ext cx="9144000" cy="100537"/>
            </a:xfrm>
            <a:prstGeom prst="rect">
              <a:avLst/>
            </a:prstGeom>
            <a:solidFill>
              <a:srgbClr val="00585A"/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1" name="Rektangel 10"/>
            <p:cNvSpPr/>
            <p:nvPr userDrawn="1"/>
          </p:nvSpPr>
          <p:spPr>
            <a:xfrm rot="10800000" flipV="1">
              <a:off x="10734" y="6505160"/>
              <a:ext cx="2977087" cy="304415"/>
            </a:xfrm>
            <a:prstGeom prst="rect">
              <a:avLst/>
            </a:prstGeom>
            <a:solidFill>
              <a:srgbClr val="00585A">
                <a:alpha val="75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2" name="Rektangel 11"/>
            <p:cNvSpPr/>
            <p:nvPr userDrawn="1"/>
          </p:nvSpPr>
          <p:spPr>
            <a:xfrm rot="10800000" flipV="1">
              <a:off x="10739" y="6324268"/>
              <a:ext cx="2977084" cy="180035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13" name="Afrundet rektangel 12"/>
            <p:cNvSpPr/>
            <p:nvPr userDrawn="1"/>
          </p:nvSpPr>
          <p:spPr bwMode="white">
            <a:xfrm rot="10800000">
              <a:off x="684161" y="6431559"/>
              <a:ext cx="3063240" cy="27432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14" name="Afrundet rektangel 13"/>
            <p:cNvSpPr/>
            <p:nvPr userDrawn="1"/>
          </p:nvSpPr>
          <p:spPr bwMode="white">
            <a:xfrm rot="10800000">
              <a:off x="180894" y="6330976"/>
              <a:ext cx="1600200" cy="36576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grpSp>
          <p:nvGrpSpPr>
            <p:cNvPr id="15" name="Gruppe 14"/>
            <p:cNvGrpSpPr/>
            <p:nvPr userDrawn="1"/>
          </p:nvGrpSpPr>
          <p:grpSpPr>
            <a:xfrm>
              <a:off x="12147" y="6309320"/>
              <a:ext cx="269117" cy="599648"/>
              <a:chOff x="468953" y="266376"/>
              <a:chExt cx="269117" cy="621792"/>
            </a:xfrm>
          </p:grpSpPr>
          <p:sp>
            <p:nvSpPr>
              <p:cNvPr id="16" name="Rektangel 15"/>
              <p:cNvSpPr/>
              <p:nvPr userDrawn="1"/>
            </p:nvSpPr>
            <p:spPr bwMode="invGray">
              <a:xfrm rot="10800000">
                <a:off x="468953" y="266376"/>
                <a:ext cx="57626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7" name="Rektangel 16"/>
              <p:cNvSpPr/>
              <p:nvPr userDrawn="1"/>
            </p:nvSpPr>
            <p:spPr bwMode="invGray">
              <a:xfrm rot="10800000">
                <a:off x="539632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8" name="Rektangel 17"/>
              <p:cNvSpPr/>
              <p:nvPr userDrawn="1"/>
            </p:nvSpPr>
            <p:spPr bwMode="invGray">
              <a:xfrm rot="10800000">
                <a:off x="576973" y="266376"/>
                <a:ext cx="9144" cy="621792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9" name="Rektangel 18"/>
              <p:cNvSpPr/>
              <p:nvPr userDrawn="1"/>
            </p:nvSpPr>
            <p:spPr bwMode="invGray">
              <a:xfrm rot="10800000">
                <a:off x="608690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0" name="Rektangel 19"/>
              <p:cNvSpPr/>
              <p:nvPr userDrawn="1"/>
            </p:nvSpPr>
            <p:spPr bwMode="invGray">
              <a:xfrm rot="10800000">
                <a:off x="641004" y="300571"/>
                <a:ext cx="54864" cy="585216"/>
              </a:xfrm>
              <a:prstGeom prst="rect">
                <a:avLst/>
              </a:prstGeom>
              <a:solidFill>
                <a:srgbClr val="FFFFFF">
                  <a:alpha val="2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1" name="Rektangel 20"/>
              <p:cNvSpPr/>
              <p:nvPr userDrawn="1"/>
            </p:nvSpPr>
            <p:spPr bwMode="invGray">
              <a:xfrm rot="10800000">
                <a:off x="728926" y="300571"/>
                <a:ext cx="9144" cy="585216"/>
              </a:xfrm>
              <a:prstGeom prst="rect">
                <a:avLst/>
              </a:prstGeom>
              <a:solidFill>
                <a:srgbClr val="FFFFFF">
                  <a:alpha val="30196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</p:grpSp>
      </p:grpSp>
      <p:sp>
        <p:nvSpPr>
          <p:cNvPr id="22" name="Pladsholder til diasnummer 22"/>
          <p:cNvSpPr txBox="1">
            <a:spLocks/>
          </p:cNvSpPr>
          <p:nvPr userDrawn="1"/>
        </p:nvSpPr>
        <p:spPr>
          <a:xfrm rot="10800000">
            <a:off x="218004" y="6681511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da-DK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/>
          </a:p>
        </p:txBody>
      </p:sp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991" y="5913296"/>
            <a:ext cx="1355513" cy="97208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3427" y="4800600"/>
            <a:ext cx="77573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673427" y="612775"/>
            <a:ext cx="775732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73427" y="5367338"/>
            <a:ext cx="77573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33246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smtClean="0"/>
              <a:t>Klik for at redigere i master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grpSp>
        <p:nvGrpSpPr>
          <p:cNvPr id="46" name="Gruppe 45"/>
          <p:cNvGrpSpPr/>
          <p:nvPr userDrawn="1"/>
        </p:nvGrpSpPr>
        <p:grpSpPr>
          <a:xfrm>
            <a:off x="0" y="6276338"/>
            <a:ext cx="9144006" cy="599648"/>
            <a:chOff x="10734" y="6309320"/>
            <a:chExt cx="9144006" cy="599648"/>
          </a:xfrm>
        </p:grpSpPr>
        <p:sp>
          <p:nvSpPr>
            <p:cNvPr id="31" name="Rektangel 30"/>
            <p:cNvSpPr/>
            <p:nvPr userDrawn="1"/>
          </p:nvSpPr>
          <p:spPr>
            <a:xfrm rot="10800000">
              <a:off x="10738" y="6505265"/>
              <a:ext cx="7524323" cy="303164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32" name="Rektangel 31"/>
            <p:cNvSpPr/>
            <p:nvPr userDrawn="1"/>
          </p:nvSpPr>
          <p:spPr>
            <a:xfrm rot="10800000">
              <a:off x="10740" y="6808430"/>
              <a:ext cx="9144000" cy="100537"/>
            </a:xfrm>
            <a:prstGeom prst="rect">
              <a:avLst/>
            </a:prstGeom>
            <a:solidFill>
              <a:srgbClr val="00585A"/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33" name="Rektangel 32"/>
            <p:cNvSpPr/>
            <p:nvPr userDrawn="1"/>
          </p:nvSpPr>
          <p:spPr>
            <a:xfrm rot="10800000" flipV="1">
              <a:off x="10734" y="6505160"/>
              <a:ext cx="2977087" cy="304415"/>
            </a:xfrm>
            <a:prstGeom prst="rect">
              <a:avLst/>
            </a:prstGeom>
            <a:solidFill>
              <a:srgbClr val="00585A">
                <a:alpha val="75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34" name="Rektangel 33"/>
            <p:cNvSpPr/>
            <p:nvPr userDrawn="1"/>
          </p:nvSpPr>
          <p:spPr>
            <a:xfrm rot="10800000" flipV="1">
              <a:off x="10739" y="6324268"/>
              <a:ext cx="2977084" cy="180035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35" name="Afrundet rektangel 34"/>
            <p:cNvSpPr/>
            <p:nvPr userDrawn="1"/>
          </p:nvSpPr>
          <p:spPr bwMode="white">
            <a:xfrm rot="10800000">
              <a:off x="684161" y="6431559"/>
              <a:ext cx="3063240" cy="27432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36" name="Afrundet rektangel 35"/>
            <p:cNvSpPr/>
            <p:nvPr userDrawn="1"/>
          </p:nvSpPr>
          <p:spPr bwMode="white">
            <a:xfrm rot="10800000">
              <a:off x="180894" y="6330976"/>
              <a:ext cx="1600200" cy="36576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grpSp>
          <p:nvGrpSpPr>
            <p:cNvPr id="37" name="Gruppe 36"/>
            <p:cNvGrpSpPr/>
            <p:nvPr userDrawn="1"/>
          </p:nvGrpSpPr>
          <p:grpSpPr>
            <a:xfrm>
              <a:off x="12147" y="6309320"/>
              <a:ext cx="269117" cy="599648"/>
              <a:chOff x="468953" y="266376"/>
              <a:chExt cx="269117" cy="621792"/>
            </a:xfrm>
          </p:grpSpPr>
          <p:sp>
            <p:nvSpPr>
              <p:cNvPr id="39" name="Rektangel 38"/>
              <p:cNvSpPr/>
              <p:nvPr userDrawn="1"/>
            </p:nvSpPr>
            <p:spPr bwMode="invGray">
              <a:xfrm rot="10800000">
                <a:off x="468953" y="266376"/>
                <a:ext cx="57626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40" name="Rektangel 39"/>
              <p:cNvSpPr/>
              <p:nvPr userDrawn="1"/>
            </p:nvSpPr>
            <p:spPr bwMode="invGray">
              <a:xfrm rot="10800000">
                <a:off x="539632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41" name="Rektangel 40"/>
              <p:cNvSpPr/>
              <p:nvPr userDrawn="1"/>
            </p:nvSpPr>
            <p:spPr bwMode="invGray">
              <a:xfrm rot="10800000">
                <a:off x="576973" y="266376"/>
                <a:ext cx="9144" cy="621792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42" name="Rektangel 41"/>
              <p:cNvSpPr/>
              <p:nvPr userDrawn="1"/>
            </p:nvSpPr>
            <p:spPr bwMode="invGray">
              <a:xfrm rot="10800000">
                <a:off x="608690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43" name="Rektangel 42"/>
              <p:cNvSpPr/>
              <p:nvPr userDrawn="1"/>
            </p:nvSpPr>
            <p:spPr bwMode="invGray">
              <a:xfrm rot="10800000">
                <a:off x="641004" y="300571"/>
                <a:ext cx="54864" cy="585216"/>
              </a:xfrm>
              <a:prstGeom prst="rect">
                <a:avLst/>
              </a:prstGeom>
              <a:solidFill>
                <a:srgbClr val="FFFFFF">
                  <a:alpha val="2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44" name="Rektangel 43"/>
              <p:cNvSpPr/>
              <p:nvPr userDrawn="1"/>
            </p:nvSpPr>
            <p:spPr bwMode="invGray">
              <a:xfrm rot="10800000">
                <a:off x="728926" y="300571"/>
                <a:ext cx="9144" cy="585216"/>
              </a:xfrm>
              <a:prstGeom prst="rect">
                <a:avLst/>
              </a:prstGeom>
              <a:solidFill>
                <a:srgbClr val="FFFFFF">
                  <a:alpha val="30196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</p:grpSp>
      </p:grpSp>
      <p:sp>
        <p:nvSpPr>
          <p:cNvPr id="38" name="Pladsholder til diasnummer 22"/>
          <p:cNvSpPr txBox="1">
            <a:spLocks/>
          </p:cNvSpPr>
          <p:nvPr userDrawn="1"/>
        </p:nvSpPr>
        <p:spPr>
          <a:xfrm rot="10800000">
            <a:off x="218004" y="6681511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da-DK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 userDrawn="1">
            <p:ph type="ftr" sz="quarter" idx="3"/>
          </p:nvPr>
        </p:nvSpPr>
        <p:spPr>
          <a:xfrm>
            <a:off x="2987825" y="6441822"/>
            <a:ext cx="4536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0585A"/>
                </a:solidFill>
              </a:defRPr>
            </a:lvl1pPr>
          </a:lstStyle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2339752" y="6448085"/>
            <a:ext cx="637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a-DK" sz="1200" b="1" kern="1200" smtClean="0">
                <a:solidFill>
                  <a:srgbClr val="90D05C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/>
            <a:fld id="{D2666599-1343-46DA-9433-309CE074520D}" type="slidenum">
              <a:rPr lang="da-DK" smtClean="0"/>
              <a:pPr algn="r"/>
              <a:t>‹#›</a:t>
            </a:fld>
            <a:endParaRPr lang="da-DK" dirty="0"/>
          </a:p>
        </p:txBody>
      </p:sp>
      <p:cxnSp>
        <p:nvCxnSpPr>
          <p:cNvPr id="7" name="Lige forbindelse 6"/>
          <p:cNvCxnSpPr/>
          <p:nvPr userDrawn="1"/>
        </p:nvCxnSpPr>
        <p:spPr>
          <a:xfrm>
            <a:off x="467544" y="1340768"/>
            <a:ext cx="8280920" cy="0"/>
          </a:xfrm>
          <a:prstGeom prst="line">
            <a:avLst/>
          </a:prstGeom>
          <a:ln w="28575">
            <a:solidFill>
              <a:srgbClr val="005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14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9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2930" y="1007749"/>
            <a:ext cx="7785494" cy="2061211"/>
          </a:xfrm>
        </p:spPr>
        <p:txBody>
          <a:bodyPr>
            <a:normAutofit/>
          </a:bodyPr>
          <a:lstStyle/>
          <a:p>
            <a:r>
              <a:rPr lang="en-US" sz="3600"/>
              <a:t>Software and Energy-aware Computing</a:t>
            </a:r>
            <a:br>
              <a:rPr lang="en-US" sz="3600"/>
            </a:br>
            <a:r>
              <a:rPr lang="en-US" sz="3100"/>
              <a:t>Fundamentals of static analysis of software</a:t>
            </a:r>
            <a:endParaRPr lang="da-DK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9552" y="3356992"/>
            <a:ext cx="8208912" cy="2376264"/>
          </a:xfrm>
        </p:spPr>
        <p:txBody>
          <a:bodyPr>
            <a:normAutofit/>
          </a:bodyPr>
          <a:lstStyle/>
          <a:p>
            <a:r>
              <a:rPr lang="en-US" sz="2400" u="sng"/>
              <a:t>John Gallagher</a:t>
            </a:r>
            <a:endParaRPr lang="en-US" sz="2400"/>
          </a:p>
          <a:p>
            <a:r>
              <a:rPr lang="en-US" sz="2400"/>
              <a:t>Roskilde University</a:t>
            </a:r>
          </a:p>
          <a:p>
            <a:endParaRPr lang="en-US" sz="2400"/>
          </a:p>
          <a:p>
            <a:r>
              <a:rPr lang="en-US" sz="2400" b="1"/>
              <a:t>ICT-Energy: Energy consumption in future ICT devices</a:t>
            </a:r>
          </a:p>
          <a:p>
            <a:r>
              <a:rPr lang="en-US" sz="2000"/>
              <a:t>Summer School, Aalborg, Denmark, August 13-16, 2016</a:t>
            </a:r>
          </a:p>
          <a:p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1881814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10</a:t>
            </a:fld>
            <a:endParaRPr lang="da-DK" dirty="0"/>
          </a:p>
        </p:txBody>
      </p:sp>
      <p:sp>
        <p:nvSpPr>
          <p:cNvPr id="3" name="TextBox 2"/>
          <p:cNvSpPr txBox="1"/>
          <p:nvPr/>
        </p:nvSpPr>
        <p:spPr>
          <a:xfrm>
            <a:off x="6193032" y="1484784"/>
            <a:ext cx="2843464" cy="110799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>
                <a:solidFill>
                  <a:srgbClr val="0000FF"/>
                </a:solidFill>
              </a:rPr>
              <a:t>biquadCascade(BANKS)</a:t>
            </a:r>
          </a:p>
          <a:p>
            <a:r>
              <a:rPr lang="fr-FR" sz="1600" b="1">
                <a:solidFill>
                  <a:srgbClr val="0000FF"/>
                </a:solidFill>
              </a:rPr>
              <a:t>= </a:t>
            </a:r>
          </a:p>
          <a:p>
            <a:r>
              <a:rPr lang="fr-FR" sz="1600" b="1">
                <a:solidFill>
                  <a:srgbClr val="0000FF"/>
                </a:solidFill>
              </a:rPr>
              <a:t>157 * BANKS + 51.7</a:t>
            </a:r>
          </a:p>
          <a:p>
            <a:r>
              <a:rPr lang="fr-FR" sz="1600" b="1">
                <a:solidFill>
                  <a:srgbClr val="0000FF"/>
                </a:solidFill>
              </a:rPr>
              <a:t>nJoules</a:t>
            </a:r>
            <a:endParaRPr lang="en-US" sz="1600" b="1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8184" y="2636912"/>
            <a:ext cx="2787166" cy="175432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This is an estimate of</a:t>
            </a:r>
          </a:p>
          <a:p>
            <a:r>
              <a:rPr lang="en-US"/>
              <a:t>the energy used by the</a:t>
            </a:r>
          </a:p>
          <a:p>
            <a:r>
              <a:rPr lang="en-US"/>
              <a:t>function.</a:t>
            </a:r>
          </a:p>
          <a:p>
            <a:endParaRPr lang="en-US"/>
          </a:p>
          <a:p>
            <a:r>
              <a:rPr lang="en-US"/>
              <a:t>It is a </a:t>
            </a:r>
            <a:r>
              <a:rPr lang="en-US">
                <a:solidFill>
                  <a:srgbClr val="0000FF"/>
                </a:solidFill>
              </a:rPr>
              <a:t>linear function </a:t>
            </a:r>
            <a:r>
              <a:rPr lang="en-US"/>
              <a:t>of</a:t>
            </a:r>
          </a:p>
          <a:p>
            <a:r>
              <a:rPr lang="en-US"/>
              <a:t>the value of BANKS</a:t>
            </a:r>
          </a:p>
        </p:txBody>
      </p:sp>
      <p:pic>
        <p:nvPicPr>
          <p:cNvPr id="8" name="Picture 7" descr="Screen Shot 2016-08-15 at 00.01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04262"/>
            <a:ext cx="5400600" cy="468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8367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Energy model and optimisation for Android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Android code is Java</a:t>
            </a:r>
          </a:p>
          <a:p>
            <a:r>
              <a:rPr lang="en-US"/>
              <a:t>What is the code’s energy cost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100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6691034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435280" cy="864096"/>
          </a:xfrm>
        </p:spPr>
        <p:txBody>
          <a:bodyPr>
            <a:normAutofit fontScale="90000"/>
          </a:bodyPr>
          <a:lstStyle/>
          <a:p>
            <a:r>
              <a:rPr lang="en-US"/>
              <a:t>Which code blocks use most energy?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101</a:t>
            </a:fld>
            <a:endParaRPr lang="da-DK" dirty="0"/>
          </a:p>
        </p:txBody>
      </p:sp>
      <p:pic>
        <p:nvPicPr>
          <p:cNvPr id="6" name="Picture 5" descr="blocks_in_progra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56792"/>
            <a:ext cx="7019276" cy="46723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80312" y="3068960"/>
            <a:ext cx="1584176" cy="25853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A few blocks dominate energy usage. These are targets for energy optimisation</a:t>
            </a:r>
          </a:p>
        </p:txBody>
      </p:sp>
    </p:spTree>
    <p:extLst>
      <p:ext uri="{BB962C8B-B14F-4D97-AF65-F5344CB8AC3E}">
        <p14:creationId xmlns:p14="http://schemas.microsoft.com/office/powerpoint/2010/main" val="250087853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Optimisation. Example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102</a:t>
            </a:fld>
            <a:endParaRPr lang="da-DK" dirty="0"/>
          </a:p>
        </p:txBody>
      </p:sp>
      <p:pic>
        <p:nvPicPr>
          <p:cNvPr id="6" name="Picture 5" descr="Screen Shot 2016-01-18 at 00.24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6"/>
            <a:ext cx="6300192" cy="41294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48264" y="1628800"/>
            <a:ext cx="1872208" cy="28623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Energy consumption of the code without and with the</a:t>
            </a:r>
          </a:p>
          <a:p>
            <a:r>
              <a:rPr lang="en-US"/>
              <a:t>changes in Click &amp; Move.</a:t>
            </a:r>
          </a:p>
          <a:p>
            <a:endParaRPr lang="en-US"/>
          </a:p>
          <a:p>
            <a:r>
              <a:rPr lang="en-US"/>
              <a:t>Overall saving:</a:t>
            </a:r>
          </a:p>
          <a:p>
            <a:r>
              <a:rPr lang="en-US"/>
              <a:t>6.4%</a:t>
            </a:r>
          </a:p>
        </p:txBody>
      </p:sp>
    </p:spTree>
    <p:extLst>
      <p:ext uri="{BB962C8B-B14F-4D97-AF65-F5344CB8AC3E}">
        <p14:creationId xmlns:p14="http://schemas.microsoft.com/office/powerpoint/2010/main" val="178594040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Optimisation. Example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103</a:t>
            </a:fld>
            <a:endParaRPr lang="da-DK" dirty="0"/>
          </a:p>
        </p:txBody>
      </p:sp>
      <p:pic>
        <p:nvPicPr>
          <p:cNvPr id="6" name="Picture 5" descr="Screen Shot 2016-01-18 at 00.30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8800"/>
            <a:ext cx="5789117" cy="40531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96136" y="1916832"/>
            <a:ext cx="2731412" cy="203132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 Energy consumption of the code without and with the</a:t>
            </a:r>
          </a:p>
          <a:p>
            <a:r>
              <a:rPr lang="en-US"/>
              <a:t>changes in Orbit.</a:t>
            </a:r>
          </a:p>
          <a:p>
            <a:endParaRPr lang="en-US"/>
          </a:p>
          <a:p>
            <a:r>
              <a:rPr lang="en-US"/>
              <a:t>Overall saving:</a:t>
            </a:r>
          </a:p>
          <a:p>
            <a:r>
              <a:rPr lang="en-US"/>
              <a:t>50.2%</a:t>
            </a:r>
          </a:p>
        </p:txBody>
      </p:sp>
    </p:spTree>
    <p:extLst>
      <p:ext uri="{BB962C8B-B14F-4D97-AF65-F5344CB8AC3E}">
        <p14:creationId xmlns:p14="http://schemas.microsoft.com/office/powerpoint/2010/main" val="21481277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784976" cy="864096"/>
          </a:xfrm>
        </p:spPr>
        <p:txBody>
          <a:bodyPr>
            <a:normAutofit fontScale="90000"/>
          </a:bodyPr>
          <a:lstStyle/>
          <a:p>
            <a:r>
              <a:rPr lang="en-US"/>
              <a:t>Energy optimisations through energy transparency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thorough energy analysis of a suite of code enabled insight into where most energy was consumed</a:t>
            </a:r>
          </a:p>
          <a:p>
            <a:r>
              <a:rPr lang="en-US"/>
              <a:t>This enabled source-code transformations to be focussed on the most effective areas.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104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4380919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64096"/>
          </a:xfrm>
        </p:spPr>
        <p:txBody>
          <a:bodyPr>
            <a:normAutofit fontScale="90000"/>
          </a:bodyPr>
          <a:lstStyle/>
          <a:p>
            <a:r>
              <a:rPr lang="en-US"/>
              <a:t>Energy optimisation for Android game code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Work by Xueliang Li, Roskilde University (to appear in SCAM 2016)</a:t>
            </a:r>
          </a:p>
          <a:p>
            <a:r>
              <a:rPr lang="en-US"/>
              <a:t>Energy of game code is highly dependent on user interaction</a:t>
            </a:r>
          </a:p>
          <a:p>
            <a:r>
              <a:rPr lang="en-US"/>
              <a:t>We modelled the energy consumption the </a:t>
            </a:r>
            <a:r>
              <a:rPr lang="en-US">
                <a:solidFill>
                  <a:srgbClr val="FF0000"/>
                </a:solidFill>
              </a:rPr>
              <a:t>Cocos2d-Android game engine</a:t>
            </a:r>
          </a:p>
          <a:p>
            <a:r>
              <a:rPr lang="en-US"/>
              <a:t>Energy consumption of operations in the source code was estimated using </a:t>
            </a:r>
            <a:r>
              <a:rPr lang="en-US" u="sng"/>
              <a:t>machine learning techniques </a:t>
            </a:r>
          </a:p>
          <a:p>
            <a:pPr lvl="1"/>
            <a:r>
              <a:rPr lang="en-US"/>
              <a:t>based on a large number of test cases for different interaction scenarios. 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105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0402990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20" y="404664"/>
            <a:ext cx="8964488" cy="864096"/>
          </a:xfrm>
        </p:spPr>
        <p:txBody>
          <a:bodyPr>
            <a:normAutofit fontScale="90000"/>
          </a:bodyPr>
          <a:lstStyle/>
          <a:p>
            <a:r>
              <a:rPr lang="en-US"/>
              <a:t>Identifying which ops use most energy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106</a:t>
            </a:fld>
            <a:endParaRPr lang="da-DK" dirty="0"/>
          </a:p>
        </p:txBody>
      </p:sp>
      <p:pic>
        <p:nvPicPr>
          <p:cNvPr id="7" name="Picture 6" descr="op_cost_ran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2776"/>
            <a:ext cx="5606008" cy="49167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20272" y="1628800"/>
            <a:ext cx="1731063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Top 10 ops</a:t>
            </a:r>
          </a:p>
          <a:p>
            <a:r>
              <a:rPr lang="en-US"/>
              <a:t>account for</a:t>
            </a:r>
          </a:p>
          <a:p>
            <a:r>
              <a:rPr lang="en-US"/>
              <a:t>72.1% of</a:t>
            </a:r>
          </a:p>
          <a:p>
            <a:r>
              <a:rPr lang="en-US"/>
              <a:t>energy usage</a:t>
            </a:r>
          </a:p>
        </p:txBody>
      </p:sp>
    </p:spTree>
    <p:extLst>
      <p:ext uri="{BB962C8B-B14F-4D97-AF65-F5344CB8AC3E}">
        <p14:creationId xmlns:p14="http://schemas.microsoft.com/office/powerpoint/2010/main" val="256085942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107</a:t>
            </a:fld>
            <a:endParaRPr lang="da-DK" dirty="0"/>
          </a:p>
        </p:txBody>
      </p:sp>
      <p:sp>
        <p:nvSpPr>
          <p:cNvPr id="6" name="TextBox 5"/>
          <p:cNvSpPr txBox="1"/>
          <p:nvPr/>
        </p:nvSpPr>
        <p:spPr>
          <a:xfrm>
            <a:off x="3203848" y="2564904"/>
            <a:ext cx="2449709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278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Visualise energy of program blocks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11</a:t>
            </a:fld>
            <a:endParaRPr lang="da-DK" dirty="0"/>
          </a:p>
        </p:txBody>
      </p:sp>
      <p:pic>
        <p:nvPicPr>
          <p:cNvPr id="6" name="Picture 5" descr="barcha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340768"/>
            <a:ext cx="5536615" cy="498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0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Which code blocks are hot?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12</a:t>
            </a:fld>
            <a:endParaRPr lang="da-DK" dirty="0"/>
          </a:p>
        </p:txBody>
      </p:sp>
      <p:pic>
        <p:nvPicPr>
          <p:cNvPr id="8" name="Picture 7" descr="blocks_in_progra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12776"/>
            <a:ext cx="7019276" cy="467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29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916832"/>
            <a:ext cx="7758112" cy="102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98500" y="5911850"/>
            <a:ext cx="82296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fontAlgn="auto" hangingPunct="0"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§"/>
              <a:defRPr/>
            </a:pPr>
            <a:endParaRPr lang="en-GB" sz="3200" kern="0" dirty="0">
              <a:latin typeface="+mn-lt"/>
              <a:cs typeface="+mn-cs"/>
            </a:endParaRPr>
          </a:p>
        </p:txBody>
      </p:sp>
      <p:sp>
        <p:nvSpPr>
          <p:cNvPr id="72716" name="Title 1"/>
          <p:cNvSpPr>
            <a:spLocks noGrp="1"/>
          </p:cNvSpPr>
          <p:nvPr>
            <p:ph type="title"/>
          </p:nvPr>
        </p:nvSpPr>
        <p:spPr bwMode="auto">
          <a:xfrm>
            <a:off x="343647" y="259402"/>
            <a:ext cx="8352118" cy="10509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en-GB" dirty="0" smtClean="0"/>
              <a:t>Tiwari’s Energy Equation (from Kerstin’s slides)</a:t>
            </a:r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 bwMode="auto">
          <a:xfrm>
            <a:off x="8701088" y="6492875"/>
            <a:ext cx="4429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0A92CCE4-83D0-428F-9837-576F4612C2D5}" type="slidenum">
              <a:rPr lang="en-US" sz="1100">
                <a:cs typeface="DejaVu Sans" pitchFamily="34" charset="0"/>
              </a:rPr>
              <a:pPr/>
              <a:t>13</a:t>
            </a:fld>
            <a:endParaRPr lang="en-US" sz="1100" dirty="0">
              <a:cs typeface="DejaVu Sans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6732240" y="1700808"/>
            <a:ext cx="2017059" cy="147917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ounded Rectangle 20"/>
          <p:cNvSpPr>
            <a:spLocks noChangeArrowheads="1"/>
          </p:cNvSpPr>
          <p:nvPr/>
        </p:nvSpPr>
        <p:spPr bwMode="auto">
          <a:xfrm>
            <a:off x="2915816" y="1916832"/>
            <a:ext cx="577943" cy="936625"/>
          </a:xfrm>
          <a:prstGeom prst="roundRect">
            <a:avLst>
              <a:gd name="adj" fmla="val 16667"/>
            </a:avLst>
          </a:prstGeom>
          <a:solidFill>
            <a:srgbClr val="FF7C80">
              <a:alpha val="24000"/>
            </a:srgbClr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GB">
              <a:cs typeface="DejaVu Sans" pitchFamily="34" charset="0"/>
            </a:endParaRPr>
          </a:p>
        </p:txBody>
      </p:sp>
      <p:sp>
        <p:nvSpPr>
          <p:cNvPr id="22" name="Rounded Rectangle 21"/>
          <p:cNvSpPr>
            <a:spLocks noChangeArrowheads="1"/>
          </p:cNvSpPr>
          <p:nvPr/>
        </p:nvSpPr>
        <p:spPr bwMode="auto">
          <a:xfrm>
            <a:off x="5724128" y="1844824"/>
            <a:ext cx="724367" cy="936625"/>
          </a:xfrm>
          <a:prstGeom prst="roundRect">
            <a:avLst>
              <a:gd name="adj" fmla="val 16667"/>
            </a:avLst>
          </a:prstGeom>
          <a:solidFill>
            <a:srgbClr val="FF7C80">
              <a:alpha val="24000"/>
            </a:srgbClr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GB">
              <a:cs typeface="DejaVu Sans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3140968"/>
            <a:ext cx="76947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A50021"/>
              </a:buClr>
              <a:buFont typeface="Wingdings" charset="2"/>
              <a:buChar char="§"/>
            </a:pPr>
            <a:r>
              <a:rPr lang="en-GB" sz="2400" i="1" dirty="0">
                <a:latin typeface="Times"/>
                <a:cs typeface="Times"/>
              </a:rPr>
              <a:t>N</a:t>
            </a:r>
            <a:r>
              <a:rPr lang="en-GB" sz="2400" i="1" baseline="-25000" dirty="0" smtClean="0">
                <a:latin typeface="Times"/>
                <a:cs typeface="Times"/>
              </a:rPr>
              <a:t>i</a:t>
            </a:r>
            <a:r>
              <a:rPr lang="en-GB" sz="2400" dirty="0" smtClean="0"/>
              <a:t> is the number of times instruction</a:t>
            </a:r>
            <a:r>
              <a:rPr lang="en-GB" sz="2400" i="1" dirty="0" smtClean="0"/>
              <a:t> i </a:t>
            </a:r>
            <a:r>
              <a:rPr lang="en-GB" sz="2400" dirty="0" smtClean="0"/>
              <a:t>is executed.</a:t>
            </a:r>
          </a:p>
          <a:p>
            <a:pPr marL="457200" indent="-457200">
              <a:buClr>
                <a:srgbClr val="A50021"/>
              </a:buClr>
              <a:buFont typeface="Wingdings" charset="2"/>
              <a:buChar char="§"/>
            </a:pPr>
            <a:r>
              <a:rPr lang="en-GB" sz="2400" i="1" dirty="0" err="1">
                <a:latin typeface="Times"/>
                <a:cs typeface="Times"/>
              </a:rPr>
              <a:t>N</a:t>
            </a:r>
            <a:r>
              <a:rPr lang="en-GB" sz="2400" i="1" baseline="-25000" dirty="0" err="1">
                <a:latin typeface="Times"/>
                <a:cs typeface="Times"/>
              </a:rPr>
              <a:t>i,j</a:t>
            </a:r>
            <a:r>
              <a:rPr lang="en-GB" sz="2400" dirty="0"/>
              <a:t> is the number of times instruction</a:t>
            </a:r>
            <a:r>
              <a:rPr lang="en-GB" sz="2400" i="1" dirty="0"/>
              <a:t> i </a:t>
            </a:r>
            <a:r>
              <a:rPr lang="en-GB" sz="2400" dirty="0"/>
              <a:t>is followed by instruction </a:t>
            </a:r>
            <a:r>
              <a:rPr lang="en-GB" sz="2400" i="1" dirty="0"/>
              <a:t>j </a:t>
            </a:r>
            <a:r>
              <a:rPr lang="en-GB" sz="2400" dirty="0"/>
              <a:t>in the program execution.</a:t>
            </a:r>
          </a:p>
          <a:p>
            <a:pPr marL="457200" indent="-457200">
              <a:buClr>
                <a:srgbClr val="A50021"/>
              </a:buClr>
              <a:buFont typeface="Wingdings" charset="2"/>
              <a:buChar char="§"/>
            </a:pPr>
            <a:r>
              <a:rPr lang="en-GB" sz="2400" i="1" dirty="0">
                <a:latin typeface="Times"/>
                <a:cs typeface="Times"/>
              </a:rPr>
              <a:t>N</a:t>
            </a:r>
            <a:r>
              <a:rPr lang="en-GB" sz="2400" i="1" baseline="-25000" dirty="0">
                <a:latin typeface="Times"/>
                <a:cs typeface="Times"/>
              </a:rPr>
              <a:t>i </a:t>
            </a:r>
            <a:r>
              <a:rPr lang="en-GB" sz="2400" dirty="0"/>
              <a:t>and </a:t>
            </a:r>
            <a:r>
              <a:rPr lang="en-GB" sz="2400" i="1" dirty="0" err="1">
                <a:latin typeface="Times"/>
                <a:cs typeface="Times"/>
              </a:rPr>
              <a:t>N</a:t>
            </a:r>
            <a:r>
              <a:rPr lang="en-GB" sz="2400" i="1" baseline="-25000" dirty="0" err="1">
                <a:latin typeface="Times"/>
                <a:cs typeface="Times"/>
              </a:rPr>
              <a:t>i,j</a:t>
            </a:r>
            <a:r>
              <a:rPr lang="en-GB" sz="2400" dirty="0"/>
              <a:t> might depend on input data, so cannot be counted directly for all possible inputs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31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6" name="Content Placeholder 5" descr="code-colouring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6" r="466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35132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8964488" cy="864096"/>
          </a:xfrm>
        </p:spPr>
        <p:txBody>
          <a:bodyPr>
            <a:normAutofit fontScale="90000"/>
          </a:bodyPr>
          <a:lstStyle/>
          <a:p>
            <a:r>
              <a:rPr lang="en-US"/>
              <a:t>Energy a design goal for programmers</a:t>
            </a:r>
          </a:p>
        </p:txBody>
      </p:sp>
      <p:pic>
        <p:nvPicPr>
          <p:cNvPr id="6" name="Content Placeholder 5" descr="assertion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78613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Tools</a:t>
            </a:r>
            <a:r>
              <a:rPr lang="en-US"/>
              <a:t> for the programmer</a:t>
            </a:r>
          </a:p>
          <a:p>
            <a:endParaRPr lang="en-US"/>
          </a:p>
          <a:p>
            <a:pPr lvl="1"/>
            <a:r>
              <a:rPr lang="en-US"/>
              <a:t>that give information about the energy usage of programs without running them (</a:t>
            </a:r>
            <a:r>
              <a:rPr lang="en-US">
                <a:solidFill>
                  <a:srgbClr val="FF0000"/>
                </a:solidFill>
              </a:rPr>
              <a:t>energy transparency</a:t>
            </a:r>
            <a:r>
              <a:rPr lang="en-US"/>
              <a:t>)</a:t>
            </a:r>
          </a:p>
          <a:p>
            <a:pPr lvl="1"/>
            <a:endParaRPr lang="en-US"/>
          </a:p>
          <a:p>
            <a:pPr lvl="1"/>
            <a:r>
              <a:rPr lang="en-US"/>
              <a:t>that allow energy assertions to be checked (</a:t>
            </a:r>
            <a:r>
              <a:rPr lang="en-US">
                <a:solidFill>
                  <a:srgbClr val="FF0000"/>
                </a:solidFill>
              </a:rPr>
              <a:t>energy design goals</a:t>
            </a:r>
            <a:r>
              <a:rPr lang="en-US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79515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Semantics and program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achieve the goals we need tools for </a:t>
            </a:r>
            <a:r>
              <a:rPr lang="en-US">
                <a:solidFill>
                  <a:srgbClr val="FF0000"/>
                </a:solidFill>
              </a:rPr>
              <a:t>program analysis</a:t>
            </a:r>
          </a:p>
          <a:p>
            <a:endParaRPr lang="en-US">
              <a:solidFill>
                <a:srgbClr val="FF0000"/>
              </a:solidFill>
            </a:endParaRPr>
          </a:p>
          <a:p>
            <a:r>
              <a:rPr lang="en-US"/>
              <a:t>Program analysis is based on formal </a:t>
            </a:r>
            <a:r>
              <a:rPr lang="en-US">
                <a:solidFill>
                  <a:srgbClr val="FF0000"/>
                </a:solidFill>
              </a:rPr>
              <a:t>program semantics</a:t>
            </a:r>
          </a:p>
          <a:p>
            <a:pPr lvl="1"/>
            <a:r>
              <a:rPr lang="en-US"/>
              <a:t>the mathematical study of program meanings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21074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/>
              <a:t>Programs are machines (that consume energy)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18</a:t>
            </a:fld>
            <a:endParaRPr lang="da-DK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71600" y="1916832"/>
            <a:ext cx="2615206" cy="3108544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800">
                <a:latin typeface="American Typewriter" charset="0"/>
              </a:rPr>
              <a:t>n = 4; </a:t>
            </a:r>
          </a:p>
          <a:p>
            <a:r>
              <a:rPr lang="en-GB" sz="2800">
                <a:latin typeface="American Typewriter" charset="0"/>
              </a:rPr>
              <a:t>z = 1;</a:t>
            </a:r>
          </a:p>
          <a:p>
            <a:r>
              <a:rPr lang="en-GB" sz="2800">
                <a:latin typeface="American Typewriter" charset="0"/>
              </a:rPr>
              <a:t>while (n &gt; 0) {</a:t>
            </a:r>
          </a:p>
          <a:p>
            <a:r>
              <a:rPr lang="en-GB" sz="2800">
                <a:latin typeface="American Typewriter" charset="0"/>
              </a:rPr>
              <a:t>      z = z*n; </a:t>
            </a:r>
          </a:p>
          <a:p>
            <a:r>
              <a:rPr lang="en-GB" sz="2800">
                <a:latin typeface="American Typewriter" charset="0"/>
              </a:rPr>
              <a:t>      n = n-1;</a:t>
            </a:r>
          </a:p>
          <a:p>
            <a:r>
              <a:rPr lang="en-GB" sz="2800">
                <a:latin typeface="American Typewriter" charset="0"/>
              </a:rPr>
              <a:t>} </a:t>
            </a:r>
          </a:p>
          <a:p>
            <a:r>
              <a:rPr lang="en-GB" sz="2800">
                <a:latin typeface="American Typewriter" charset="0"/>
              </a:rPr>
              <a:t>print(z);</a:t>
            </a:r>
          </a:p>
        </p:txBody>
      </p:sp>
      <p:pic>
        <p:nvPicPr>
          <p:cNvPr id="9" name="Picture 8" descr="engin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222040"/>
            <a:ext cx="3602783" cy="22476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Left-Right Arrow 9"/>
          <p:cNvSpPr/>
          <p:nvPr/>
        </p:nvSpPr>
        <p:spPr>
          <a:xfrm>
            <a:off x="3779912" y="3212976"/>
            <a:ext cx="936104" cy="432048"/>
          </a:xfrm>
          <a:prstGeom prst="left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79912" y="5229200"/>
            <a:ext cx="4586036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Semantics gives the “machine” defined</a:t>
            </a:r>
          </a:p>
          <a:p>
            <a:r>
              <a:rPr lang="en-US"/>
              <a:t>by a program.</a:t>
            </a:r>
          </a:p>
        </p:txBody>
      </p:sp>
    </p:spTree>
    <p:extLst>
      <p:ext uri="{BB962C8B-B14F-4D97-AF65-F5344CB8AC3E}">
        <p14:creationId xmlns:p14="http://schemas.microsoft.com/office/powerpoint/2010/main" val="2697374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Software factors affecting energy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The main factors are</a:t>
            </a:r>
          </a:p>
          <a:p>
            <a:endParaRPr lang="en-US"/>
          </a:p>
          <a:p>
            <a:r>
              <a:rPr lang="en-US"/>
              <a:t>Computational </a:t>
            </a:r>
            <a:r>
              <a:rPr lang="en-US">
                <a:solidFill>
                  <a:srgbClr val="FF0000"/>
                </a:solidFill>
              </a:rPr>
              <a:t>efficiency</a:t>
            </a:r>
          </a:p>
          <a:p>
            <a:r>
              <a:rPr lang="en-US"/>
              <a:t>Quality of </a:t>
            </a:r>
            <a:r>
              <a:rPr lang="en-US">
                <a:solidFill>
                  <a:srgbClr val="FF0000"/>
                </a:solidFill>
              </a:rPr>
              <a:t>low-level </a:t>
            </a:r>
            <a:r>
              <a:rPr lang="en-US"/>
              <a:t>machine code</a:t>
            </a:r>
          </a:p>
          <a:p>
            <a:r>
              <a:rPr lang="en-US">
                <a:solidFill>
                  <a:srgbClr val="FF0000"/>
                </a:solidFill>
              </a:rPr>
              <a:t>Parallelism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19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2147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/>
              <a:t>The partners in the EU ENTRA project (2012-2015)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</a:t>
            </a:fld>
            <a:endParaRPr lang="da-DK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2216348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3284984"/>
            <a:ext cx="1312446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Billed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4149080"/>
            <a:ext cx="2034527" cy="57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5013176"/>
            <a:ext cx="821757" cy="8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995936" y="2564904"/>
            <a:ext cx="264740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Kerstin Eder and team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95936" y="3140968"/>
            <a:ext cx="3607140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Pedro López García and team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95936" y="3717032"/>
            <a:ext cx="2664086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Henk Muller and team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95936" y="4293096"/>
            <a:ext cx="1748308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Roskilde team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95936" y="5301208"/>
            <a:ext cx="2656985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http://entraproject.eu</a:t>
            </a:r>
          </a:p>
        </p:txBody>
      </p:sp>
    </p:spTree>
    <p:extLst>
      <p:ext uri="{BB962C8B-B14F-4D97-AF65-F5344CB8AC3E}">
        <p14:creationId xmlns:p14="http://schemas.microsoft.com/office/powerpoint/2010/main" val="532014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Computational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There is a strong </a:t>
            </a:r>
            <a:r>
              <a:rPr lang="en-US">
                <a:solidFill>
                  <a:srgbClr val="FF0000"/>
                </a:solidFill>
              </a:rPr>
              <a:t>correlation</a:t>
            </a:r>
            <a:r>
              <a:rPr lang="en-US"/>
              <a:t> between </a:t>
            </a:r>
            <a:r>
              <a:rPr lang="en-US">
                <a:solidFill>
                  <a:srgbClr val="FF0000"/>
                </a:solidFill>
              </a:rPr>
              <a:t>time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energy</a:t>
            </a:r>
            <a:r>
              <a:rPr lang="en-US"/>
              <a:t> consumption (for a single thread)</a:t>
            </a:r>
          </a:p>
          <a:p>
            <a:r>
              <a:rPr lang="en-US"/>
              <a:t>Execute as few instructions as possible to achieve the given task, saving energy</a:t>
            </a:r>
          </a:p>
          <a:p>
            <a:r>
              <a:rPr lang="en-US"/>
              <a:t>Furthermore, the machine will return more quickly to an idle (low-energy) state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02166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Computational efficiency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Hence a large part of the energy-aware programmer’s job is the same as for performance-awareness</a:t>
            </a:r>
          </a:p>
          <a:p>
            <a:endParaRPr lang="en-US"/>
          </a:p>
          <a:p>
            <a:r>
              <a:rPr lang="en-US"/>
              <a:t>Get the job done quickly, using efficient algorithms and data structures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45834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Low-level code optimisation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Given the same high-level code (e.g. C++) there could be many different machine instruction programs.  </a:t>
            </a:r>
          </a:p>
          <a:p>
            <a:r>
              <a:rPr lang="en-US"/>
              <a:t>Lower energy can be achieved e.g.</a:t>
            </a:r>
          </a:p>
          <a:p>
            <a:pPr lvl="1"/>
            <a:r>
              <a:rPr lang="en-US"/>
              <a:t>using VLIW (Very Long Instruction Word) instructions and vectorisation</a:t>
            </a:r>
          </a:p>
          <a:p>
            <a:pPr lvl="1"/>
            <a:r>
              <a:rPr lang="en-US"/>
              <a:t>exploitation of low-power processor states using frequency and voltage scaling (DVFS).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7801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539552" y="4005064"/>
            <a:ext cx="7560840" cy="351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9552" y="4509120"/>
            <a:ext cx="2664296" cy="9361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Is it more energy-efficient to parallelise a task?</a:t>
            </a:r>
          </a:p>
          <a:p>
            <a:r>
              <a:rPr lang="en-US"/>
              <a:t>The answer is not straightforward.</a:t>
            </a:r>
          </a:p>
          <a:p>
            <a:r>
              <a:rPr lang="en-US"/>
              <a:t>Execution time might be reduced but more energy might be consumed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23</a:t>
            </a:fld>
            <a:endParaRPr lang="da-DK" dirty="0"/>
          </a:p>
        </p:txBody>
      </p:sp>
      <p:sp>
        <p:nvSpPr>
          <p:cNvPr id="8" name="TextBox 7"/>
          <p:cNvSpPr txBox="1"/>
          <p:nvPr/>
        </p:nvSpPr>
        <p:spPr>
          <a:xfrm>
            <a:off x="7668344" y="3861048"/>
            <a:ext cx="33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83568" y="4797152"/>
            <a:ext cx="2448272" cy="83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83568" y="5085184"/>
            <a:ext cx="2448272" cy="8384"/>
          </a:xfrm>
          <a:prstGeom prst="line">
            <a:avLst/>
          </a:prstGeom>
          <a:ln>
            <a:solidFill>
              <a:srgbClr val="3366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83568" y="5373216"/>
            <a:ext cx="2448272" cy="8384"/>
          </a:xfrm>
          <a:prstGeom prst="line">
            <a:avLst/>
          </a:prstGeom>
          <a:ln>
            <a:solidFill>
              <a:srgbClr val="008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71800" y="4437112"/>
            <a:ext cx="41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  <a:r>
              <a:rPr lang="en-US" baseline="-2500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71800" y="4725144"/>
            <a:ext cx="41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  <a:r>
              <a:rPr lang="en-US" baseline="-2500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71800" y="5013176"/>
            <a:ext cx="41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  <a:r>
              <a:rPr lang="en-US" baseline="-25000"/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27984" y="4509120"/>
            <a:ext cx="225280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e &gt; e</a:t>
            </a:r>
            <a:r>
              <a:rPr lang="en-US" baseline="-25000"/>
              <a:t>1 </a:t>
            </a:r>
            <a:r>
              <a:rPr lang="en-US"/>
              <a:t>+</a:t>
            </a:r>
            <a:r>
              <a:rPr lang="en-US" baseline="-25000"/>
              <a:t> </a:t>
            </a:r>
            <a:r>
              <a:rPr lang="en-US"/>
              <a:t>e</a:t>
            </a:r>
            <a:r>
              <a:rPr lang="en-US" baseline="-25000"/>
              <a:t>2 </a:t>
            </a:r>
            <a:r>
              <a:rPr lang="en-US"/>
              <a:t>+</a:t>
            </a:r>
            <a:r>
              <a:rPr lang="en-US" baseline="-25000"/>
              <a:t> </a:t>
            </a:r>
            <a:r>
              <a:rPr lang="en-US"/>
              <a:t>e</a:t>
            </a:r>
            <a:r>
              <a:rPr lang="en-US" baseline="-25000"/>
              <a:t>3  </a:t>
            </a:r>
            <a:r>
              <a:rPr lang="en-US">
                <a:latin typeface="Arial"/>
                <a:cs typeface="Arial"/>
              </a:rPr>
              <a:t>???</a:t>
            </a:r>
            <a:r>
              <a:rPr lang="en-US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27984" y="4941168"/>
            <a:ext cx="4602943" cy="14773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If the processors for each process</a:t>
            </a:r>
          </a:p>
          <a:p>
            <a:r>
              <a:rPr lang="en-US"/>
              <a:t>are identical, then the parallel program </a:t>
            </a:r>
          </a:p>
          <a:p>
            <a:r>
              <a:rPr lang="en-US"/>
              <a:t>probably uses </a:t>
            </a:r>
            <a:r>
              <a:rPr lang="en-US">
                <a:solidFill>
                  <a:srgbClr val="FF0000"/>
                </a:solidFill>
              </a:rPr>
              <a:t>more</a:t>
            </a:r>
            <a:r>
              <a:rPr lang="en-US"/>
              <a:t> energy.</a:t>
            </a:r>
          </a:p>
          <a:p>
            <a:r>
              <a:rPr lang="en-US"/>
              <a:t>There is some overhead for managing</a:t>
            </a:r>
          </a:p>
          <a:p>
            <a:r>
              <a:rPr lang="en-US"/>
              <a:t>threads and communication.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683568" y="4149080"/>
            <a:ext cx="2448272" cy="83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131840" y="4149080"/>
            <a:ext cx="2448272" cy="8384"/>
          </a:xfrm>
          <a:prstGeom prst="line">
            <a:avLst/>
          </a:prstGeom>
          <a:ln>
            <a:solidFill>
              <a:srgbClr val="3366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580112" y="4149080"/>
            <a:ext cx="2448272" cy="8384"/>
          </a:xfrm>
          <a:prstGeom prst="line">
            <a:avLst/>
          </a:prstGeom>
          <a:ln>
            <a:solidFill>
              <a:srgbClr val="008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44408" y="4005064"/>
            <a:ext cx="62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SEQ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75856" y="4725144"/>
            <a:ext cx="61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PAR</a:t>
            </a:r>
          </a:p>
        </p:txBody>
      </p:sp>
    </p:spTree>
    <p:extLst>
      <p:ext uri="{BB962C8B-B14F-4D97-AF65-F5344CB8AC3E}">
        <p14:creationId xmlns:p14="http://schemas.microsoft.com/office/powerpoint/2010/main" val="2156898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Parallelism and clock speed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Let </a:t>
            </a:r>
            <a:r>
              <a:rPr lang="en-US" i="1"/>
              <a:t>f = </a:t>
            </a:r>
            <a:r>
              <a:rPr lang="en-US"/>
              <a:t>processor clock frequency</a:t>
            </a:r>
          </a:p>
          <a:p>
            <a:r>
              <a:rPr lang="en-US"/>
              <a:t>Let </a:t>
            </a:r>
            <a:r>
              <a:rPr lang="en-US" i="1"/>
              <a:t>P = </a:t>
            </a:r>
            <a:r>
              <a:rPr lang="en-US"/>
              <a:t>power</a:t>
            </a:r>
          </a:p>
          <a:p>
            <a:r>
              <a:rPr lang="en-US"/>
              <a:t>Let </a:t>
            </a:r>
            <a:r>
              <a:rPr lang="en-US" i="1"/>
              <a:t>V = </a:t>
            </a:r>
            <a:r>
              <a:rPr lang="en-US"/>
              <a:t>voltage</a:t>
            </a:r>
          </a:p>
          <a:p>
            <a:r>
              <a:rPr lang="da-DK" b="1" i="1"/>
              <a:t>P =  cV</a:t>
            </a:r>
            <a:r>
              <a:rPr lang="da-DK" b="1" i="1" baseline="30000"/>
              <a:t>2</a:t>
            </a:r>
            <a:r>
              <a:rPr lang="da-DK" b="1" i="1"/>
              <a:t>f </a:t>
            </a:r>
            <a:r>
              <a:rPr lang="da-DK"/>
              <a:t>(where c is a constant)</a:t>
            </a:r>
          </a:p>
          <a:p>
            <a:r>
              <a:rPr lang="da-DK" i="1"/>
              <a:t>E = Pt </a:t>
            </a:r>
            <a:r>
              <a:rPr lang="da-DK"/>
              <a:t>(when we run the processor for t time units)</a:t>
            </a:r>
          </a:p>
          <a:p>
            <a:r>
              <a:rPr lang="da-DK"/>
              <a:t>Hence </a:t>
            </a:r>
            <a:r>
              <a:rPr lang="en-US" i="1"/>
              <a:t>e = e</a:t>
            </a:r>
            <a:r>
              <a:rPr lang="en-US" i="1" baseline="-25000"/>
              <a:t>1 </a:t>
            </a:r>
            <a:r>
              <a:rPr lang="en-US" i="1"/>
              <a:t>+</a:t>
            </a:r>
            <a:r>
              <a:rPr lang="en-US" i="1" baseline="-25000"/>
              <a:t> </a:t>
            </a:r>
            <a:r>
              <a:rPr lang="en-US" i="1"/>
              <a:t>e</a:t>
            </a:r>
            <a:r>
              <a:rPr lang="en-US" i="1" baseline="-25000"/>
              <a:t>2 </a:t>
            </a:r>
            <a:r>
              <a:rPr lang="en-US" i="1"/>
              <a:t>+ ... + </a:t>
            </a:r>
            <a:r>
              <a:rPr lang="en-US" i="1" baseline="-25000"/>
              <a:t> </a:t>
            </a:r>
            <a:r>
              <a:rPr lang="en-US" i="1"/>
              <a:t>e</a:t>
            </a:r>
            <a:r>
              <a:rPr lang="en-US" i="1" baseline="-25000"/>
              <a:t>n</a:t>
            </a:r>
            <a:r>
              <a:rPr lang="en-US" i="1"/>
              <a:t> </a:t>
            </a:r>
            <a:r>
              <a:rPr lang="en-US"/>
              <a:t>for</a:t>
            </a:r>
            <a:r>
              <a:rPr lang="en-US" i="1"/>
              <a:t> n </a:t>
            </a:r>
            <a:r>
              <a:rPr lang="en-US"/>
              <a:t>processes, if the </a:t>
            </a:r>
            <a:r>
              <a:rPr lang="en-US">
                <a:solidFill>
                  <a:srgbClr val="FF0000"/>
                </a:solidFill>
              </a:rPr>
              <a:t>same total number of instructions</a:t>
            </a:r>
            <a:r>
              <a:rPr lang="en-US"/>
              <a:t> is executed, at the same frequency </a:t>
            </a:r>
            <a:r>
              <a:rPr lang="en-US" i="1"/>
              <a:t>f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But if we reduce </a:t>
            </a:r>
            <a:r>
              <a:rPr lang="en-US" i="1"/>
              <a:t>f</a:t>
            </a:r>
            <a:r>
              <a:rPr lang="en-US"/>
              <a:t>, the total energy will reduce </a:t>
            </a:r>
            <a:r>
              <a:rPr lang="en-US">
                <a:solidFill>
                  <a:srgbClr val="FF0000"/>
                </a:solidFill>
              </a:rPr>
              <a:t>because </a:t>
            </a:r>
            <a:r>
              <a:rPr lang="en-US" i="1">
                <a:solidFill>
                  <a:srgbClr val="FF0000"/>
                </a:solidFill>
              </a:rPr>
              <a:t>V</a:t>
            </a:r>
            <a:r>
              <a:rPr lang="en-US">
                <a:solidFill>
                  <a:srgbClr val="FF0000"/>
                </a:solidFill>
              </a:rPr>
              <a:t> can also be reduced</a:t>
            </a:r>
            <a:r>
              <a:rPr lang="en-US"/>
              <a:t> and P is proportional to </a:t>
            </a:r>
            <a:r>
              <a:rPr lang="en-US" i="1"/>
              <a:t>V</a:t>
            </a:r>
            <a:r>
              <a:rPr lang="en-US" i="1" baseline="30000"/>
              <a:t>2</a:t>
            </a:r>
            <a:r>
              <a:rPr lang="en-US"/>
              <a:t>!!!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41107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Parallelism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Hence it is worth parallelising for energy saving if</a:t>
            </a:r>
          </a:p>
          <a:p>
            <a:pPr lvl="1"/>
            <a:r>
              <a:rPr lang="en-US"/>
              <a:t>there is little or no idle time in each processor</a:t>
            </a:r>
          </a:p>
          <a:p>
            <a:pPr lvl="2"/>
            <a:r>
              <a:rPr lang="en-US"/>
              <a:t>a waiting processor is wasting energy</a:t>
            </a:r>
          </a:p>
          <a:p>
            <a:pPr lvl="1"/>
            <a:r>
              <a:rPr lang="en-US"/>
              <a:t>the clock speed can be reduced in some or all processors, compared to a single process execution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95962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static analysis help?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Automatic complexity analysis</a:t>
            </a:r>
          </a:p>
          <a:p>
            <a:pPr lvl="1"/>
            <a:r>
              <a:rPr lang="en-US"/>
              <a:t>understand the best, worst and average cases</a:t>
            </a:r>
          </a:p>
          <a:p>
            <a:pPr lvl="1"/>
            <a:r>
              <a:rPr lang="en-US"/>
              <a:t>optimise hot loops</a:t>
            </a:r>
          </a:p>
          <a:p>
            <a:r>
              <a:rPr lang="en-US"/>
              <a:t>Timing and synchronisation analysis</a:t>
            </a:r>
          </a:p>
          <a:p>
            <a:pPr lvl="1"/>
            <a:r>
              <a:rPr lang="en-US"/>
              <a:t>compare parallel algorithm performance, throughput, etc.</a:t>
            </a:r>
          </a:p>
          <a:p>
            <a:pPr lvl="1"/>
            <a:r>
              <a:rPr lang="en-US"/>
              <a:t>identify wait times, potential low-power states,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20907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program is a </a:t>
            </a:r>
            <a:r>
              <a:rPr lang="en-US">
                <a:solidFill>
                  <a:srgbClr val="FF0000"/>
                </a:solidFill>
              </a:rPr>
              <a:t>physical</a:t>
            </a:r>
            <a:r>
              <a:rPr lang="en-US"/>
              <a:t> object. e.g.</a:t>
            </a:r>
          </a:p>
          <a:p>
            <a:endParaRPr lang="en-US"/>
          </a:p>
          <a:p>
            <a:pPr lvl="1"/>
            <a:r>
              <a:rPr lang="en-US"/>
              <a:t>some symbols on paper</a:t>
            </a:r>
          </a:p>
          <a:p>
            <a:pPr lvl="1"/>
            <a:r>
              <a:rPr lang="en-US"/>
              <a:t>a pattern of bits in memory</a:t>
            </a:r>
          </a:p>
          <a:p>
            <a:pPr lvl="1"/>
            <a:endParaRPr lang="en-US"/>
          </a:p>
          <a:p>
            <a:r>
              <a:rPr lang="en-US"/>
              <a:t>But what is the </a:t>
            </a:r>
            <a:r>
              <a:rPr lang="en-US">
                <a:solidFill>
                  <a:srgbClr val="FF0000"/>
                </a:solidFill>
              </a:rPr>
              <a:t>meaning</a:t>
            </a:r>
            <a:r>
              <a:rPr lang="en-US"/>
              <a:t> of a program?</a:t>
            </a:r>
          </a:p>
          <a:p>
            <a:r>
              <a:rPr lang="en-US"/>
              <a:t>This is program </a:t>
            </a:r>
            <a:r>
              <a:rPr lang="en-US">
                <a:solidFill>
                  <a:srgbClr val="FF0000"/>
                </a:solidFill>
              </a:rPr>
              <a:t>semantics</a:t>
            </a:r>
            <a:r>
              <a:rPr lang="en-US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22471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semantics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28</a:t>
            </a:fld>
            <a:endParaRPr 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71600" y="1916832"/>
            <a:ext cx="2615206" cy="3108544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800">
                <a:latin typeface="American Typewriter" charset="0"/>
              </a:rPr>
              <a:t>n = 4; </a:t>
            </a:r>
          </a:p>
          <a:p>
            <a:r>
              <a:rPr lang="en-GB" sz="2800">
                <a:latin typeface="American Typewriter" charset="0"/>
              </a:rPr>
              <a:t>z = 1;</a:t>
            </a:r>
          </a:p>
          <a:p>
            <a:r>
              <a:rPr lang="en-GB" sz="2800">
                <a:latin typeface="American Typewriter" charset="0"/>
              </a:rPr>
              <a:t>while (n &gt; 0) {</a:t>
            </a:r>
          </a:p>
          <a:p>
            <a:r>
              <a:rPr lang="en-GB" sz="2800">
                <a:latin typeface="American Typewriter" charset="0"/>
              </a:rPr>
              <a:t>      z = z*n; </a:t>
            </a:r>
          </a:p>
          <a:p>
            <a:r>
              <a:rPr lang="en-GB" sz="2800">
                <a:latin typeface="American Typewriter" charset="0"/>
              </a:rPr>
              <a:t>      n = n-1;</a:t>
            </a:r>
          </a:p>
          <a:p>
            <a:r>
              <a:rPr lang="en-GB" sz="2800">
                <a:latin typeface="American Typewriter" charset="0"/>
              </a:rPr>
              <a:t>} </a:t>
            </a:r>
          </a:p>
          <a:p>
            <a:r>
              <a:rPr lang="en-GB" sz="2800">
                <a:latin typeface="American Typewriter" charset="0"/>
              </a:rPr>
              <a:t>print(z);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95936" y="1916832"/>
            <a:ext cx="5005146" cy="267765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/>
              <a:t>To execute or analyse</a:t>
            </a:r>
          </a:p>
          <a:p>
            <a:r>
              <a:rPr lang="en-US" sz="2800"/>
              <a:t>this program,</a:t>
            </a:r>
          </a:p>
          <a:p>
            <a:r>
              <a:rPr lang="en-US" sz="2800"/>
              <a:t>we need to understand </a:t>
            </a:r>
          </a:p>
          <a:p>
            <a:r>
              <a:rPr lang="en-US" sz="2800"/>
              <a:t>the meaning of teh symbols</a:t>
            </a:r>
          </a:p>
          <a:p>
            <a:r>
              <a:rPr lang="en-US" sz="2800"/>
              <a:t>such as “</a:t>
            </a:r>
            <a:r>
              <a:rPr lang="en-US" sz="2800">
                <a:solidFill>
                  <a:srgbClr val="FF0000"/>
                </a:solidFill>
              </a:rPr>
              <a:t>while</a:t>
            </a:r>
            <a:r>
              <a:rPr lang="en-US" sz="2800"/>
              <a:t>”, “</a:t>
            </a:r>
            <a:r>
              <a:rPr lang="en-US" sz="2800">
                <a:solidFill>
                  <a:srgbClr val="FF0000"/>
                </a:solidFill>
              </a:rPr>
              <a:t>&gt;</a:t>
            </a:r>
            <a:r>
              <a:rPr lang="en-US" sz="2800"/>
              <a:t>”, “</a:t>
            </a:r>
            <a:r>
              <a:rPr lang="en-US" sz="2800">
                <a:solidFill>
                  <a:srgbClr val="FF0000"/>
                </a:solidFill>
              </a:rPr>
              <a:t>*</a:t>
            </a:r>
            <a:r>
              <a:rPr lang="en-US" sz="2800"/>
              <a:t>”,</a:t>
            </a:r>
          </a:p>
          <a:p>
            <a:r>
              <a:rPr lang="en-US" sz="2800"/>
              <a:t>“</a:t>
            </a:r>
            <a:r>
              <a:rPr lang="en-US" sz="2800">
                <a:solidFill>
                  <a:srgbClr val="FF0000"/>
                </a:solidFill>
              </a:rPr>
              <a:t>;</a:t>
            </a:r>
            <a:r>
              <a:rPr lang="en-US" sz="2800"/>
              <a:t>”, ”</a:t>
            </a:r>
            <a:r>
              <a:rPr lang="en-US" sz="2800">
                <a:solidFill>
                  <a:srgbClr val="FF0000"/>
                </a:solidFill>
              </a:rPr>
              <a:t>{</a:t>
            </a:r>
            <a:r>
              <a:rPr lang="en-US" sz="2800"/>
              <a:t>”, “</a:t>
            </a:r>
            <a:r>
              <a:rPr lang="en-US" sz="2800">
                <a:solidFill>
                  <a:srgbClr val="FF0000"/>
                </a:solidFill>
              </a:rPr>
              <a:t>}</a:t>
            </a:r>
            <a:r>
              <a:rPr lang="en-US" sz="2800"/>
              <a:t>”, etc.</a:t>
            </a:r>
          </a:p>
        </p:txBody>
      </p:sp>
    </p:spTree>
    <p:extLst>
      <p:ext uri="{BB962C8B-B14F-4D97-AF65-F5344CB8AC3E}">
        <p14:creationId xmlns:p14="http://schemas.microsoft.com/office/powerpoint/2010/main" val="1725231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Different styles of program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Operational semantics </a:t>
            </a:r>
          </a:p>
          <a:p>
            <a:pPr lvl="1"/>
            <a:r>
              <a:rPr lang="en-US"/>
              <a:t>small steps (from one state to the next)</a:t>
            </a:r>
          </a:p>
          <a:p>
            <a:pPr lvl="1"/>
            <a:r>
              <a:rPr lang="en-US"/>
              <a:t>big steps (from the start to the end state)</a:t>
            </a:r>
          </a:p>
          <a:p>
            <a:pPr lvl="1"/>
            <a:r>
              <a:rPr lang="en-US"/>
              <a:t>Hoare-Floyd conditions</a:t>
            </a:r>
          </a:p>
          <a:p>
            <a:r>
              <a:rPr lang="en-US"/>
              <a:t>Denotational semantics</a:t>
            </a:r>
          </a:p>
          <a:p>
            <a:pPr lvl="1"/>
            <a:r>
              <a:rPr lang="en-US"/>
              <a:t>the mathematical function represented by a program</a:t>
            </a:r>
          </a:p>
          <a:p>
            <a:pPr lvl="1"/>
            <a:r>
              <a:rPr lang="en-US"/>
              <a:t>obtained by composing its parts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27039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579296" cy="864096"/>
          </a:xfrm>
        </p:spPr>
        <p:txBody>
          <a:bodyPr>
            <a:normAutofit fontScale="90000"/>
          </a:bodyPr>
          <a:lstStyle/>
          <a:p>
            <a:r>
              <a:rPr lang="en-US"/>
              <a:t>Whole-systems energy transparency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3</a:t>
            </a:fld>
            <a:endParaRPr lang="da-DK" dirty="0"/>
          </a:p>
        </p:txBody>
      </p:sp>
      <p:sp>
        <p:nvSpPr>
          <p:cNvPr id="7" name="Rectangle 6"/>
          <p:cNvSpPr/>
          <p:nvPr/>
        </p:nvSpPr>
        <p:spPr>
          <a:xfrm>
            <a:off x="4355976" y="5013176"/>
            <a:ext cx="3960440" cy="648072"/>
          </a:xfrm>
          <a:prstGeom prst="rect">
            <a:avLst/>
          </a:prstGeom>
          <a:solidFill>
            <a:srgbClr val="0000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FFFF00"/>
                </a:solidFill>
              </a:rPr>
              <a:t>Physics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55976" y="1844824"/>
            <a:ext cx="3960440" cy="648072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FFFF00"/>
                </a:solidFill>
              </a:rPr>
              <a:t>Application Software</a:t>
            </a:r>
          </a:p>
        </p:txBody>
      </p:sp>
      <p:sp>
        <p:nvSpPr>
          <p:cNvPr id="9" name="Rectangle 8"/>
          <p:cNvSpPr/>
          <p:nvPr/>
        </p:nvSpPr>
        <p:spPr>
          <a:xfrm>
            <a:off x="4355976" y="2636912"/>
            <a:ext cx="3960440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FFFF00"/>
                </a:solidFill>
              </a:rPr>
              <a:t>System Software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55976" y="3429000"/>
            <a:ext cx="3960440" cy="648072"/>
          </a:xfrm>
          <a:prstGeom prst="rect">
            <a:avLst/>
          </a:prstGeom>
          <a:solidFill>
            <a:srgbClr val="D9D9D9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FFFF00"/>
                </a:solidFill>
              </a:rPr>
              <a:t>Architecture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55976" y="4221088"/>
            <a:ext cx="3960440" cy="648072"/>
          </a:xfrm>
          <a:prstGeom prst="rect">
            <a:avLst/>
          </a:prstGeom>
          <a:solidFill>
            <a:srgbClr val="D9D9D9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FFFF00"/>
                </a:solidFill>
              </a:rPr>
              <a:t>Devices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844824"/>
            <a:ext cx="3672408" cy="397031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Energy is consumed by </a:t>
            </a:r>
            <a:r>
              <a:rPr lang="en-US" b="1"/>
              <a:t>physical processes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Yet, application programmers should be able to </a:t>
            </a:r>
            <a:r>
              <a:rPr lang="en-US">
                <a:solidFill>
                  <a:srgbClr val="FF0000"/>
                </a:solidFill>
              </a:rPr>
              <a:t>“see” through the layers </a:t>
            </a:r>
            <a:r>
              <a:rPr lang="en-US"/>
              <a:t>and understand energy consumption </a:t>
            </a:r>
            <a:r>
              <a:rPr lang="en-US">
                <a:solidFill>
                  <a:srgbClr val="FF0000"/>
                </a:solidFill>
              </a:rPr>
              <a:t>at the level of code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The same applies to designers at every level.</a:t>
            </a:r>
          </a:p>
          <a:p>
            <a:endParaRPr lang="en-US"/>
          </a:p>
          <a:p>
            <a:r>
              <a:rPr lang="en-US" sz="2000" b="1"/>
              <a:t>How is this possible?</a:t>
            </a:r>
          </a:p>
        </p:txBody>
      </p:sp>
      <p:sp>
        <p:nvSpPr>
          <p:cNvPr id="6" name="Down Arrow 5"/>
          <p:cNvSpPr/>
          <p:nvPr/>
        </p:nvSpPr>
        <p:spPr>
          <a:xfrm>
            <a:off x="4355976" y="2492896"/>
            <a:ext cx="1584176" cy="2520280"/>
          </a:xfrm>
          <a:prstGeom prst="downArrow">
            <a:avLst/>
          </a:prstGeom>
          <a:solidFill>
            <a:schemeClr val="tx2">
              <a:lumMod val="60000"/>
              <a:lumOff val="40000"/>
              <a:alpha val="3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6516216" y="3284984"/>
            <a:ext cx="1584176" cy="1728192"/>
          </a:xfrm>
          <a:prstGeom prst="downArrow">
            <a:avLst/>
          </a:prstGeom>
          <a:solidFill>
            <a:schemeClr val="tx2">
              <a:lumMod val="60000"/>
              <a:lumOff val="40000"/>
              <a:alpha val="3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24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Phases of semantic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</a:rPr>
              <a:t>Syntax analysis (parsing)</a:t>
            </a:r>
          </a:p>
          <a:p>
            <a:pPr marL="914400" lvl="1" indent="-514350"/>
            <a:r>
              <a:rPr lang="en-US">
                <a:solidFill>
                  <a:srgbClr val="FF0000"/>
                </a:solidFill>
              </a:rPr>
              <a:t>breaking the program into is basic parts and determining its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Semantic translation</a:t>
            </a:r>
          </a:p>
          <a:p>
            <a:pPr marL="914400" lvl="1" indent="-514350"/>
            <a:r>
              <a:rPr lang="en-US"/>
              <a:t>representation of the program in some suitable mathematical or logical form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Semantic interpretation</a:t>
            </a:r>
          </a:p>
          <a:p>
            <a:pPr marL="914400" lvl="1" indent="-514350"/>
            <a:r>
              <a:rPr lang="en-US"/>
              <a:t>using the semantic representation to analyse the program execution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30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54562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/106</a:t>
            </a:r>
            <a:endParaRPr lang="en-US"/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50C660-1CFF-BF48-8654-FC5686D4114E}" type="slidenum">
              <a:rPr lang="en-US"/>
              <a:pPr/>
              <a:t>31</a:t>
            </a:fld>
            <a:endParaRPr lang="en-US"/>
          </a:p>
        </p:txBody>
      </p:sp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Program syntax tree (parsing)</a:t>
            </a:r>
          </a:p>
        </p:txBody>
      </p:sp>
      <p:sp>
        <p:nvSpPr>
          <p:cNvPr id="763909" name="Text Box 5"/>
          <p:cNvSpPr txBox="1">
            <a:spLocks noChangeArrowheads="1"/>
          </p:cNvSpPr>
          <p:nvPr/>
        </p:nvSpPr>
        <p:spPr bwMode="auto">
          <a:xfrm>
            <a:off x="1187624" y="2708920"/>
            <a:ext cx="884546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n = 4</a:t>
            </a:r>
          </a:p>
        </p:txBody>
      </p:sp>
      <p:sp>
        <p:nvSpPr>
          <p:cNvPr id="763910" name="Text Box 6"/>
          <p:cNvSpPr txBox="1">
            <a:spLocks noChangeArrowheads="1"/>
          </p:cNvSpPr>
          <p:nvPr/>
        </p:nvSpPr>
        <p:spPr bwMode="auto">
          <a:xfrm>
            <a:off x="3059832" y="2708920"/>
            <a:ext cx="851000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z = 1</a:t>
            </a:r>
          </a:p>
        </p:txBody>
      </p:sp>
      <p:sp>
        <p:nvSpPr>
          <p:cNvPr id="763911" name="Text Box 7"/>
          <p:cNvSpPr txBox="1">
            <a:spLocks noChangeArrowheads="1"/>
          </p:cNvSpPr>
          <p:nvPr/>
        </p:nvSpPr>
        <p:spPr bwMode="auto">
          <a:xfrm>
            <a:off x="3059832" y="4941168"/>
            <a:ext cx="1209558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z = z*n</a:t>
            </a:r>
          </a:p>
        </p:txBody>
      </p:sp>
      <p:sp>
        <p:nvSpPr>
          <p:cNvPr id="763912" name="Text Box 8"/>
          <p:cNvSpPr txBox="1">
            <a:spLocks noChangeArrowheads="1"/>
          </p:cNvSpPr>
          <p:nvPr/>
        </p:nvSpPr>
        <p:spPr bwMode="auto">
          <a:xfrm>
            <a:off x="6012160" y="5013176"/>
            <a:ext cx="1175697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n = n-1</a:t>
            </a:r>
          </a:p>
        </p:txBody>
      </p:sp>
      <p:sp>
        <p:nvSpPr>
          <p:cNvPr id="763913" name="Text Box 9"/>
          <p:cNvSpPr txBox="1">
            <a:spLocks noChangeArrowheads="1"/>
          </p:cNvSpPr>
          <p:nvPr/>
        </p:nvSpPr>
        <p:spPr bwMode="auto">
          <a:xfrm>
            <a:off x="6876256" y="2636912"/>
            <a:ext cx="1377591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print(z)</a:t>
            </a:r>
          </a:p>
        </p:txBody>
      </p:sp>
      <p:sp>
        <p:nvSpPr>
          <p:cNvPr id="763914" name="Text Box 10"/>
          <p:cNvSpPr txBox="1">
            <a:spLocks noChangeArrowheads="1"/>
          </p:cNvSpPr>
          <p:nvPr/>
        </p:nvSpPr>
        <p:spPr bwMode="auto">
          <a:xfrm>
            <a:off x="4716016" y="2708920"/>
            <a:ext cx="980261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while </a:t>
            </a:r>
          </a:p>
        </p:txBody>
      </p:sp>
      <p:cxnSp>
        <p:nvCxnSpPr>
          <p:cNvPr id="763915" name="AutoShape 11"/>
          <p:cNvCxnSpPr>
            <a:cxnSpLocks noChangeShapeType="1"/>
            <a:stCxn id="35" idx="2"/>
            <a:endCxn id="763909" idx="0"/>
          </p:cNvCxnSpPr>
          <p:nvPr/>
        </p:nvCxnSpPr>
        <p:spPr bwMode="auto">
          <a:xfrm flipH="1">
            <a:off x="1629897" y="2018457"/>
            <a:ext cx="2978107" cy="69046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3917" name="AutoShape 13"/>
          <p:cNvCxnSpPr>
            <a:cxnSpLocks noChangeShapeType="1"/>
            <a:stCxn id="763914" idx="2"/>
            <a:endCxn id="53" idx="0"/>
          </p:cNvCxnSpPr>
          <p:nvPr/>
        </p:nvCxnSpPr>
        <p:spPr bwMode="auto">
          <a:xfrm>
            <a:off x="5206147" y="3170585"/>
            <a:ext cx="553985" cy="546447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3918" name="AutoShape 14"/>
          <p:cNvCxnSpPr>
            <a:cxnSpLocks noChangeShapeType="1"/>
            <a:stCxn id="53" idx="2"/>
            <a:endCxn id="763911" idx="0"/>
          </p:cNvCxnSpPr>
          <p:nvPr/>
        </p:nvCxnSpPr>
        <p:spPr bwMode="auto">
          <a:xfrm flipH="1">
            <a:off x="3664611" y="4178697"/>
            <a:ext cx="2095521" cy="762471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3933" name="Text Box 29"/>
          <p:cNvSpPr txBox="1">
            <a:spLocks noChangeArrowheads="1"/>
          </p:cNvSpPr>
          <p:nvPr/>
        </p:nvSpPr>
        <p:spPr bwMode="auto">
          <a:xfrm>
            <a:off x="3131840" y="3717032"/>
            <a:ext cx="730658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n&gt;0 </a:t>
            </a:r>
          </a:p>
        </p:txBody>
      </p:sp>
      <p:cxnSp>
        <p:nvCxnSpPr>
          <p:cNvPr id="763934" name="AutoShape 30"/>
          <p:cNvCxnSpPr>
            <a:cxnSpLocks noChangeShapeType="1"/>
            <a:stCxn id="763914" idx="2"/>
            <a:endCxn id="763933" idx="0"/>
          </p:cNvCxnSpPr>
          <p:nvPr/>
        </p:nvCxnSpPr>
        <p:spPr bwMode="auto">
          <a:xfrm flipH="1">
            <a:off x="3497169" y="3170585"/>
            <a:ext cx="1708978" cy="546447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3203848" y="1556792"/>
            <a:ext cx="2808312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GB" sz="2400">
                <a:latin typeface="American Typewriter" charset="0"/>
              </a:rPr>
              <a:t>Statement List</a:t>
            </a:r>
          </a:p>
        </p:txBody>
      </p:sp>
      <p:cxnSp>
        <p:nvCxnSpPr>
          <p:cNvPr id="43" name="AutoShape 11"/>
          <p:cNvCxnSpPr>
            <a:cxnSpLocks noChangeShapeType="1"/>
            <a:stCxn id="35" idx="2"/>
            <a:endCxn id="763910" idx="0"/>
          </p:cNvCxnSpPr>
          <p:nvPr/>
        </p:nvCxnSpPr>
        <p:spPr bwMode="auto">
          <a:xfrm flipH="1">
            <a:off x="3485332" y="2018457"/>
            <a:ext cx="1122672" cy="69046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11"/>
          <p:cNvCxnSpPr>
            <a:cxnSpLocks noChangeShapeType="1"/>
            <a:stCxn id="35" idx="2"/>
            <a:endCxn id="763914" idx="0"/>
          </p:cNvCxnSpPr>
          <p:nvPr/>
        </p:nvCxnSpPr>
        <p:spPr bwMode="auto">
          <a:xfrm>
            <a:off x="4608004" y="2018457"/>
            <a:ext cx="598143" cy="69046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1"/>
          <p:cNvCxnSpPr>
            <a:cxnSpLocks noChangeShapeType="1"/>
            <a:stCxn id="35" idx="2"/>
            <a:endCxn id="763913" idx="0"/>
          </p:cNvCxnSpPr>
          <p:nvPr/>
        </p:nvCxnSpPr>
        <p:spPr bwMode="auto">
          <a:xfrm>
            <a:off x="4608004" y="2018457"/>
            <a:ext cx="2957048" cy="618455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 Box 6"/>
          <p:cNvSpPr txBox="1">
            <a:spLocks noChangeArrowheads="1"/>
          </p:cNvSpPr>
          <p:nvPr/>
        </p:nvSpPr>
        <p:spPr bwMode="auto">
          <a:xfrm>
            <a:off x="4283968" y="3717032"/>
            <a:ext cx="2952328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GB" sz="2400">
                <a:latin typeface="American Typewriter" charset="0"/>
              </a:rPr>
              <a:t>Statement List</a:t>
            </a:r>
          </a:p>
        </p:txBody>
      </p:sp>
      <p:cxnSp>
        <p:nvCxnSpPr>
          <p:cNvPr id="58" name="AutoShape 14"/>
          <p:cNvCxnSpPr>
            <a:cxnSpLocks noChangeShapeType="1"/>
            <a:stCxn id="53" idx="2"/>
            <a:endCxn id="763912" idx="0"/>
          </p:cNvCxnSpPr>
          <p:nvPr/>
        </p:nvCxnSpPr>
        <p:spPr bwMode="auto">
          <a:xfrm>
            <a:off x="5760132" y="4178697"/>
            <a:ext cx="839877" cy="834479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Text Box 4"/>
          <p:cNvSpPr txBox="1">
            <a:spLocks noChangeArrowheads="1"/>
          </p:cNvSpPr>
          <p:nvPr/>
        </p:nvSpPr>
        <p:spPr bwMode="auto">
          <a:xfrm>
            <a:off x="395536" y="3789040"/>
            <a:ext cx="1747155" cy="203132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latin typeface="American Typewriter" charset="0"/>
              </a:rPr>
              <a:t>n = 4; </a:t>
            </a:r>
          </a:p>
          <a:p>
            <a:r>
              <a:rPr lang="en-GB">
                <a:latin typeface="American Typewriter" charset="0"/>
              </a:rPr>
              <a:t>z = 1;</a:t>
            </a:r>
          </a:p>
          <a:p>
            <a:r>
              <a:rPr lang="en-GB">
                <a:latin typeface="American Typewriter" charset="0"/>
              </a:rPr>
              <a:t>while (n &gt; 0) {</a:t>
            </a:r>
          </a:p>
          <a:p>
            <a:r>
              <a:rPr lang="en-GB">
                <a:latin typeface="American Typewriter" charset="0"/>
              </a:rPr>
              <a:t>      z = z*n; </a:t>
            </a:r>
          </a:p>
          <a:p>
            <a:r>
              <a:rPr lang="en-GB">
                <a:latin typeface="American Typewriter" charset="0"/>
              </a:rPr>
              <a:t>      n = n-1;</a:t>
            </a:r>
          </a:p>
          <a:p>
            <a:r>
              <a:rPr lang="en-GB">
                <a:latin typeface="American Typewriter" charset="0"/>
              </a:rPr>
              <a:t>} </a:t>
            </a:r>
          </a:p>
          <a:p>
            <a:r>
              <a:rPr lang="en-GB">
                <a:latin typeface="American Typewriter" charset="0"/>
              </a:rPr>
              <a:t>print(z);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/106</a:t>
            </a:r>
            <a:endParaRPr lang="en-US"/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50C660-1CFF-BF48-8654-FC5686D4114E}" type="slidenum">
              <a:rPr lang="en-US"/>
              <a:pPr/>
              <a:t>32</a:t>
            </a:fld>
            <a:endParaRPr lang="en-US"/>
          </a:p>
        </p:txBody>
      </p:sp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From syntax tree to flow graph</a:t>
            </a:r>
          </a:p>
        </p:txBody>
      </p:sp>
      <p:sp>
        <p:nvSpPr>
          <p:cNvPr id="763909" name="Text Box 5"/>
          <p:cNvSpPr txBox="1">
            <a:spLocks noChangeArrowheads="1"/>
          </p:cNvSpPr>
          <p:nvPr/>
        </p:nvSpPr>
        <p:spPr bwMode="auto">
          <a:xfrm>
            <a:off x="1187624" y="2708920"/>
            <a:ext cx="884546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n = 4</a:t>
            </a:r>
          </a:p>
        </p:txBody>
      </p:sp>
      <p:sp>
        <p:nvSpPr>
          <p:cNvPr id="763910" name="Text Box 6"/>
          <p:cNvSpPr txBox="1">
            <a:spLocks noChangeArrowheads="1"/>
          </p:cNvSpPr>
          <p:nvPr/>
        </p:nvSpPr>
        <p:spPr bwMode="auto">
          <a:xfrm>
            <a:off x="3059832" y="2708920"/>
            <a:ext cx="851000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z = 1</a:t>
            </a:r>
          </a:p>
        </p:txBody>
      </p:sp>
      <p:sp>
        <p:nvSpPr>
          <p:cNvPr id="763911" name="Text Box 7"/>
          <p:cNvSpPr txBox="1">
            <a:spLocks noChangeArrowheads="1"/>
          </p:cNvSpPr>
          <p:nvPr/>
        </p:nvSpPr>
        <p:spPr bwMode="auto">
          <a:xfrm>
            <a:off x="3059832" y="4941168"/>
            <a:ext cx="1209558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z = z*n</a:t>
            </a:r>
          </a:p>
        </p:txBody>
      </p:sp>
      <p:sp>
        <p:nvSpPr>
          <p:cNvPr id="763912" name="Text Box 8"/>
          <p:cNvSpPr txBox="1">
            <a:spLocks noChangeArrowheads="1"/>
          </p:cNvSpPr>
          <p:nvPr/>
        </p:nvSpPr>
        <p:spPr bwMode="auto">
          <a:xfrm>
            <a:off x="6012160" y="5013176"/>
            <a:ext cx="1175697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n = n-1</a:t>
            </a:r>
          </a:p>
        </p:txBody>
      </p:sp>
      <p:sp>
        <p:nvSpPr>
          <p:cNvPr id="763913" name="Text Box 9"/>
          <p:cNvSpPr txBox="1">
            <a:spLocks noChangeArrowheads="1"/>
          </p:cNvSpPr>
          <p:nvPr/>
        </p:nvSpPr>
        <p:spPr bwMode="auto">
          <a:xfrm>
            <a:off x="6876256" y="2636912"/>
            <a:ext cx="1377591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print(z)</a:t>
            </a:r>
          </a:p>
        </p:txBody>
      </p:sp>
      <p:sp>
        <p:nvSpPr>
          <p:cNvPr id="763914" name="Text Box 10"/>
          <p:cNvSpPr txBox="1">
            <a:spLocks noChangeArrowheads="1"/>
          </p:cNvSpPr>
          <p:nvPr/>
        </p:nvSpPr>
        <p:spPr bwMode="auto">
          <a:xfrm>
            <a:off x="4716016" y="2708920"/>
            <a:ext cx="980261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while </a:t>
            </a:r>
          </a:p>
        </p:txBody>
      </p:sp>
      <p:cxnSp>
        <p:nvCxnSpPr>
          <p:cNvPr id="763915" name="AutoShape 11"/>
          <p:cNvCxnSpPr>
            <a:cxnSpLocks noChangeShapeType="1"/>
            <a:stCxn id="35" idx="2"/>
            <a:endCxn id="763909" idx="0"/>
          </p:cNvCxnSpPr>
          <p:nvPr/>
        </p:nvCxnSpPr>
        <p:spPr bwMode="auto">
          <a:xfrm flipH="1">
            <a:off x="1629897" y="2018457"/>
            <a:ext cx="2978107" cy="69046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3917" name="AutoShape 13"/>
          <p:cNvCxnSpPr>
            <a:cxnSpLocks noChangeShapeType="1"/>
            <a:stCxn id="763914" idx="2"/>
            <a:endCxn id="53" idx="0"/>
          </p:cNvCxnSpPr>
          <p:nvPr/>
        </p:nvCxnSpPr>
        <p:spPr bwMode="auto">
          <a:xfrm>
            <a:off x="5206147" y="3170585"/>
            <a:ext cx="770009" cy="834479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3918" name="AutoShape 14"/>
          <p:cNvCxnSpPr>
            <a:cxnSpLocks noChangeShapeType="1"/>
            <a:stCxn id="53" idx="2"/>
            <a:endCxn id="763911" idx="0"/>
          </p:cNvCxnSpPr>
          <p:nvPr/>
        </p:nvCxnSpPr>
        <p:spPr bwMode="auto">
          <a:xfrm flipH="1">
            <a:off x="3664611" y="4466729"/>
            <a:ext cx="2311545" cy="474439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3933" name="Text Box 29"/>
          <p:cNvSpPr txBox="1">
            <a:spLocks noChangeArrowheads="1"/>
          </p:cNvSpPr>
          <p:nvPr/>
        </p:nvSpPr>
        <p:spPr bwMode="auto">
          <a:xfrm>
            <a:off x="3131840" y="3717032"/>
            <a:ext cx="730658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n&gt;0 </a:t>
            </a:r>
          </a:p>
        </p:txBody>
      </p:sp>
      <p:cxnSp>
        <p:nvCxnSpPr>
          <p:cNvPr id="763934" name="AutoShape 30"/>
          <p:cNvCxnSpPr>
            <a:cxnSpLocks noChangeShapeType="1"/>
            <a:stCxn id="763914" idx="2"/>
            <a:endCxn id="763933" idx="0"/>
          </p:cNvCxnSpPr>
          <p:nvPr/>
        </p:nvCxnSpPr>
        <p:spPr bwMode="auto">
          <a:xfrm flipH="1">
            <a:off x="3497169" y="3170585"/>
            <a:ext cx="1708978" cy="546447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3203848" y="1556792"/>
            <a:ext cx="2808312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GB" sz="2400">
                <a:latin typeface="American Typewriter" charset="0"/>
              </a:rPr>
              <a:t>Statement List</a:t>
            </a:r>
          </a:p>
        </p:txBody>
      </p:sp>
      <p:cxnSp>
        <p:nvCxnSpPr>
          <p:cNvPr id="43" name="AutoShape 11"/>
          <p:cNvCxnSpPr>
            <a:cxnSpLocks noChangeShapeType="1"/>
            <a:stCxn id="35" idx="2"/>
            <a:endCxn id="763910" idx="0"/>
          </p:cNvCxnSpPr>
          <p:nvPr/>
        </p:nvCxnSpPr>
        <p:spPr bwMode="auto">
          <a:xfrm flipH="1">
            <a:off x="3485332" y="2018457"/>
            <a:ext cx="1122672" cy="69046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11"/>
          <p:cNvCxnSpPr>
            <a:cxnSpLocks noChangeShapeType="1"/>
            <a:stCxn id="35" idx="2"/>
            <a:endCxn id="763914" idx="0"/>
          </p:cNvCxnSpPr>
          <p:nvPr/>
        </p:nvCxnSpPr>
        <p:spPr bwMode="auto">
          <a:xfrm>
            <a:off x="4608004" y="2018457"/>
            <a:ext cx="598143" cy="69046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1"/>
          <p:cNvCxnSpPr>
            <a:cxnSpLocks noChangeShapeType="1"/>
            <a:stCxn id="35" idx="2"/>
            <a:endCxn id="763913" idx="0"/>
          </p:cNvCxnSpPr>
          <p:nvPr/>
        </p:nvCxnSpPr>
        <p:spPr bwMode="auto">
          <a:xfrm>
            <a:off x="4608004" y="2018457"/>
            <a:ext cx="2957048" cy="618455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 Box 6"/>
          <p:cNvSpPr txBox="1">
            <a:spLocks noChangeArrowheads="1"/>
          </p:cNvSpPr>
          <p:nvPr/>
        </p:nvSpPr>
        <p:spPr bwMode="auto">
          <a:xfrm>
            <a:off x="4499992" y="4005064"/>
            <a:ext cx="2952328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GB" sz="2400">
                <a:latin typeface="American Typewriter" charset="0"/>
              </a:rPr>
              <a:t>Statement List</a:t>
            </a:r>
          </a:p>
        </p:txBody>
      </p:sp>
      <p:cxnSp>
        <p:nvCxnSpPr>
          <p:cNvPr id="58" name="AutoShape 14"/>
          <p:cNvCxnSpPr>
            <a:cxnSpLocks noChangeShapeType="1"/>
            <a:stCxn id="53" idx="2"/>
            <a:endCxn id="763912" idx="0"/>
          </p:cNvCxnSpPr>
          <p:nvPr/>
        </p:nvCxnSpPr>
        <p:spPr bwMode="auto">
          <a:xfrm>
            <a:off x="5976156" y="4466729"/>
            <a:ext cx="623853" cy="546447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Text Box 4"/>
          <p:cNvSpPr txBox="1">
            <a:spLocks noChangeArrowheads="1"/>
          </p:cNvSpPr>
          <p:nvPr/>
        </p:nvSpPr>
        <p:spPr bwMode="auto">
          <a:xfrm>
            <a:off x="395536" y="3717032"/>
            <a:ext cx="1747155" cy="203132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latin typeface="American Typewriter" charset="0"/>
              </a:rPr>
              <a:t>n = 4; </a:t>
            </a:r>
          </a:p>
          <a:p>
            <a:r>
              <a:rPr lang="en-GB">
                <a:latin typeface="American Typewriter" charset="0"/>
              </a:rPr>
              <a:t>z = 1;</a:t>
            </a:r>
          </a:p>
          <a:p>
            <a:r>
              <a:rPr lang="en-GB">
                <a:latin typeface="American Typewriter" charset="0"/>
              </a:rPr>
              <a:t>while (n &gt; 0) {</a:t>
            </a:r>
          </a:p>
          <a:p>
            <a:r>
              <a:rPr lang="en-GB">
                <a:latin typeface="American Typewriter" charset="0"/>
              </a:rPr>
              <a:t>      z = z*n; </a:t>
            </a:r>
          </a:p>
          <a:p>
            <a:r>
              <a:rPr lang="en-GB">
                <a:latin typeface="American Typewriter" charset="0"/>
              </a:rPr>
              <a:t>      n = n-1;</a:t>
            </a:r>
          </a:p>
          <a:p>
            <a:r>
              <a:rPr lang="en-GB">
                <a:latin typeface="American Typewriter" charset="0"/>
              </a:rPr>
              <a:t>} </a:t>
            </a:r>
          </a:p>
          <a:p>
            <a:r>
              <a:rPr lang="en-GB">
                <a:latin typeface="American Typewriter" charset="0"/>
              </a:rPr>
              <a:t>print(z);</a:t>
            </a:r>
          </a:p>
        </p:txBody>
      </p:sp>
      <p:cxnSp>
        <p:nvCxnSpPr>
          <p:cNvPr id="3" name="Straight Arrow Connector 2"/>
          <p:cNvCxnSpPr>
            <a:stCxn id="35" idx="2"/>
            <a:endCxn id="763909" idx="3"/>
          </p:cNvCxnSpPr>
          <p:nvPr/>
        </p:nvCxnSpPr>
        <p:spPr>
          <a:xfrm flipH="1">
            <a:off x="2072170" y="2018457"/>
            <a:ext cx="2535834" cy="92129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63909" idx="3"/>
            <a:endCxn id="763910" idx="1"/>
          </p:cNvCxnSpPr>
          <p:nvPr/>
        </p:nvCxnSpPr>
        <p:spPr>
          <a:xfrm>
            <a:off x="2072170" y="2939753"/>
            <a:ext cx="987662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63910" idx="3"/>
            <a:endCxn id="763914" idx="1"/>
          </p:cNvCxnSpPr>
          <p:nvPr/>
        </p:nvCxnSpPr>
        <p:spPr>
          <a:xfrm>
            <a:off x="3910832" y="2939753"/>
            <a:ext cx="805184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63914" idx="2"/>
            <a:endCxn id="763933" idx="3"/>
          </p:cNvCxnSpPr>
          <p:nvPr/>
        </p:nvCxnSpPr>
        <p:spPr>
          <a:xfrm flipH="1">
            <a:off x="3862498" y="3170585"/>
            <a:ext cx="1343649" cy="77728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63933" idx="3"/>
            <a:endCxn id="763913" idx="1"/>
          </p:cNvCxnSpPr>
          <p:nvPr/>
        </p:nvCxnSpPr>
        <p:spPr>
          <a:xfrm flipV="1">
            <a:off x="3862498" y="2867745"/>
            <a:ext cx="3013758" cy="108012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63933" idx="3"/>
            <a:endCxn id="53" idx="1"/>
          </p:cNvCxnSpPr>
          <p:nvPr/>
        </p:nvCxnSpPr>
        <p:spPr>
          <a:xfrm>
            <a:off x="3862498" y="3947865"/>
            <a:ext cx="637494" cy="28803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3" idx="2"/>
            <a:endCxn id="763911" idx="3"/>
          </p:cNvCxnSpPr>
          <p:nvPr/>
        </p:nvCxnSpPr>
        <p:spPr>
          <a:xfrm flipH="1">
            <a:off x="4269390" y="4466729"/>
            <a:ext cx="1706766" cy="70527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763912" idx="1"/>
          </p:cNvCxnSpPr>
          <p:nvPr/>
        </p:nvCxnSpPr>
        <p:spPr>
          <a:xfrm>
            <a:off x="4355976" y="5157192"/>
            <a:ext cx="1656184" cy="86817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763912" idx="3"/>
            <a:endCxn id="763914" idx="3"/>
          </p:cNvCxnSpPr>
          <p:nvPr/>
        </p:nvCxnSpPr>
        <p:spPr>
          <a:xfrm flipH="1" flipV="1">
            <a:off x="5696277" y="2939753"/>
            <a:ext cx="1491580" cy="2304256"/>
          </a:xfrm>
          <a:prstGeom prst="curvedConnector3">
            <a:avLst>
              <a:gd name="adj1" fmla="val -42572"/>
            </a:avLst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79912" y="4149080"/>
            <a:ext cx="6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932040" y="3429000"/>
            <a:ext cx="70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false</a:t>
            </a:r>
          </a:p>
        </p:txBody>
      </p:sp>
      <p:cxnSp>
        <p:nvCxnSpPr>
          <p:cNvPr id="59" name="Straight Arrow Connector 58"/>
          <p:cNvCxnSpPr>
            <a:stCxn id="763913" idx="3"/>
          </p:cNvCxnSpPr>
          <p:nvPr/>
        </p:nvCxnSpPr>
        <p:spPr>
          <a:xfrm flipV="1">
            <a:off x="8253847" y="1700809"/>
            <a:ext cx="638633" cy="116693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842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From flow graph to state automata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33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83568" y="1484784"/>
            <a:ext cx="7704856" cy="3960440"/>
            <a:chOff x="611560" y="1484784"/>
            <a:chExt cx="7704856" cy="3960440"/>
          </a:xfrm>
        </p:grpSpPr>
        <p:sp>
          <p:nvSpPr>
            <p:cNvPr id="6" name="Rectangle 5"/>
            <p:cNvSpPr/>
            <p:nvPr/>
          </p:nvSpPr>
          <p:spPr>
            <a:xfrm>
              <a:off x="1259632" y="2564904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  z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59632" y="4581128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n’  z’</a:t>
              </a:r>
            </a:p>
          </p:txBody>
        </p:sp>
        <p:cxnSp>
          <p:nvCxnSpPr>
            <p:cNvPr id="9" name="Straight Arrow Connector 8"/>
            <p:cNvCxnSpPr>
              <a:stCxn id="27" idx="2"/>
              <a:endCxn id="6" idx="0"/>
            </p:cNvCxnSpPr>
            <p:nvPr/>
          </p:nvCxnSpPr>
          <p:spPr>
            <a:xfrm>
              <a:off x="1979712" y="1844824"/>
              <a:ext cx="0" cy="72008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23728" y="1844824"/>
              <a:ext cx="7210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 = 4</a:t>
              </a:r>
            </a:p>
            <a:p>
              <a:r>
                <a:rPr lang="en-US"/>
                <a:t>z = 1</a:t>
              </a:r>
            </a:p>
          </p:txBody>
        </p:sp>
        <p:cxnSp>
          <p:nvCxnSpPr>
            <p:cNvPr id="12" name="Straight Arrow Connector 11"/>
            <p:cNvCxnSpPr>
              <a:endCxn id="7" idx="0"/>
            </p:cNvCxnSpPr>
            <p:nvPr/>
          </p:nvCxnSpPr>
          <p:spPr>
            <a:xfrm>
              <a:off x="1979712" y="3429000"/>
              <a:ext cx="0" cy="115212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051720" y="3573016"/>
              <a:ext cx="10961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 &gt; 0</a:t>
              </a:r>
            </a:p>
            <a:p>
              <a:r>
                <a:rPr lang="en-US"/>
                <a:t>n’ = n-1</a:t>
              </a:r>
            </a:p>
            <a:p>
              <a:r>
                <a:rPr lang="en-US"/>
                <a:t>z’ = z * n</a:t>
              </a:r>
            </a:p>
          </p:txBody>
        </p:sp>
        <p:cxnSp>
          <p:nvCxnSpPr>
            <p:cNvPr id="16" name="Curved Connector 15"/>
            <p:cNvCxnSpPr>
              <a:stCxn id="7" idx="1"/>
              <a:endCxn id="6" idx="1"/>
            </p:cNvCxnSpPr>
            <p:nvPr/>
          </p:nvCxnSpPr>
          <p:spPr>
            <a:xfrm rot="10800000">
              <a:off x="1259632" y="2996952"/>
              <a:ext cx="12700" cy="2016224"/>
            </a:xfrm>
            <a:prstGeom prst="curvedConnector3">
              <a:avLst>
                <a:gd name="adj1" fmla="val 510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11560" y="3573016"/>
              <a:ext cx="8149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 = n’</a:t>
              </a:r>
            </a:p>
            <a:p>
              <a:r>
                <a:rPr lang="en-US"/>
                <a:t>z = z’</a:t>
              </a:r>
            </a:p>
          </p:txBody>
        </p:sp>
        <p:cxnSp>
          <p:nvCxnSpPr>
            <p:cNvPr id="19" name="Straight Arrow Connector 18"/>
            <p:cNvCxnSpPr>
              <a:stCxn id="6" idx="3"/>
              <a:endCxn id="26" idx="1"/>
            </p:cNvCxnSpPr>
            <p:nvPr/>
          </p:nvCxnSpPr>
          <p:spPr>
            <a:xfrm>
              <a:off x="2699792" y="2996952"/>
              <a:ext cx="4608512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131840" y="2564904"/>
              <a:ext cx="1724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 ≤ 0,   print(z)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308304" y="2564904"/>
              <a:ext cx="1008112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stop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59632" y="1484784"/>
              <a:ext cx="1440160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10581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34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99992" y="1916832"/>
            <a:ext cx="3632324" cy="35394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latin typeface="Courier"/>
                <a:cs typeface="Courier"/>
              </a:rPr>
              <a:t>while (m != n) {</a:t>
            </a:r>
          </a:p>
          <a:p>
            <a:r>
              <a:rPr lang="en-US" sz="2800">
                <a:latin typeface="Courier"/>
                <a:cs typeface="Courier"/>
              </a:rPr>
              <a:t>   if (m &gt; n) {</a:t>
            </a:r>
          </a:p>
          <a:p>
            <a:r>
              <a:rPr lang="en-US" sz="2800">
                <a:latin typeface="Courier"/>
                <a:cs typeface="Courier"/>
              </a:rPr>
              <a:t>      m = m-n;</a:t>
            </a:r>
          </a:p>
          <a:p>
            <a:r>
              <a:rPr lang="en-US" sz="2800">
                <a:latin typeface="Courier"/>
                <a:cs typeface="Courier"/>
              </a:rPr>
              <a:t>   }</a:t>
            </a:r>
          </a:p>
          <a:p>
            <a:r>
              <a:rPr lang="en-US" sz="2800">
                <a:latin typeface="Courier"/>
                <a:cs typeface="Courier"/>
              </a:rPr>
              <a:t>   else {</a:t>
            </a:r>
          </a:p>
          <a:p>
            <a:r>
              <a:rPr lang="en-US" sz="2800">
                <a:latin typeface="Courier"/>
                <a:cs typeface="Courier"/>
              </a:rPr>
              <a:t>      n = n-m;</a:t>
            </a:r>
          </a:p>
          <a:p>
            <a:r>
              <a:rPr lang="en-US" sz="2800">
                <a:latin typeface="Courier"/>
                <a:cs typeface="Courier"/>
              </a:rPr>
              <a:t>   }</a:t>
            </a:r>
          </a:p>
          <a:p>
            <a:r>
              <a:rPr lang="en-US" sz="2800">
                <a:latin typeface="Courier"/>
                <a:cs typeface="Courier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1561" y="1916832"/>
            <a:ext cx="3168352" cy="304698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/>
              <a:t>Draw the syntax tree</a:t>
            </a:r>
          </a:p>
          <a:p>
            <a:pPr marL="342900" indent="-342900">
              <a:buAutoNum type="arabicPeriod"/>
            </a:pPr>
            <a:endParaRPr lang="en-US" sz="2400"/>
          </a:p>
          <a:p>
            <a:pPr marL="342900" indent="-342900">
              <a:buAutoNum type="arabicPeriod"/>
            </a:pPr>
            <a:r>
              <a:rPr lang="en-US" sz="2400"/>
              <a:t>Draw the control flow graph</a:t>
            </a:r>
          </a:p>
          <a:p>
            <a:pPr marL="342900" indent="-342900">
              <a:buAutoNum type="arabicPeriod"/>
            </a:pPr>
            <a:endParaRPr lang="en-US" sz="2400"/>
          </a:p>
          <a:p>
            <a:pPr marL="342900" indent="-342900">
              <a:buAutoNum type="arabicPeriod"/>
            </a:pPr>
            <a:r>
              <a:rPr lang="en-US" sz="2400"/>
              <a:t>Draw the state automaton</a:t>
            </a:r>
          </a:p>
        </p:txBody>
      </p:sp>
    </p:spTree>
    <p:extLst>
      <p:ext uri="{BB962C8B-B14F-4D97-AF65-F5344CB8AC3E}">
        <p14:creationId xmlns:p14="http://schemas.microsoft.com/office/powerpoint/2010/main" val="4524273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Phases of semantic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Syntax analysis (parsing)</a:t>
            </a:r>
          </a:p>
          <a:p>
            <a:pPr marL="914400" lvl="1" indent="-514350"/>
            <a:r>
              <a:rPr lang="en-US"/>
              <a:t>breaking the program into is basic parts and determining its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</a:rPr>
              <a:t>Semantic translation</a:t>
            </a:r>
          </a:p>
          <a:p>
            <a:pPr marL="914400" lvl="1" indent="-514350"/>
            <a:r>
              <a:rPr lang="en-US">
                <a:solidFill>
                  <a:srgbClr val="FF0000"/>
                </a:solidFill>
              </a:rPr>
              <a:t>representation of the program in some suitable mathematical or logical form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Semantic interpretation</a:t>
            </a:r>
          </a:p>
          <a:p>
            <a:pPr marL="914400" lvl="1" indent="-514350"/>
            <a:r>
              <a:rPr lang="en-US"/>
              <a:t>using the semantic representation to analyse the program execution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35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756220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From automaton to predicate logic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36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87624" y="1988840"/>
            <a:ext cx="6231193" cy="415498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true </a:t>
            </a:r>
            <a:r>
              <a:rPr lang="en-US" sz="2400">
                <a:latin typeface="Wingdings"/>
                <a:ea typeface="Wingdings"/>
                <a:cs typeface="Wingdings"/>
                <a:sym typeface="Wingdings"/>
              </a:rPr>
              <a:t>→ </a:t>
            </a:r>
            <a:r>
              <a:rPr lang="en-US" sz="2400"/>
              <a:t>reachable</a:t>
            </a:r>
            <a:r>
              <a:rPr lang="en-US" sz="2400" baseline="-25000"/>
              <a:t>1</a:t>
            </a:r>
          </a:p>
          <a:p>
            <a:r>
              <a:rPr lang="en-US" sz="2400"/>
              <a:t>(reachable</a:t>
            </a:r>
            <a:r>
              <a:rPr lang="en-US" sz="2400" baseline="-25000"/>
              <a:t>1</a:t>
            </a:r>
            <a:r>
              <a:rPr lang="en-US" sz="2400"/>
              <a:t> ⋀ n=4 ⋀ z=1) </a:t>
            </a:r>
          </a:p>
          <a:p>
            <a:r>
              <a:rPr lang="en-US" sz="2400">
                <a:latin typeface="Wingdings"/>
                <a:ea typeface="Wingdings"/>
                <a:cs typeface="Wingdings"/>
                <a:sym typeface="Wingdings"/>
              </a:rPr>
              <a:t>		→ </a:t>
            </a:r>
            <a:r>
              <a:rPr lang="en-US" sz="2400"/>
              <a:t>reachable</a:t>
            </a:r>
            <a:r>
              <a:rPr lang="en-US" sz="2400" baseline="-25000"/>
              <a:t>2</a:t>
            </a:r>
            <a:r>
              <a:rPr lang="en-US" sz="2400"/>
              <a:t>(n,z) </a:t>
            </a:r>
          </a:p>
          <a:p>
            <a:pPr lvl="0"/>
            <a:r>
              <a:rPr lang="en-US" sz="2400">
                <a:solidFill>
                  <a:prstClr val="black"/>
                </a:solidFill>
              </a:rPr>
              <a:t>(reachable</a:t>
            </a:r>
            <a:r>
              <a:rPr lang="en-US" sz="2400" baseline="-25000">
                <a:solidFill>
                  <a:prstClr val="black"/>
                </a:solidFill>
              </a:rPr>
              <a:t>2</a:t>
            </a:r>
            <a:r>
              <a:rPr lang="en-US" sz="2400"/>
              <a:t>(n,z) </a:t>
            </a:r>
            <a:r>
              <a:rPr lang="en-US" sz="2400">
                <a:solidFill>
                  <a:prstClr val="black"/>
                </a:solidFill>
              </a:rPr>
              <a:t> ⋀ n&lt;0 ⋀ z’=z*n ⋀ n’=n-1) </a:t>
            </a:r>
          </a:p>
          <a:p>
            <a:pPr lvl="0"/>
            <a:r>
              <a:rPr lang="en-US" sz="240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		→ </a:t>
            </a:r>
            <a:r>
              <a:rPr lang="en-US" sz="2400">
                <a:solidFill>
                  <a:prstClr val="black"/>
                </a:solidFill>
              </a:rPr>
              <a:t>reachable</a:t>
            </a:r>
            <a:r>
              <a:rPr lang="en-US" sz="2400" baseline="-25000">
                <a:solidFill>
                  <a:prstClr val="black"/>
                </a:solidFill>
              </a:rPr>
              <a:t>3</a:t>
            </a:r>
            <a:r>
              <a:rPr lang="en-US" sz="2400">
                <a:solidFill>
                  <a:prstClr val="black"/>
                </a:solidFill>
              </a:rPr>
              <a:t>(n’,z’)</a:t>
            </a:r>
          </a:p>
          <a:p>
            <a:r>
              <a:rPr lang="en-US" sz="2400">
                <a:solidFill>
                  <a:prstClr val="black"/>
                </a:solidFill>
              </a:rPr>
              <a:t>(reachable</a:t>
            </a:r>
            <a:r>
              <a:rPr lang="en-US" sz="2400" baseline="-25000">
                <a:solidFill>
                  <a:prstClr val="black"/>
                </a:solidFill>
              </a:rPr>
              <a:t>3</a:t>
            </a:r>
            <a:r>
              <a:rPr lang="en-US" sz="2400">
                <a:solidFill>
                  <a:prstClr val="black"/>
                </a:solidFill>
              </a:rPr>
              <a:t>(n’,z’) ⋀ n=n’ ⋀ z=z’ ) </a:t>
            </a:r>
          </a:p>
          <a:p>
            <a:r>
              <a:rPr lang="en-US" sz="240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		→ </a:t>
            </a:r>
            <a:r>
              <a:rPr lang="en-US" sz="2400">
                <a:solidFill>
                  <a:prstClr val="black"/>
                </a:solidFill>
              </a:rPr>
              <a:t>reachable</a:t>
            </a:r>
            <a:r>
              <a:rPr lang="en-US" sz="2400" baseline="-25000">
                <a:solidFill>
                  <a:prstClr val="black"/>
                </a:solidFill>
              </a:rPr>
              <a:t>2</a:t>
            </a:r>
            <a:r>
              <a:rPr lang="en-US" sz="2400">
                <a:solidFill>
                  <a:prstClr val="black"/>
                </a:solidFill>
              </a:rPr>
              <a:t>(n,z)</a:t>
            </a:r>
          </a:p>
          <a:p>
            <a:r>
              <a:rPr lang="en-US" sz="2400">
                <a:solidFill>
                  <a:prstClr val="black"/>
                </a:solidFill>
              </a:rPr>
              <a:t>reachable</a:t>
            </a:r>
            <a:r>
              <a:rPr lang="en-US" sz="2400" baseline="-25000">
                <a:solidFill>
                  <a:prstClr val="black"/>
                </a:solidFill>
              </a:rPr>
              <a:t>2</a:t>
            </a:r>
            <a:r>
              <a:rPr lang="en-US" sz="2400">
                <a:solidFill>
                  <a:prstClr val="black"/>
                </a:solidFill>
              </a:rPr>
              <a:t>(n,z) ⋀ n ≥ 0 ⋀ print(z) ) </a:t>
            </a:r>
          </a:p>
          <a:p>
            <a:r>
              <a:rPr lang="en-US" sz="240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		→ </a:t>
            </a:r>
            <a:r>
              <a:rPr lang="en-US" sz="2400">
                <a:solidFill>
                  <a:prstClr val="black"/>
                </a:solidFill>
              </a:rPr>
              <a:t>stop</a:t>
            </a:r>
          </a:p>
          <a:p>
            <a:endParaRPr lang="en-US" sz="2400">
              <a:solidFill>
                <a:prstClr val="black"/>
              </a:solidFill>
            </a:endParaRPr>
          </a:p>
          <a:p>
            <a:endParaRPr 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3867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Logical representation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37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9552" y="2564904"/>
            <a:ext cx="1872208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x</a:t>
            </a:r>
            <a:r>
              <a:rPr lang="en-US" baseline="-25000">
                <a:solidFill>
                  <a:schemeClr val="tx1"/>
                </a:solidFill>
              </a:rPr>
              <a:t>1</a:t>
            </a:r>
            <a:r>
              <a:rPr lang="en-US">
                <a:solidFill>
                  <a:schemeClr val="tx1"/>
                </a:solidFill>
              </a:rPr>
              <a:t>, x</a:t>
            </a:r>
            <a:r>
              <a:rPr lang="en-US" baseline="-25000">
                <a:solidFill>
                  <a:schemeClr val="tx1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, ..., x</a:t>
            </a:r>
            <a:r>
              <a:rPr lang="en-US" baseline="-2500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8" name="Rectangle 7"/>
          <p:cNvSpPr/>
          <p:nvPr/>
        </p:nvSpPr>
        <p:spPr>
          <a:xfrm>
            <a:off x="6444208" y="2564904"/>
            <a:ext cx="1872208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x’</a:t>
            </a:r>
            <a:r>
              <a:rPr lang="en-US" baseline="-25000">
                <a:solidFill>
                  <a:schemeClr val="tx1"/>
                </a:solidFill>
              </a:rPr>
              <a:t>1</a:t>
            </a:r>
            <a:r>
              <a:rPr lang="en-US">
                <a:solidFill>
                  <a:schemeClr val="tx1"/>
                </a:solidFill>
              </a:rPr>
              <a:t>, x’</a:t>
            </a:r>
            <a:r>
              <a:rPr lang="en-US" baseline="-25000">
                <a:solidFill>
                  <a:schemeClr val="tx1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, ..., x’</a:t>
            </a:r>
            <a:r>
              <a:rPr lang="en-US" baseline="-2500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9" name="Straight Arrow Connector 8"/>
          <p:cNvCxnSpPr>
            <a:stCxn id="6" idx="3"/>
            <a:endCxn id="8" idx="1"/>
          </p:cNvCxnSpPr>
          <p:nvPr/>
        </p:nvCxnSpPr>
        <p:spPr>
          <a:xfrm>
            <a:off x="2411760" y="2996952"/>
            <a:ext cx="403244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55776" y="2564904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e(x</a:t>
            </a:r>
            <a:r>
              <a:rPr lang="en-US" sz="2000" baseline="-25000"/>
              <a:t>1</a:t>
            </a:r>
            <a:r>
              <a:rPr lang="en-US" sz="2000"/>
              <a:t>, x</a:t>
            </a:r>
            <a:r>
              <a:rPr lang="en-US" sz="2000" baseline="-25000"/>
              <a:t>2</a:t>
            </a:r>
            <a:r>
              <a:rPr lang="en-US" sz="2000"/>
              <a:t>, ..., x</a:t>
            </a:r>
            <a:r>
              <a:rPr lang="en-US" sz="2000" baseline="-25000"/>
              <a:t>n</a:t>
            </a:r>
            <a:r>
              <a:rPr lang="en-US" sz="2000"/>
              <a:t>, x’</a:t>
            </a:r>
            <a:r>
              <a:rPr lang="en-US" sz="2000" baseline="-25000"/>
              <a:t>1</a:t>
            </a:r>
            <a:r>
              <a:rPr lang="en-US" sz="2000"/>
              <a:t>, x’</a:t>
            </a:r>
            <a:r>
              <a:rPr lang="en-US" sz="2000" baseline="-25000"/>
              <a:t>2</a:t>
            </a:r>
            <a:r>
              <a:rPr lang="en-US" sz="2000"/>
              <a:t>, ..., x’</a:t>
            </a:r>
            <a:r>
              <a:rPr lang="en-US" sz="2000" baseline="-25000"/>
              <a:t>n</a:t>
            </a:r>
            <a:r>
              <a:rPr lang="en-US" sz="200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9552" y="2132856"/>
            <a:ext cx="2100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program point j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44208" y="2132856"/>
            <a:ext cx="2177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program point 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536" y="4005064"/>
            <a:ext cx="8372724" cy="83099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prstClr val="black"/>
                </a:solidFill>
              </a:rPr>
              <a:t>(reachable</a:t>
            </a:r>
            <a:r>
              <a:rPr lang="en-US" sz="2400" baseline="-25000">
                <a:solidFill>
                  <a:prstClr val="black"/>
                </a:solidFill>
              </a:rPr>
              <a:t>j</a:t>
            </a:r>
            <a:r>
              <a:rPr lang="en-US" sz="2400"/>
              <a:t>(x</a:t>
            </a:r>
            <a:r>
              <a:rPr lang="en-US" sz="2400" baseline="-25000"/>
              <a:t>1</a:t>
            </a:r>
            <a:r>
              <a:rPr lang="en-US" sz="2400"/>
              <a:t>, x</a:t>
            </a:r>
            <a:r>
              <a:rPr lang="en-US" sz="2400" baseline="-25000"/>
              <a:t>2</a:t>
            </a:r>
            <a:r>
              <a:rPr lang="en-US" sz="2400"/>
              <a:t>, ..., x</a:t>
            </a:r>
            <a:r>
              <a:rPr lang="en-US" sz="2400" baseline="-25000"/>
              <a:t>n</a:t>
            </a:r>
            <a:r>
              <a:rPr lang="en-US" sz="2400"/>
              <a:t>) </a:t>
            </a:r>
            <a:r>
              <a:rPr lang="en-US" sz="2400">
                <a:solidFill>
                  <a:prstClr val="black"/>
                </a:solidFill>
              </a:rPr>
              <a:t> ⋀ </a:t>
            </a:r>
            <a:r>
              <a:rPr lang="en-US" sz="2400"/>
              <a:t>e(x</a:t>
            </a:r>
            <a:r>
              <a:rPr lang="en-US" sz="2400" baseline="-25000"/>
              <a:t>1</a:t>
            </a:r>
            <a:r>
              <a:rPr lang="en-US" sz="2400"/>
              <a:t>, x</a:t>
            </a:r>
            <a:r>
              <a:rPr lang="en-US" sz="2400" baseline="-25000"/>
              <a:t>2</a:t>
            </a:r>
            <a:r>
              <a:rPr lang="en-US" sz="2400"/>
              <a:t>, ..., x</a:t>
            </a:r>
            <a:r>
              <a:rPr lang="en-US" sz="2400" baseline="-25000"/>
              <a:t>n</a:t>
            </a:r>
            <a:r>
              <a:rPr lang="en-US" sz="2400"/>
              <a:t>, x’</a:t>
            </a:r>
            <a:r>
              <a:rPr lang="en-US" sz="2400" baseline="-25000"/>
              <a:t>1</a:t>
            </a:r>
            <a:r>
              <a:rPr lang="en-US" sz="2400"/>
              <a:t>, x’</a:t>
            </a:r>
            <a:r>
              <a:rPr lang="en-US" sz="2400" baseline="-25000"/>
              <a:t>2</a:t>
            </a:r>
            <a:r>
              <a:rPr lang="en-US" sz="2400"/>
              <a:t>, ..., x’</a:t>
            </a:r>
            <a:r>
              <a:rPr lang="en-US" sz="2400" baseline="-25000"/>
              <a:t>n</a:t>
            </a:r>
            <a:r>
              <a:rPr lang="en-US" sz="2400"/>
              <a:t>)</a:t>
            </a:r>
            <a:r>
              <a:rPr lang="en-US" sz="2400">
                <a:solidFill>
                  <a:prstClr val="black"/>
                </a:solidFill>
              </a:rPr>
              <a:t>) </a:t>
            </a:r>
          </a:p>
          <a:p>
            <a:r>
              <a:rPr lang="en-US" sz="240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		→ </a:t>
            </a:r>
            <a:r>
              <a:rPr lang="en-US" sz="2400">
                <a:solidFill>
                  <a:prstClr val="black"/>
                </a:solidFill>
              </a:rPr>
              <a:t>reachable</a:t>
            </a:r>
            <a:r>
              <a:rPr lang="en-US" sz="2400" baseline="-25000">
                <a:solidFill>
                  <a:prstClr val="black"/>
                </a:solidFill>
              </a:rPr>
              <a:t>k</a:t>
            </a:r>
            <a:r>
              <a:rPr lang="en-US" sz="2400">
                <a:solidFill>
                  <a:prstClr val="black"/>
                </a:solidFill>
              </a:rPr>
              <a:t>(</a:t>
            </a:r>
            <a:r>
              <a:rPr lang="en-US" sz="2400"/>
              <a:t>x’</a:t>
            </a:r>
            <a:r>
              <a:rPr lang="en-US" sz="2400" baseline="-25000"/>
              <a:t>1</a:t>
            </a:r>
            <a:r>
              <a:rPr lang="en-US" sz="2400"/>
              <a:t>, x’</a:t>
            </a:r>
            <a:r>
              <a:rPr lang="en-US" sz="2400" baseline="-25000"/>
              <a:t>2</a:t>
            </a:r>
            <a:r>
              <a:rPr lang="en-US" sz="2400"/>
              <a:t>, ..., x’</a:t>
            </a:r>
            <a:r>
              <a:rPr lang="en-US" sz="2400" baseline="-25000"/>
              <a:t>n</a:t>
            </a:r>
            <a:r>
              <a:rPr lang="en-US" sz="240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31840" y="2204864"/>
            <a:ext cx="2588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transition constraint</a:t>
            </a:r>
          </a:p>
        </p:txBody>
      </p:sp>
    </p:spTree>
    <p:extLst>
      <p:ext uri="{BB962C8B-B14F-4D97-AF65-F5344CB8AC3E}">
        <p14:creationId xmlns:p14="http://schemas.microsoft.com/office/powerpoint/2010/main" val="35401655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A rate limiter*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38</a:t>
            </a:fld>
            <a:endParaRPr lang="en-US"/>
          </a:p>
        </p:txBody>
      </p:sp>
      <p:pic>
        <p:nvPicPr>
          <p:cNvPr id="6" name="Picture 5" descr="Screen Shot 2015-07-10 at 15.12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9800" y="1772816"/>
            <a:ext cx="6825436" cy="45009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24128" y="1484784"/>
            <a:ext cx="2839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*Example by Monniaux</a:t>
            </a:r>
          </a:p>
        </p:txBody>
      </p:sp>
    </p:spTree>
    <p:extLst>
      <p:ext uri="{BB962C8B-B14F-4D97-AF65-F5344CB8AC3E}">
        <p14:creationId xmlns:p14="http://schemas.microsoft.com/office/powerpoint/2010/main" val="11894425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More examples from ENTRA tool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39</a:t>
            </a:fld>
            <a:endParaRPr lang="en-US"/>
          </a:p>
        </p:txBody>
      </p:sp>
      <p:pic>
        <p:nvPicPr>
          <p:cNvPr id="6" name="Picture 5" descr="Screen Shot 2016-08-15 at 01.05.1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2776"/>
            <a:ext cx="7380312" cy="441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8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784976" cy="864096"/>
          </a:xfrm>
        </p:spPr>
        <p:txBody>
          <a:bodyPr>
            <a:normAutofit/>
          </a:bodyPr>
          <a:lstStyle/>
          <a:p>
            <a:r>
              <a:rPr lang="en-US"/>
              <a:t>Energy of </a:t>
            </a:r>
            <a:r>
              <a:rPr lang="en-US" i="1" u="sng"/>
              <a:t>software</a:t>
            </a:r>
            <a:r>
              <a:rPr lang="en-US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Energy is consumed by </a:t>
            </a:r>
            <a:r>
              <a:rPr lang="en-US">
                <a:solidFill>
                  <a:srgbClr val="FF0000"/>
                </a:solidFill>
              </a:rPr>
              <a:t>hardware</a:t>
            </a:r>
          </a:p>
          <a:p>
            <a:endParaRPr lang="en-US"/>
          </a:p>
          <a:p>
            <a:r>
              <a:rPr lang="en-US"/>
              <a:t>But in these lectures we attribute energy cost to </a:t>
            </a:r>
            <a:r>
              <a:rPr lang="en-US">
                <a:solidFill>
                  <a:srgbClr val="FF0000"/>
                </a:solidFill>
              </a:rPr>
              <a:t>software</a:t>
            </a:r>
          </a:p>
          <a:p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Why?</a:t>
            </a:r>
          </a:p>
          <a:p>
            <a:pPr lvl="1"/>
            <a:r>
              <a:rPr lang="en-US"/>
              <a:t>(to summarise some of Kerstin’s points)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438387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Identification of basic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 basic block is a section of “straight-line” code.</a:t>
            </a:r>
          </a:p>
          <a:p>
            <a:pPr lvl="1"/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start</a:t>
            </a:r>
            <a:r>
              <a:rPr lang="en-US"/>
              <a:t> of a block is a branch or merge point</a:t>
            </a:r>
          </a:p>
          <a:p>
            <a:pPr lvl="1"/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end</a:t>
            </a:r>
            <a:r>
              <a:rPr lang="en-US"/>
              <a:t> of a block is a branch or jump </a:t>
            </a:r>
          </a:p>
          <a:p>
            <a:r>
              <a:rPr lang="en-US"/>
              <a:t>Basic blocks can be extracted from the control flow graph</a:t>
            </a:r>
          </a:p>
          <a:p>
            <a:r>
              <a:rPr lang="en-US"/>
              <a:t>Every statement in a basic block is executed </a:t>
            </a:r>
            <a:r>
              <a:rPr lang="en-US" u="sng"/>
              <a:t>the same number of times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830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Rate limiter – logic representation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556792"/>
            <a:ext cx="3312368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r1(X,X_old) :- </a:t>
            </a:r>
          </a:p>
          <a:p>
            <a:r>
              <a:rPr lang="en-US"/>
              <a:t>	X_old=0, </a:t>
            </a:r>
          </a:p>
          <a:p>
            <a:r>
              <a:rPr lang="en-US"/>
              <a:t>	r0(_,_).</a:t>
            </a:r>
          </a:p>
          <a:p>
            <a:r>
              <a:rPr lang="en-US"/>
              <a:t>r1(X,X_old) :-</a:t>
            </a:r>
          </a:p>
          <a:p>
            <a:r>
              <a:rPr lang="en-US"/>
              <a:t>	r5(X,X_old).</a:t>
            </a:r>
          </a:p>
          <a:p>
            <a:r>
              <a:rPr lang="en-US"/>
              <a:t>	</a:t>
            </a:r>
          </a:p>
          <a:p>
            <a:r>
              <a:rPr lang="en-US"/>
              <a:t>r2(X,X_old) :-</a:t>
            </a:r>
          </a:p>
          <a:p>
            <a:r>
              <a:rPr lang="en-US"/>
              <a:t>	X &gt;= -1000,</a:t>
            </a:r>
          </a:p>
          <a:p>
            <a:r>
              <a:rPr lang="en-US"/>
              <a:t>	X =&lt; 1000,</a:t>
            </a:r>
          </a:p>
          <a:p>
            <a:r>
              <a:rPr lang="en-US"/>
              <a:t>	r1(_,X_old).</a:t>
            </a:r>
          </a:p>
          <a:p>
            <a:r>
              <a:rPr lang="en-US"/>
              <a:t>	</a:t>
            </a:r>
          </a:p>
          <a:p>
            <a:r>
              <a:rPr lang="en-US"/>
              <a:t>r3(X,X_old) :- </a:t>
            </a:r>
          </a:p>
          <a:p>
            <a:r>
              <a:rPr lang="en-US"/>
              <a:t>	X1 &gt;= X_old+1,</a:t>
            </a:r>
          </a:p>
          <a:p>
            <a:r>
              <a:rPr lang="en-US"/>
              <a:t>	X = X_old+1,</a:t>
            </a:r>
          </a:p>
          <a:p>
            <a:r>
              <a:rPr lang="en-US"/>
              <a:t>	r2(X1,X_old).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27984" y="1556792"/>
            <a:ext cx="3240360" cy="424731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r3(X,X_old) :- </a:t>
            </a:r>
          </a:p>
          <a:p>
            <a:r>
              <a:rPr lang="en-US"/>
              <a:t>	X &lt; X_old+1,</a:t>
            </a:r>
          </a:p>
          <a:p>
            <a:r>
              <a:rPr lang="en-US"/>
              <a:t>	r2(X,X_old).</a:t>
            </a:r>
          </a:p>
          <a:p>
            <a:r>
              <a:rPr lang="en-US"/>
              <a:t>	</a:t>
            </a:r>
          </a:p>
          <a:p>
            <a:r>
              <a:rPr lang="en-US"/>
              <a:t>r4(X,X_old) :- </a:t>
            </a:r>
          </a:p>
          <a:p>
            <a:r>
              <a:rPr lang="en-US"/>
              <a:t>	X1 =&lt; X_old-1,</a:t>
            </a:r>
          </a:p>
          <a:p>
            <a:r>
              <a:rPr lang="en-US"/>
              <a:t>	X = X_old-1,</a:t>
            </a:r>
          </a:p>
          <a:p>
            <a:r>
              <a:rPr lang="en-US"/>
              <a:t>	r3(X1,X_old).</a:t>
            </a:r>
          </a:p>
          <a:p>
            <a:r>
              <a:rPr lang="en-US"/>
              <a:t>r4(X,X_old) :- </a:t>
            </a:r>
          </a:p>
          <a:p>
            <a:r>
              <a:rPr lang="en-US"/>
              <a:t>	X &gt; X_old-1,</a:t>
            </a:r>
          </a:p>
          <a:p>
            <a:r>
              <a:rPr lang="en-US"/>
              <a:t>	r3(X,X_old).</a:t>
            </a:r>
          </a:p>
          <a:p>
            <a:r>
              <a:rPr lang="en-US"/>
              <a:t>	</a:t>
            </a:r>
          </a:p>
          <a:p>
            <a:r>
              <a:rPr lang="en-US"/>
              <a:t>r5(X,X_old) :-</a:t>
            </a:r>
          </a:p>
          <a:p>
            <a:r>
              <a:rPr lang="en-US"/>
              <a:t>	X_old=X,</a:t>
            </a:r>
          </a:p>
          <a:p>
            <a:r>
              <a:rPr lang="en-US"/>
              <a:t>	r4(X,_).</a:t>
            </a:r>
          </a:p>
        </p:txBody>
      </p:sp>
    </p:spTree>
    <p:extLst>
      <p:ext uri="{BB962C8B-B14F-4D97-AF65-F5344CB8AC3E}">
        <p14:creationId xmlns:p14="http://schemas.microsoft.com/office/powerpoint/2010/main" val="30414159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Phases of semantic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Syntax analysis (parsing)</a:t>
            </a:r>
          </a:p>
          <a:p>
            <a:pPr marL="914400" lvl="1" indent="-514350"/>
            <a:r>
              <a:rPr lang="en-US"/>
              <a:t>breaking the program into is basic parts and determining its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Semantic translation</a:t>
            </a:r>
          </a:p>
          <a:p>
            <a:pPr marL="914400" lvl="1" indent="-514350"/>
            <a:r>
              <a:rPr lang="en-US"/>
              <a:t>representation of the program in some suitable mathematical or logical form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</a:rPr>
              <a:t>Semantic interpretation</a:t>
            </a:r>
          </a:p>
          <a:p>
            <a:pPr marL="914400" lvl="1" indent="-514350"/>
            <a:r>
              <a:rPr lang="en-US">
                <a:solidFill>
                  <a:srgbClr val="FF0000"/>
                </a:solidFill>
              </a:rPr>
              <a:t>using the semantic representation to analyse the program execution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42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647729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Program properties</a:t>
            </a:r>
          </a:p>
          <a:p>
            <a:r>
              <a:rPr lang="en-US"/>
              <a:t>Program invariants</a:t>
            </a:r>
          </a:p>
          <a:p>
            <a:r>
              <a:rPr lang="en-US"/>
              <a:t>Global properties that depend on summary of an </a:t>
            </a:r>
            <a:r>
              <a:rPr lang="en-US">
                <a:solidFill>
                  <a:srgbClr val="FF0000"/>
                </a:solidFill>
              </a:rPr>
              <a:t>infinite number </a:t>
            </a:r>
            <a:r>
              <a:rPr lang="en-US"/>
              <a:t>of behaviours</a:t>
            </a:r>
          </a:p>
          <a:p>
            <a:endParaRPr lang="en-US"/>
          </a:p>
          <a:p>
            <a:r>
              <a:rPr lang="en-US"/>
              <a:t>Prove absence of bugs (verification) rather than presence (testing)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890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Many program analysis and verification tasks involve proving </a:t>
            </a:r>
            <a:r>
              <a:rPr lang="en-US">
                <a:solidFill>
                  <a:srgbClr val="FF0000"/>
                </a:solidFill>
              </a:rPr>
              <a:t>invariants</a:t>
            </a:r>
          </a:p>
          <a:p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An invariant is an assertion that is true at a given program point.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13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invariant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45</a:t>
            </a:fld>
            <a:endParaRPr lang="en-US"/>
          </a:p>
        </p:txBody>
      </p:sp>
      <p:pic>
        <p:nvPicPr>
          <p:cNvPr id="6" name="Picture 5" descr="Screen Shot 2015-07-10 at 15.12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584" y="1700808"/>
            <a:ext cx="4559300" cy="44450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508104" y="4869160"/>
            <a:ext cx="3105688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-1000 ≤ x_old ≤ 1000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3419872" y="5099993"/>
            <a:ext cx="2088232" cy="12920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08104" y="4437112"/>
            <a:ext cx="2558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Check assertion</a:t>
            </a:r>
          </a:p>
        </p:txBody>
      </p:sp>
    </p:spTree>
    <p:extLst>
      <p:ext uri="{BB962C8B-B14F-4D97-AF65-F5344CB8AC3E}">
        <p14:creationId xmlns:p14="http://schemas.microsoft.com/office/powerpoint/2010/main" val="40802974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Proving invariants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To prove that invariant P holds at program point j, prove the following implication</a:t>
            </a:r>
          </a:p>
          <a:p>
            <a:endParaRPr lang="en-US"/>
          </a:p>
          <a:p>
            <a:pPr marL="400050" lvl="1" indent="0">
              <a:buNone/>
            </a:pPr>
            <a:r>
              <a:rPr lang="en-US">
                <a:solidFill>
                  <a:srgbClr val="FF0000"/>
                </a:solidFill>
              </a:rPr>
              <a:t>reachable</a:t>
            </a:r>
            <a:r>
              <a:rPr lang="en-US" baseline="-25000">
                <a:solidFill>
                  <a:srgbClr val="FF0000"/>
                </a:solidFill>
              </a:rPr>
              <a:t>j</a:t>
            </a:r>
            <a:r>
              <a:rPr lang="en-US">
                <a:solidFill>
                  <a:srgbClr val="FF0000"/>
                </a:solidFill>
              </a:rPr>
              <a:t>(x</a:t>
            </a:r>
            <a:r>
              <a:rPr lang="en-US" sz="2400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,...,x</a:t>
            </a:r>
            <a:r>
              <a:rPr lang="en-US" baseline="-25000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)</a:t>
            </a:r>
            <a:r>
              <a:rPr lang="en-US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 → </a:t>
            </a:r>
            <a:r>
              <a:rPr lang="en-US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P</a:t>
            </a:r>
            <a:r>
              <a:rPr lang="en-US">
                <a:solidFill>
                  <a:srgbClr val="FF0000"/>
                </a:solidFill>
              </a:rPr>
              <a:t> </a:t>
            </a:r>
          </a:p>
          <a:p>
            <a:pPr marL="400050" lvl="1" indent="0">
              <a:buNone/>
            </a:pPr>
            <a:r>
              <a:rPr lang="en-US"/>
              <a:t>which is equivalent to</a:t>
            </a:r>
          </a:p>
          <a:p>
            <a:pPr marL="400050" lvl="1" indent="0">
              <a:buNone/>
            </a:pPr>
            <a:r>
              <a:rPr lang="en-US">
                <a:solidFill>
                  <a:srgbClr val="FF0000"/>
                </a:solidFill>
              </a:rPr>
              <a:t>¬( reachable</a:t>
            </a:r>
            <a:r>
              <a:rPr lang="en-US" baseline="-25000">
                <a:solidFill>
                  <a:srgbClr val="FF0000"/>
                </a:solidFill>
              </a:rPr>
              <a:t>j</a:t>
            </a:r>
            <a:r>
              <a:rPr lang="en-US">
                <a:solidFill>
                  <a:srgbClr val="FF0000"/>
                </a:solidFill>
              </a:rPr>
              <a:t>(x</a:t>
            </a:r>
            <a:r>
              <a:rPr lang="en-US" sz="2400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,...,x</a:t>
            </a:r>
            <a:r>
              <a:rPr lang="en-US" baseline="-25000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)</a:t>
            </a:r>
            <a:r>
              <a:rPr lang="en-US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 ⋀ </a:t>
            </a:r>
            <a:r>
              <a:rPr lang="en-US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¬P</a:t>
            </a:r>
            <a:r>
              <a:rPr lang="en-US">
                <a:solidFill>
                  <a:srgbClr val="FF0000"/>
                </a:solidFill>
                <a:sym typeface="Wingdings"/>
              </a:rPr>
              <a:t>)</a:t>
            </a:r>
            <a:endParaRPr lang="en-US">
              <a:solidFill>
                <a:srgbClr val="FF0000"/>
              </a:solidFill>
            </a:endParaRPr>
          </a:p>
          <a:p>
            <a:pPr marL="400050" lvl="1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546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771800" y="2348880"/>
            <a:ext cx="4968552" cy="3456384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by approximation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47</a:t>
            </a:fld>
            <a:endParaRPr lang="en-US"/>
          </a:p>
        </p:txBody>
      </p:sp>
      <p:sp>
        <p:nvSpPr>
          <p:cNvPr id="14" name="Octagon 13"/>
          <p:cNvSpPr/>
          <p:nvPr/>
        </p:nvSpPr>
        <p:spPr>
          <a:xfrm>
            <a:off x="3275856" y="2708920"/>
            <a:ext cx="4032448" cy="2808312"/>
          </a:xfrm>
          <a:prstGeom prst="octagon">
            <a:avLst/>
          </a:prstGeom>
          <a:solidFill>
            <a:srgbClr val="FFFF00"/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347864" y="3212976"/>
            <a:ext cx="3888432" cy="1944216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reachable</a:t>
            </a:r>
            <a:r>
              <a:rPr lang="en-US" sz="2000" baseline="-25000">
                <a:solidFill>
                  <a:schemeClr val="tx1"/>
                </a:solidFill>
              </a:rPr>
              <a:t>j</a:t>
            </a:r>
            <a:r>
              <a:rPr lang="en-US" sz="2000">
                <a:solidFill>
                  <a:schemeClr val="tx1"/>
                </a:solidFill>
              </a:rPr>
              <a:t>(x</a:t>
            </a:r>
            <a:r>
              <a:rPr lang="en-US" sz="1600" baseline="-25000">
                <a:solidFill>
                  <a:schemeClr val="tx1"/>
                </a:solidFill>
              </a:rPr>
              <a:t>1</a:t>
            </a:r>
            <a:r>
              <a:rPr lang="en-US" sz="2000">
                <a:solidFill>
                  <a:schemeClr val="tx1"/>
                </a:solidFill>
              </a:rPr>
              <a:t>,...,x</a:t>
            </a:r>
            <a:r>
              <a:rPr lang="en-US" sz="2000" baseline="-25000">
                <a:solidFill>
                  <a:schemeClr val="tx1"/>
                </a:solidFill>
              </a:rPr>
              <a:t>n</a:t>
            </a:r>
            <a:r>
              <a:rPr lang="en-US" sz="2000">
                <a:solidFill>
                  <a:schemeClr val="tx1"/>
                </a:solidFill>
              </a:rPr>
              <a:t>)</a:t>
            </a:r>
            <a:r>
              <a:rPr lang="en-US" sz="2000">
                <a:solidFill>
                  <a:schemeClr val="tx1"/>
                </a:solidFill>
                <a:latin typeface="Wingdings"/>
                <a:ea typeface="Wingdings"/>
                <a:cs typeface="Wingdings"/>
                <a:sym typeface="Wingdings"/>
              </a:rPr>
              <a:t> 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9992" y="1772816"/>
            <a:ext cx="366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1700808"/>
            <a:ext cx="3445700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Overapproximation</a:t>
            </a:r>
          </a:p>
          <a:p>
            <a:r>
              <a:rPr lang="en-US" sz="2000"/>
              <a:t>of the set of points</a:t>
            </a:r>
          </a:p>
          <a:p>
            <a:r>
              <a:rPr lang="en-US" sz="2000"/>
              <a:t>where</a:t>
            </a:r>
          </a:p>
          <a:p>
            <a:r>
              <a:rPr lang="en-US" sz="2000"/>
              <a:t>reachable</a:t>
            </a:r>
            <a:r>
              <a:rPr lang="en-US" sz="2000" baseline="-25000"/>
              <a:t>j</a:t>
            </a:r>
            <a:r>
              <a:rPr lang="en-US" sz="2000"/>
              <a:t>(x</a:t>
            </a:r>
            <a:r>
              <a:rPr lang="en-US" sz="1600" baseline="-25000"/>
              <a:t>1</a:t>
            </a:r>
            <a:r>
              <a:rPr lang="en-US" sz="2000"/>
              <a:t>,...,x</a:t>
            </a:r>
            <a:r>
              <a:rPr lang="en-US" sz="2000" baseline="-25000"/>
              <a:t>n</a:t>
            </a:r>
            <a:r>
              <a:rPr lang="en-US" sz="2000"/>
              <a:t>)</a:t>
            </a:r>
            <a:r>
              <a:rPr lang="en-US" sz="2000">
                <a:latin typeface="Wingdings"/>
                <a:ea typeface="Wingdings"/>
                <a:cs typeface="Wingdings"/>
                <a:sym typeface="Wingdings"/>
              </a:rPr>
              <a:t> </a:t>
            </a:r>
            <a:endParaRPr lang="en-US" sz="2000"/>
          </a:p>
          <a:p>
            <a:r>
              <a:rPr lang="en-US" sz="2000"/>
              <a:t>is true.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Contained </a:t>
            </a:r>
          </a:p>
          <a:p>
            <a:r>
              <a:rPr lang="en-US" sz="2000"/>
              <a:t>within P, hence</a:t>
            </a:r>
          </a:p>
          <a:p>
            <a:endParaRPr lang="en-US" sz="2000"/>
          </a:p>
          <a:p>
            <a:r>
              <a:rPr lang="en-US" sz="2400">
                <a:solidFill>
                  <a:srgbClr val="FF0000"/>
                </a:solidFill>
              </a:rPr>
              <a:t>reachable</a:t>
            </a:r>
            <a:r>
              <a:rPr lang="en-US" sz="2400" baseline="-25000">
                <a:solidFill>
                  <a:srgbClr val="FF0000"/>
                </a:solidFill>
              </a:rPr>
              <a:t>j</a:t>
            </a:r>
            <a:r>
              <a:rPr lang="en-US" sz="2400">
                <a:solidFill>
                  <a:srgbClr val="FF0000"/>
                </a:solidFill>
              </a:rPr>
              <a:t>(x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 sz="2400">
                <a:solidFill>
                  <a:srgbClr val="FF0000"/>
                </a:solidFill>
              </a:rPr>
              <a:t>,...,x</a:t>
            </a:r>
            <a:r>
              <a:rPr lang="en-US" sz="2400" baseline="-25000">
                <a:solidFill>
                  <a:srgbClr val="FF0000"/>
                </a:solidFill>
              </a:rPr>
              <a:t>n</a:t>
            </a:r>
            <a:r>
              <a:rPr lang="en-US" sz="2400">
                <a:solidFill>
                  <a:srgbClr val="FF0000"/>
                </a:solidFill>
              </a:rPr>
              <a:t>)</a:t>
            </a:r>
            <a:r>
              <a:rPr lang="en-US" sz="240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→</a:t>
            </a:r>
            <a:r>
              <a:rPr lang="en-US" sz="2400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P</a:t>
            </a:r>
            <a:endParaRPr lang="en-US" sz="2400">
              <a:solidFill>
                <a:srgbClr val="FF0000"/>
              </a:solidFill>
            </a:endParaRPr>
          </a:p>
          <a:p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123728" y="3212976"/>
            <a:ext cx="1296144" cy="21602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8945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Energy invariants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The program state can contain </a:t>
            </a:r>
            <a:r>
              <a:rPr lang="en-US" u="sng"/>
              <a:t>resource counters</a:t>
            </a:r>
            <a:r>
              <a:rPr lang="en-US"/>
              <a:t>.</a:t>
            </a:r>
          </a:p>
          <a:p>
            <a:r>
              <a:rPr lang="en-US">
                <a:solidFill>
                  <a:srgbClr val="FF0000"/>
                </a:solidFill>
              </a:rPr>
              <a:t>reachable</a:t>
            </a:r>
            <a:r>
              <a:rPr lang="en-US" baseline="-25000">
                <a:solidFill>
                  <a:srgbClr val="FF0000"/>
                </a:solidFill>
              </a:rPr>
              <a:t>k</a:t>
            </a:r>
            <a:r>
              <a:rPr lang="en-US">
                <a:solidFill>
                  <a:srgbClr val="FF0000"/>
                </a:solidFill>
              </a:rPr>
              <a:t>(x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,...,x</a:t>
            </a:r>
            <a:r>
              <a:rPr lang="en-US" baseline="-25000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,</a:t>
            </a:r>
            <a:r>
              <a:rPr lang="en-US">
                <a:solidFill>
                  <a:srgbClr val="0000FF"/>
                </a:solidFill>
              </a:rPr>
              <a:t>e</a:t>
            </a:r>
            <a:r>
              <a:rPr lang="en-US">
                <a:solidFill>
                  <a:srgbClr val="FF0000"/>
                </a:solidFill>
              </a:rPr>
              <a:t>) </a:t>
            </a:r>
            <a:r>
              <a:rPr lang="en-US"/>
              <a:t>means that the total energy consumed is </a:t>
            </a:r>
            <a:r>
              <a:rPr lang="en-US">
                <a:solidFill>
                  <a:srgbClr val="0000FF"/>
                </a:solidFill>
              </a:rPr>
              <a:t>e</a:t>
            </a:r>
            <a:r>
              <a:rPr lang="en-US"/>
              <a:t>, when the program reaches point </a:t>
            </a:r>
            <a:r>
              <a:rPr lang="en-US">
                <a:solidFill>
                  <a:srgbClr val="FF0000"/>
                </a:solidFill>
              </a:rPr>
              <a:t>k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So we can express and prove assertions about energy (or other resources)</a:t>
            </a:r>
          </a:p>
          <a:p>
            <a:r>
              <a:rPr lang="en-US">
                <a:solidFill>
                  <a:srgbClr val="000000"/>
                </a:solidFill>
              </a:rPr>
              <a:t>More on this later...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13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basic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solidFill>
                  <a:srgbClr val="0000FF"/>
                </a:solidFill>
              </a:rPr>
              <a:t>How to capture all reachable states?</a:t>
            </a:r>
            <a:endParaRPr lang="en-US"/>
          </a:p>
          <a:p>
            <a:pPr lvl="1"/>
            <a:r>
              <a:rPr lang="en-US"/>
              <a:t>answer, </a:t>
            </a:r>
            <a:r>
              <a:rPr lang="en-US">
                <a:solidFill>
                  <a:srgbClr val="FF0000"/>
                </a:solidFill>
              </a:rPr>
              <a:t>fixpoint</a:t>
            </a:r>
            <a:r>
              <a:rPr lang="en-US"/>
              <a:t> techniques</a:t>
            </a:r>
          </a:p>
          <a:p>
            <a:pPr lvl="1"/>
            <a:endParaRPr lang="en-US"/>
          </a:p>
          <a:p>
            <a:r>
              <a:rPr lang="en-US">
                <a:solidFill>
                  <a:srgbClr val="0000FF"/>
                </a:solidFill>
              </a:rPr>
              <a:t>How to capture an infinite set of states?</a:t>
            </a:r>
            <a:endParaRPr lang="en-US"/>
          </a:p>
          <a:p>
            <a:pPr lvl="1"/>
            <a:r>
              <a:rPr lang="en-US"/>
              <a:t>answer, </a:t>
            </a:r>
            <a:r>
              <a:rPr lang="en-US">
                <a:solidFill>
                  <a:srgbClr val="FF0000"/>
                </a:solidFill>
              </a:rPr>
              <a:t>abstract interpretation</a:t>
            </a:r>
          </a:p>
          <a:p>
            <a:pPr lvl="1"/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These two methods underlie much program analysis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18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>
                <a:solidFill>
                  <a:srgbClr val="000000"/>
                </a:solidFill>
              </a:rPr>
              <a:t>We take the </a:t>
            </a:r>
            <a:r>
              <a:rPr lang="en-US" sz="4000">
                <a:solidFill>
                  <a:srgbClr val="FF0000"/>
                </a:solidFill>
              </a:rPr>
              <a:t>application programmer</a:t>
            </a:r>
            <a:r>
              <a:rPr lang="en-US" sz="4000">
                <a:solidFill>
                  <a:srgbClr val="000000"/>
                </a:solidFill>
              </a:rPr>
              <a:t>’s viewpoint</a:t>
            </a:r>
          </a:p>
          <a:p>
            <a:pPr lvl="1"/>
            <a:r>
              <a:rPr lang="en-US" sz="3200">
                <a:solidFill>
                  <a:srgbClr val="000000"/>
                </a:solidFill>
              </a:rPr>
              <a:t>programmers don’t know much about hardware</a:t>
            </a:r>
          </a:p>
          <a:p>
            <a:pPr lvl="1"/>
            <a:r>
              <a:rPr lang="en-US" sz="3200"/>
              <a:t>high-level languages </a:t>
            </a:r>
            <a:r>
              <a:rPr lang="en-US" sz="3200">
                <a:solidFill>
                  <a:srgbClr val="FF0000"/>
                </a:solidFill>
              </a:rPr>
              <a:t>hide</a:t>
            </a:r>
            <a:r>
              <a:rPr lang="en-US" sz="3200"/>
              <a:t> the platform from the programmer</a:t>
            </a:r>
          </a:p>
          <a:p>
            <a:pPr lvl="2"/>
            <a:r>
              <a:rPr lang="en-US"/>
              <a:t>Which is usually a </a:t>
            </a:r>
            <a:r>
              <a:rPr lang="en-US" u="sng"/>
              <a:t>Good Thing</a:t>
            </a:r>
            <a:r>
              <a:rPr lang="en-US"/>
              <a:t>, don’t you agree?</a:t>
            </a:r>
          </a:p>
          <a:p>
            <a:pPr marL="457200" lvl="1" indent="0">
              <a:buNone/>
            </a:pPr>
            <a:endParaRPr lang="en-US" sz="36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89564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Fixpoint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Sounds complicated, but it is a very simple procedure</a:t>
            </a:r>
          </a:p>
          <a:p>
            <a:endParaRPr lang="en-US"/>
          </a:p>
          <a:p>
            <a:r>
              <a:rPr lang="en-US"/>
              <a:t>It is a </a:t>
            </a:r>
            <a:r>
              <a:rPr lang="en-US">
                <a:solidFill>
                  <a:srgbClr val="FF0000"/>
                </a:solidFill>
              </a:rPr>
              <a:t>closure</a:t>
            </a:r>
            <a:r>
              <a:rPr lang="en-US"/>
              <a:t> or </a:t>
            </a:r>
            <a:r>
              <a:rPr lang="en-US">
                <a:solidFill>
                  <a:srgbClr val="FF0000"/>
                </a:solidFill>
              </a:rPr>
              <a:t>saturation</a:t>
            </a:r>
            <a:r>
              <a:rPr lang="en-US"/>
              <a:t> procedure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854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Fixpoint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Consider a route network, with stations a,b,...,h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51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43608" y="3284984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1043608" y="5229200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699792" y="2708920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3635896" y="4365104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716016" y="2852936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Oval 10"/>
          <p:cNvSpPr/>
          <p:nvPr/>
        </p:nvSpPr>
        <p:spPr>
          <a:xfrm>
            <a:off x="6372200" y="4725144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2" name="Oval 11"/>
          <p:cNvSpPr/>
          <p:nvPr/>
        </p:nvSpPr>
        <p:spPr>
          <a:xfrm>
            <a:off x="5220072" y="3933056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3" name="Oval 12"/>
          <p:cNvSpPr/>
          <p:nvPr/>
        </p:nvSpPr>
        <p:spPr>
          <a:xfrm>
            <a:off x="7884368" y="4869160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5" name="Curved Connector 14"/>
          <p:cNvCxnSpPr>
            <a:stCxn id="11" idx="7"/>
            <a:endCxn id="13" idx="0"/>
          </p:cNvCxnSpPr>
          <p:nvPr/>
        </p:nvCxnSpPr>
        <p:spPr>
          <a:xfrm rot="16200000" flipH="1">
            <a:off x="7380312" y="4149080"/>
            <a:ext cx="80744" cy="1359416"/>
          </a:xfrm>
          <a:prstGeom prst="curvedConnector3">
            <a:avLst>
              <a:gd name="adj1" fmla="val -361478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13" idx="3"/>
            <a:endCxn id="11" idx="4"/>
          </p:cNvCxnSpPr>
          <p:nvPr/>
        </p:nvCxnSpPr>
        <p:spPr>
          <a:xfrm rot="5400000" flipH="1">
            <a:off x="7227560" y="4517856"/>
            <a:ext cx="80744" cy="1359416"/>
          </a:xfrm>
          <a:prstGeom prst="curvedConnector3">
            <a:avLst>
              <a:gd name="adj1" fmla="val -361478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6" idx="6"/>
            <a:endCxn id="8" idx="3"/>
          </p:cNvCxnSpPr>
          <p:nvPr/>
        </p:nvCxnSpPr>
        <p:spPr>
          <a:xfrm flipV="1">
            <a:off x="1475656" y="3077696"/>
            <a:ext cx="1287408" cy="423312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6" idx="4"/>
            <a:endCxn id="7" idx="0"/>
          </p:cNvCxnSpPr>
          <p:nvPr/>
        </p:nvCxnSpPr>
        <p:spPr>
          <a:xfrm rot="5400000">
            <a:off x="503548" y="4473116"/>
            <a:ext cx="1512168" cy="12700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6" idx="5"/>
            <a:endCxn id="9" idx="2"/>
          </p:cNvCxnSpPr>
          <p:nvPr/>
        </p:nvCxnSpPr>
        <p:spPr>
          <a:xfrm rot="16200000" flipH="1">
            <a:off x="2060456" y="3005688"/>
            <a:ext cx="927368" cy="2223512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7" idx="6"/>
            <a:endCxn id="9" idx="4"/>
          </p:cNvCxnSpPr>
          <p:nvPr/>
        </p:nvCxnSpPr>
        <p:spPr>
          <a:xfrm flipV="1">
            <a:off x="1475656" y="4797152"/>
            <a:ext cx="2376264" cy="648072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8" idx="2"/>
            <a:endCxn id="6" idx="7"/>
          </p:cNvCxnSpPr>
          <p:nvPr/>
        </p:nvCxnSpPr>
        <p:spPr>
          <a:xfrm rot="10800000" flipV="1">
            <a:off x="1412384" y="2924944"/>
            <a:ext cx="1287408" cy="423312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7" idx="2"/>
            <a:endCxn id="6" idx="2"/>
          </p:cNvCxnSpPr>
          <p:nvPr/>
        </p:nvCxnSpPr>
        <p:spPr>
          <a:xfrm rot="10800000">
            <a:off x="1043608" y="3501008"/>
            <a:ext cx="12700" cy="1944216"/>
          </a:xfrm>
          <a:prstGeom prst="curvedConnector3">
            <a:avLst>
              <a:gd name="adj1" fmla="val 180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9" idx="1"/>
            <a:endCxn id="6" idx="6"/>
          </p:cNvCxnSpPr>
          <p:nvPr/>
        </p:nvCxnSpPr>
        <p:spPr>
          <a:xfrm rot="16200000" flipV="1">
            <a:off x="2123728" y="2852936"/>
            <a:ext cx="927368" cy="2223512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9" idx="7"/>
            <a:endCxn id="12" idx="2"/>
          </p:cNvCxnSpPr>
          <p:nvPr/>
        </p:nvCxnSpPr>
        <p:spPr>
          <a:xfrm rot="5400000" flipH="1" flipV="1">
            <a:off x="4472724" y="3681028"/>
            <a:ext cx="279296" cy="1215400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12" idx="4"/>
            <a:endCxn id="9" idx="5"/>
          </p:cNvCxnSpPr>
          <p:nvPr/>
        </p:nvCxnSpPr>
        <p:spPr>
          <a:xfrm rot="5400000">
            <a:off x="4535996" y="3833780"/>
            <a:ext cx="368776" cy="1431424"/>
          </a:xfrm>
          <a:prstGeom prst="curvedConnector3">
            <a:avLst>
              <a:gd name="adj1" fmla="val 179146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10" idx="6"/>
            <a:endCxn id="12" idx="0"/>
          </p:cNvCxnSpPr>
          <p:nvPr/>
        </p:nvCxnSpPr>
        <p:spPr>
          <a:xfrm>
            <a:off x="5148064" y="3068960"/>
            <a:ext cx="288032" cy="864096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12" idx="2"/>
            <a:endCxn id="10" idx="3"/>
          </p:cNvCxnSpPr>
          <p:nvPr/>
        </p:nvCxnSpPr>
        <p:spPr>
          <a:xfrm rot="10800000">
            <a:off x="4779288" y="3221712"/>
            <a:ext cx="440784" cy="927368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8582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post(S)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Let S be a set of stations. </a:t>
            </a:r>
          </a:p>
          <a:p>
            <a:r>
              <a:rPr lang="en-US" sz="2800"/>
              <a:t>post(S) is the set of stations reachable in one step from S. E.g. post({a,h}) = {b,c,d,g}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619672" y="3573016"/>
            <a:ext cx="5544616" cy="2160240"/>
            <a:chOff x="1043608" y="2708920"/>
            <a:chExt cx="7272808" cy="2952328"/>
          </a:xfrm>
        </p:grpSpPr>
        <p:sp>
          <p:nvSpPr>
            <p:cNvPr id="7" name="Oval 6"/>
            <p:cNvSpPr/>
            <p:nvPr/>
          </p:nvSpPr>
          <p:spPr>
            <a:xfrm>
              <a:off x="1043608" y="328498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043608" y="5229200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699792" y="2708920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635896" y="436510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4716016" y="2852936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6372200" y="472514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220072" y="3933056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7884368" y="4869160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15" name="Curved Connector 14"/>
            <p:cNvCxnSpPr>
              <a:stCxn id="12" idx="7"/>
              <a:endCxn id="14" idx="0"/>
            </p:cNvCxnSpPr>
            <p:nvPr/>
          </p:nvCxnSpPr>
          <p:spPr>
            <a:xfrm rot="16200000" flipH="1">
              <a:off x="7380312" y="4149080"/>
              <a:ext cx="80744" cy="1359416"/>
            </a:xfrm>
            <a:prstGeom prst="curvedConnector3">
              <a:avLst>
                <a:gd name="adj1" fmla="val -361478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14" idx="3"/>
              <a:endCxn id="12" idx="4"/>
            </p:cNvCxnSpPr>
            <p:nvPr/>
          </p:nvCxnSpPr>
          <p:spPr>
            <a:xfrm rot="5400000" flipH="1">
              <a:off x="7227560" y="4517856"/>
              <a:ext cx="80744" cy="1359416"/>
            </a:xfrm>
            <a:prstGeom prst="curvedConnector3">
              <a:avLst>
                <a:gd name="adj1" fmla="val -361478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7" idx="6"/>
              <a:endCxn id="9" idx="3"/>
            </p:cNvCxnSpPr>
            <p:nvPr/>
          </p:nvCxnSpPr>
          <p:spPr>
            <a:xfrm flipV="1">
              <a:off x="1475656" y="3077696"/>
              <a:ext cx="1287408" cy="4233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7" idx="4"/>
              <a:endCxn id="8" idx="0"/>
            </p:cNvCxnSpPr>
            <p:nvPr/>
          </p:nvCxnSpPr>
          <p:spPr>
            <a:xfrm rot="5400000">
              <a:off x="503548" y="4473116"/>
              <a:ext cx="1512168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>
              <a:stCxn id="7" idx="5"/>
              <a:endCxn id="10" idx="2"/>
            </p:cNvCxnSpPr>
            <p:nvPr/>
          </p:nvCxnSpPr>
          <p:spPr>
            <a:xfrm rot="16200000" flipH="1">
              <a:off x="2060456" y="3005688"/>
              <a:ext cx="927368" cy="22235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>
              <a:stCxn id="8" idx="6"/>
              <a:endCxn id="10" idx="4"/>
            </p:cNvCxnSpPr>
            <p:nvPr/>
          </p:nvCxnSpPr>
          <p:spPr>
            <a:xfrm flipV="1">
              <a:off x="1475656" y="4797152"/>
              <a:ext cx="2376264" cy="64807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stCxn id="9" idx="2"/>
              <a:endCxn id="7" idx="7"/>
            </p:cNvCxnSpPr>
            <p:nvPr/>
          </p:nvCxnSpPr>
          <p:spPr>
            <a:xfrm rot="10800000" flipV="1">
              <a:off x="1412384" y="2924944"/>
              <a:ext cx="1287408" cy="4233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8" idx="2"/>
              <a:endCxn id="7" idx="2"/>
            </p:cNvCxnSpPr>
            <p:nvPr/>
          </p:nvCxnSpPr>
          <p:spPr>
            <a:xfrm rot="10800000">
              <a:off x="1043608" y="3501008"/>
              <a:ext cx="12700" cy="1944216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10" idx="1"/>
              <a:endCxn id="7" idx="6"/>
            </p:cNvCxnSpPr>
            <p:nvPr/>
          </p:nvCxnSpPr>
          <p:spPr>
            <a:xfrm rot="16200000" flipV="1">
              <a:off x="2123728" y="2852936"/>
              <a:ext cx="927368" cy="22235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0" idx="7"/>
              <a:endCxn id="13" idx="2"/>
            </p:cNvCxnSpPr>
            <p:nvPr/>
          </p:nvCxnSpPr>
          <p:spPr>
            <a:xfrm rot="5400000" flipH="1" flipV="1">
              <a:off x="4472724" y="3681028"/>
              <a:ext cx="279296" cy="1215400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3" idx="4"/>
              <a:endCxn id="10" idx="5"/>
            </p:cNvCxnSpPr>
            <p:nvPr/>
          </p:nvCxnSpPr>
          <p:spPr>
            <a:xfrm rot="5400000">
              <a:off x="4535996" y="3833780"/>
              <a:ext cx="368776" cy="1431424"/>
            </a:xfrm>
            <a:prstGeom prst="curvedConnector3">
              <a:avLst>
                <a:gd name="adj1" fmla="val 179146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1" idx="6"/>
              <a:endCxn id="13" idx="0"/>
            </p:cNvCxnSpPr>
            <p:nvPr/>
          </p:nvCxnSpPr>
          <p:spPr>
            <a:xfrm>
              <a:off x="5148064" y="3068960"/>
              <a:ext cx="288032" cy="864096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13" idx="2"/>
              <a:endCxn id="11" idx="3"/>
            </p:cNvCxnSpPr>
            <p:nvPr/>
          </p:nvCxnSpPr>
          <p:spPr>
            <a:xfrm rot="10800000">
              <a:off x="4779288" y="3221712"/>
              <a:ext cx="440784" cy="927368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72158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Reachability as a fixpoint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set of stations reachable from an initial set S, called Reach(S) is defined as the smallest set Z such that Z = F(Z)</a:t>
            </a:r>
          </a:p>
          <a:p>
            <a:endParaRPr lang="en-US"/>
          </a:p>
          <a:p>
            <a:pPr marL="400050" lvl="1" indent="0">
              <a:buNone/>
            </a:pPr>
            <a:r>
              <a:rPr lang="en-US"/>
              <a:t>where F(Z) = S ∪ post(Z)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This can be computed as the </a:t>
            </a:r>
            <a:r>
              <a:rPr lang="en-US">
                <a:solidFill>
                  <a:srgbClr val="FF0000"/>
                </a:solidFill>
              </a:rPr>
              <a:t>limit</a:t>
            </a:r>
            <a:r>
              <a:rPr lang="en-US"/>
              <a:t> of a sequence </a:t>
            </a:r>
            <a:r>
              <a:rPr lang="en-US">
                <a:solidFill>
                  <a:srgbClr val="FF0000"/>
                </a:solidFill>
              </a:rPr>
              <a:t>∅, F(∅), F(F(∅)), ...</a:t>
            </a:r>
            <a:r>
              <a:rPr lang="en-US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920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>
            <a:normAutofit/>
          </a:bodyPr>
          <a:lstStyle/>
          <a:p>
            <a:r>
              <a:rPr lang="en-US"/>
              <a:t>Find the stations reachable from 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851920" y="2348880"/>
            <a:ext cx="5184576" cy="1944216"/>
            <a:chOff x="1043608" y="2708920"/>
            <a:chExt cx="7272808" cy="2952328"/>
          </a:xfrm>
        </p:grpSpPr>
        <p:sp>
          <p:nvSpPr>
            <p:cNvPr id="6" name="Oval 5"/>
            <p:cNvSpPr/>
            <p:nvPr/>
          </p:nvSpPr>
          <p:spPr>
            <a:xfrm>
              <a:off x="1043608" y="328498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043608" y="5229200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699792" y="2708920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3635896" y="436510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716016" y="2852936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6372200" y="472514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220072" y="3933056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7884368" y="4869160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15" name="Curved Connector 14"/>
            <p:cNvCxnSpPr>
              <a:stCxn id="11" idx="7"/>
              <a:endCxn id="13" idx="0"/>
            </p:cNvCxnSpPr>
            <p:nvPr/>
          </p:nvCxnSpPr>
          <p:spPr>
            <a:xfrm rot="16200000" flipH="1">
              <a:off x="7380312" y="4149080"/>
              <a:ext cx="80744" cy="1359416"/>
            </a:xfrm>
            <a:prstGeom prst="curvedConnector3">
              <a:avLst>
                <a:gd name="adj1" fmla="val -361478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13" idx="3"/>
              <a:endCxn id="11" idx="4"/>
            </p:cNvCxnSpPr>
            <p:nvPr/>
          </p:nvCxnSpPr>
          <p:spPr>
            <a:xfrm rot="5400000" flipH="1">
              <a:off x="7227560" y="4517856"/>
              <a:ext cx="80744" cy="1359416"/>
            </a:xfrm>
            <a:prstGeom prst="curvedConnector3">
              <a:avLst>
                <a:gd name="adj1" fmla="val -361478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>
              <a:stCxn id="6" idx="6"/>
              <a:endCxn id="8" idx="3"/>
            </p:cNvCxnSpPr>
            <p:nvPr/>
          </p:nvCxnSpPr>
          <p:spPr>
            <a:xfrm flipV="1">
              <a:off x="1475656" y="3077696"/>
              <a:ext cx="1287408" cy="4233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6" idx="4"/>
              <a:endCxn id="7" idx="0"/>
            </p:cNvCxnSpPr>
            <p:nvPr/>
          </p:nvCxnSpPr>
          <p:spPr>
            <a:xfrm rot="5400000">
              <a:off x="503548" y="4473116"/>
              <a:ext cx="1512168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6" idx="5"/>
              <a:endCxn id="9" idx="2"/>
            </p:cNvCxnSpPr>
            <p:nvPr/>
          </p:nvCxnSpPr>
          <p:spPr>
            <a:xfrm rot="16200000" flipH="1">
              <a:off x="2060456" y="3005688"/>
              <a:ext cx="927368" cy="22235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>
              <a:stCxn id="7" idx="6"/>
              <a:endCxn id="9" idx="4"/>
            </p:cNvCxnSpPr>
            <p:nvPr/>
          </p:nvCxnSpPr>
          <p:spPr>
            <a:xfrm flipV="1">
              <a:off x="1475656" y="4797152"/>
              <a:ext cx="2376264" cy="64807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8" idx="2"/>
              <a:endCxn id="6" idx="7"/>
            </p:cNvCxnSpPr>
            <p:nvPr/>
          </p:nvCxnSpPr>
          <p:spPr>
            <a:xfrm rot="10800000" flipV="1">
              <a:off x="1412384" y="2924944"/>
              <a:ext cx="1287408" cy="4233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urved Connector 36"/>
            <p:cNvCxnSpPr>
              <a:stCxn id="7" idx="2"/>
              <a:endCxn id="6" idx="2"/>
            </p:cNvCxnSpPr>
            <p:nvPr/>
          </p:nvCxnSpPr>
          <p:spPr>
            <a:xfrm rot="10800000">
              <a:off x="1043608" y="3501008"/>
              <a:ext cx="12700" cy="1944216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>
              <a:stCxn id="9" idx="1"/>
              <a:endCxn id="6" idx="6"/>
            </p:cNvCxnSpPr>
            <p:nvPr/>
          </p:nvCxnSpPr>
          <p:spPr>
            <a:xfrm rot="16200000" flipV="1">
              <a:off x="2123728" y="2852936"/>
              <a:ext cx="927368" cy="22235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urved Connector 42"/>
            <p:cNvCxnSpPr>
              <a:stCxn id="9" idx="7"/>
              <a:endCxn id="12" idx="2"/>
            </p:cNvCxnSpPr>
            <p:nvPr/>
          </p:nvCxnSpPr>
          <p:spPr>
            <a:xfrm rot="5400000" flipH="1" flipV="1">
              <a:off x="4472724" y="3681028"/>
              <a:ext cx="279296" cy="1215400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/>
            <p:cNvCxnSpPr>
              <a:stCxn id="12" idx="4"/>
              <a:endCxn id="9" idx="5"/>
            </p:cNvCxnSpPr>
            <p:nvPr/>
          </p:nvCxnSpPr>
          <p:spPr>
            <a:xfrm rot="5400000">
              <a:off x="4535996" y="3833780"/>
              <a:ext cx="368776" cy="1431424"/>
            </a:xfrm>
            <a:prstGeom prst="curvedConnector3">
              <a:avLst>
                <a:gd name="adj1" fmla="val 179146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/>
            <p:cNvCxnSpPr>
              <a:stCxn id="10" idx="6"/>
              <a:endCxn id="12" idx="0"/>
            </p:cNvCxnSpPr>
            <p:nvPr/>
          </p:nvCxnSpPr>
          <p:spPr>
            <a:xfrm>
              <a:off x="5148064" y="3068960"/>
              <a:ext cx="288032" cy="864096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>
              <a:stCxn id="12" idx="2"/>
              <a:endCxn id="10" idx="3"/>
            </p:cNvCxnSpPr>
            <p:nvPr/>
          </p:nvCxnSpPr>
          <p:spPr>
            <a:xfrm rot="10800000">
              <a:off x="4779288" y="3221712"/>
              <a:ext cx="440784" cy="927368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67544" y="2564904"/>
            <a:ext cx="374408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F(Z) = {a} ∪ post(Z)</a:t>
            </a:r>
          </a:p>
          <a:p>
            <a:endParaRPr lang="en-US" sz="2000"/>
          </a:p>
          <a:p>
            <a:r>
              <a:rPr lang="en-US" sz="2000"/>
              <a:t>∅</a:t>
            </a:r>
          </a:p>
          <a:p>
            <a:r>
              <a:rPr lang="en-US" sz="2000"/>
              <a:t>F(∅) = {a}</a:t>
            </a:r>
          </a:p>
          <a:p>
            <a:r>
              <a:rPr lang="en-US" sz="2000"/>
              <a:t>F({a}) = {a,b,c,d}</a:t>
            </a:r>
          </a:p>
          <a:p>
            <a:r>
              <a:rPr lang="en-US" sz="2000"/>
              <a:t>F({a,b,c,d}) = {a,b,c,d,f}</a:t>
            </a:r>
          </a:p>
          <a:p>
            <a:r>
              <a:rPr lang="en-US" sz="2000"/>
              <a:t>F({a,b,c,d,f}) = {a,b,c,d,e,f}</a:t>
            </a:r>
          </a:p>
          <a:p>
            <a:r>
              <a:rPr lang="en-US" sz="2000"/>
              <a:t>F({a,b,c,d,e,f}) = {a,b,c,d,e,f}</a:t>
            </a:r>
          </a:p>
          <a:p>
            <a:endParaRPr lang="en-US" sz="2000"/>
          </a:p>
          <a:p>
            <a:r>
              <a:rPr lang="en-US" sz="2000"/>
              <a:t>fixpoint found {a,b,c,d,e,f}</a:t>
            </a:r>
          </a:p>
        </p:txBody>
      </p:sp>
    </p:spTree>
    <p:extLst>
      <p:ext uri="{BB962C8B-B14F-4D97-AF65-F5344CB8AC3E}">
        <p14:creationId xmlns:p14="http://schemas.microsoft.com/office/powerpoint/2010/main" val="5678995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the same graph, compute the set of states reachable from e, using a fixpoint computation.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230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reachable states of 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We apply the same idea to find the reachable states of a program, starting with the initial state.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55576" y="3284984"/>
            <a:ext cx="5112568" cy="2520280"/>
            <a:chOff x="611560" y="1484784"/>
            <a:chExt cx="7704856" cy="3960440"/>
          </a:xfrm>
        </p:grpSpPr>
        <p:sp>
          <p:nvSpPr>
            <p:cNvPr id="7" name="Rectangle 6"/>
            <p:cNvSpPr/>
            <p:nvPr/>
          </p:nvSpPr>
          <p:spPr>
            <a:xfrm>
              <a:off x="1259632" y="2564904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  z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59632" y="4581128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n’  z’</a:t>
              </a:r>
            </a:p>
          </p:txBody>
        </p:sp>
        <p:cxnSp>
          <p:nvCxnSpPr>
            <p:cNvPr id="9" name="Straight Arrow Connector 8"/>
            <p:cNvCxnSpPr>
              <a:stCxn id="20" idx="2"/>
              <a:endCxn id="7" idx="0"/>
            </p:cNvCxnSpPr>
            <p:nvPr/>
          </p:nvCxnSpPr>
          <p:spPr>
            <a:xfrm>
              <a:off x="1979712" y="1844824"/>
              <a:ext cx="0" cy="72008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23728" y="1844823"/>
              <a:ext cx="907028" cy="822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= 4</a:t>
              </a:r>
            </a:p>
            <a:p>
              <a:r>
                <a:rPr lang="en-US" sz="1400"/>
                <a:t>z = 1</a:t>
              </a:r>
            </a:p>
          </p:txBody>
        </p:sp>
        <p:cxnSp>
          <p:nvCxnSpPr>
            <p:cNvPr id="12" name="Straight Arrow Connector 11"/>
            <p:cNvCxnSpPr>
              <a:endCxn id="8" idx="0"/>
            </p:cNvCxnSpPr>
            <p:nvPr/>
          </p:nvCxnSpPr>
          <p:spPr>
            <a:xfrm>
              <a:off x="1979712" y="3429000"/>
              <a:ext cx="0" cy="115212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051720" y="3573016"/>
              <a:ext cx="119407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n &gt; 0</a:t>
              </a:r>
            </a:p>
            <a:p>
              <a:r>
                <a:rPr lang="en-US" sz="1200"/>
                <a:t>n’ = n-1</a:t>
              </a:r>
            </a:p>
            <a:p>
              <a:r>
                <a:rPr lang="en-US" sz="1200"/>
                <a:t>z’ = z * n</a:t>
              </a:r>
            </a:p>
          </p:txBody>
        </p:sp>
        <p:cxnSp>
          <p:nvCxnSpPr>
            <p:cNvPr id="14" name="Curved Connector 13"/>
            <p:cNvCxnSpPr>
              <a:stCxn id="8" idx="1"/>
              <a:endCxn id="7" idx="1"/>
            </p:cNvCxnSpPr>
            <p:nvPr/>
          </p:nvCxnSpPr>
          <p:spPr>
            <a:xfrm rot="10800000">
              <a:off x="1259632" y="2996952"/>
              <a:ext cx="12700" cy="2016224"/>
            </a:xfrm>
            <a:prstGeom prst="curvedConnector3">
              <a:avLst>
                <a:gd name="adj1" fmla="val 510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11560" y="3573016"/>
              <a:ext cx="1017079" cy="822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= n’</a:t>
              </a:r>
            </a:p>
            <a:p>
              <a:r>
                <a:rPr lang="en-US" sz="1400"/>
                <a:t>z = z’</a:t>
              </a:r>
            </a:p>
          </p:txBody>
        </p:sp>
        <p:cxnSp>
          <p:nvCxnSpPr>
            <p:cNvPr id="16" name="Straight Arrow Connector 15"/>
            <p:cNvCxnSpPr>
              <a:stCxn id="7" idx="3"/>
              <a:endCxn id="19" idx="1"/>
            </p:cNvCxnSpPr>
            <p:nvPr/>
          </p:nvCxnSpPr>
          <p:spPr>
            <a:xfrm>
              <a:off x="2699792" y="2996952"/>
              <a:ext cx="4608513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131840" y="2564904"/>
              <a:ext cx="1932892" cy="483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≤ 0, print(z)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8304" y="2564904"/>
              <a:ext cx="1008112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stop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59632" y="1484784"/>
              <a:ext cx="1440160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21720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reachable states of a program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11560" y="1916832"/>
            <a:ext cx="3621262" cy="2520280"/>
            <a:chOff x="611560" y="1484784"/>
            <a:chExt cx="5457395" cy="3960440"/>
          </a:xfrm>
        </p:grpSpPr>
        <p:sp>
          <p:nvSpPr>
            <p:cNvPr id="7" name="Rectangle 6"/>
            <p:cNvSpPr/>
            <p:nvPr/>
          </p:nvSpPr>
          <p:spPr>
            <a:xfrm>
              <a:off x="1259632" y="2564904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  z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59632" y="4581128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n’  z’</a:t>
              </a:r>
            </a:p>
          </p:txBody>
        </p:sp>
        <p:cxnSp>
          <p:nvCxnSpPr>
            <p:cNvPr id="9" name="Straight Arrow Connector 8"/>
            <p:cNvCxnSpPr>
              <a:stCxn id="20" idx="2"/>
              <a:endCxn id="7" idx="0"/>
            </p:cNvCxnSpPr>
            <p:nvPr/>
          </p:nvCxnSpPr>
          <p:spPr>
            <a:xfrm>
              <a:off x="1979712" y="1844824"/>
              <a:ext cx="0" cy="72008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23728" y="1844823"/>
              <a:ext cx="907028" cy="822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= 4</a:t>
              </a:r>
            </a:p>
            <a:p>
              <a:r>
                <a:rPr lang="en-US" sz="1400"/>
                <a:t>z = 1</a:t>
              </a:r>
            </a:p>
          </p:txBody>
        </p:sp>
        <p:cxnSp>
          <p:nvCxnSpPr>
            <p:cNvPr id="12" name="Straight Arrow Connector 11"/>
            <p:cNvCxnSpPr>
              <a:endCxn id="8" idx="0"/>
            </p:cNvCxnSpPr>
            <p:nvPr/>
          </p:nvCxnSpPr>
          <p:spPr>
            <a:xfrm>
              <a:off x="1979712" y="3429000"/>
              <a:ext cx="0" cy="115212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051720" y="3573016"/>
              <a:ext cx="119407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n &gt; 0</a:t>
              </a:r>
            </a:p>
            <a:p>
              <a:r>
                <a:rPr lang="en-US" sz="1200"/>
                <a:t>n’ = n-1</a:t>
              </a:r>
            </a:p>
            <a:p>
              <a:r>
                <a:rPr lang="en-US" sz="1200"/>
                <a:t>z’ = z * n</a:t>
              </a:r>
            </a:p>
          </p:txBody>
        </p:sp>
        <p:cxnSp>
          <p:nvCxnSpPr>
            <p:cNvPr id="14" name="Curved Connector 13"/>
            <p:cNvCxnSpPr>
              <a:stCxn id="8" idx="1"/>
              <a:endCxn id="7" idx="1"/>
            </p:cNvCxnSpPr>
            <p:nvPr/>
          </p:nvCxnSpPr>
          <p:spPr>
            <a:xfrm rot="10800000">
              <a:off x="1259632" y="2996952"/>
              <a:ext cx="12700" cy="2016224"/>
            </a:xfrm>
            <a:prstGeom prst="curvedConnector3">
              <a:avLst>
                <a:gd name="adj1" fmla="val 510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11560" y="3573016"/>
              <a:ext cx="1017079" cy="822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= n’</a:t>
              </a:r>
            </a:p>
            <a:p>
              <a:r>
                <a:rPr lang="en-US" sz="1400"/>
                <a:t>z = z’</a:t>
              </a:r>
            </a:p>
          </p:txBody>
        </p:sp>
        <p:cxnSp>
          <p:nvCxnSpPr>
            <p:cNvPr id="16" name="Straight Arrow Connector 15"/>
            <p:cNvCxnSpPr>
              <a:stCxn id="7" idx="3"/>
              <a:endCxn id="19" idx="1"/>
            </p:cNvCxnSpPr>
            <p:nvPr/>
          </p:nvCxnSpPr>
          <p:spPr>
            <a:xfrm>
              <a:off x="2699792" y="2996952"/>
              <a:ext cx="2361052" cy="5143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131840" y="2564904"/>
              <a:ext cx="1932892" cy="483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≤ 0, print(z)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60843" y="2616338"/>
              <a:ext cx="1008112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stop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59632" y="1484784"/>
              <a:ext cx="1440160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start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83568" y="2492896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5576" y="4149080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44008" y="1916832"/>
            <a:ext cx="4176464" cy="313932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/>
              <a:t>2		3</a:t>
            </a:r>
          </a:p>
          <a:p>
            <a:r>
              <a:rPr lang="en-US"/>
              <a:t>{}		{}</a:t>
            </a:r>
          </a:p>
          <a:p>
            <a:r>
              <a:rPr lang="en-US"/>
              <a:t>{(4,1)}        	{}</a:t>
            </a:r>
          </a:p>
          <a:p>
            <a:r>
              <a:rPr lang="en-US"/>
              <a:t>{(4,1)}        	{(3,4)}</a:t>
            </a:r>
          </a:p>
          <a:p>
            <a:r>
              <a:rPr lang="en-US"/>
              <a:t>{(4,1),(3,4)}   	{(3,4)}</a:t>
            </a:r>
          </a:p>
          <a:p>
            <a:r>
              <a:rPr lang="en-US"/>
              <a:t>{(4,1),(3,4)}	{(3,4),(2,12)}</a:t>
            </a:r>
          </a:p>
          <a:p>
            <a:r>
              <a:rPr lang="en-US"/>
              <a:t>....		....</a:t>
            </a:r>
          </a:p>
          <a:p>
            <a:endParaRPr lang="en-US"/>
          </a:p>
          <a:p>
            <a:r>
              <a:rPr lang="en-US"/>
              <a:t>{(4,1),(3,4),	{(3,4),(2,12),(1,24)}</a:t>
            </a:r>
          </a:p>
          <a:p>
            <a:r>
              <a:rPr lang="en-US"/>
              <a:t>(2,12),(1,24),</a:t>
            </a:r>
          </a:p>
          <a:p>
            <a:r>
              <a:rPr lang="en-US"/>
              <a:t>(0,24) }            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9632" y="5373216"/>
            <a:ext cx="6091068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(n,z) represents the values of n and z at a given point</a:t>
            </a:r>
          </a:p>
        </p:txBody>
      </p:sp>
    </p:spTree>
    <p:extLst>
      <p:ext uri="{BB962C8B-B14F-4D97-AF65-F5344CB8AC3E}">
        <p14:creationId xmlns:p14="http://schemas.microsoft.com/office/powerpoint/2010/main" val="25529538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Infinite fixpoints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However, usually the set of reachable states of a program is </a:t>
            </a:r>
            <a:r>
              <a:rPr lang="en-US">
                <a:solidFill>
                  <a:srgbClr val="FF0000"/>
                </a:solidFill>
              </a:rPr>
              <a:t>infinite</a:t>
            </a:r>
            <a:r>
              <a:rPr lang="en-US"/>
              <a:t>, and the sequence could keep on growing</a:t>
            </a:r>
          </a:p>
          <a:p>
            <a:r>
              <a:rPr lang="en-US"/>
              <a:t>We might never reach the fixpoint</a:t>
            </a:r>
          </a:p>
          <a:p>
            <a:endParaRPr lang="en-US"/>
          </a:p>
          <a:p>
            <a:r>
              <a:rPr lang="en-US"/>
              <a:t>In this case we use </a:t>
            </a:r>
            <a:r>
              <a:rPr lang="en-US">
                <a:solidFill>
                  <a:srgbClr val="FF0000"/>
                </a:solidFill>
              </a:rPr>
              <a:t>abstraction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329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/>
              <a:t>Example</a:t>
            </a:r>
          </a:p>
          <a:p>
            <a:endParaRPr lang="en-US"/>
          </a:p>
          <a:p>
            <a:r>
              <a:rPr lang="en-US"/>
              <a:t>476305 × -576 = 274351680</a:t>
            </a:r>
          </a:p>
          <a:p>
            <a:endParaRPr lang="en-US"/>
          </a:p>
          <a:p>
            <a:r>
              <a:rPr lang="en-US"/>
              <a:t>Is the above equation correct?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90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Energy efficiency as a </a:t>
            </a:r>
            <a:r>
              <a:rPr lang="en-US" u="sng">
                <a:solidFill>
                  <a:srgbClr val="FF0000"/>
                </a:solidFill>
              </a:rPr>
              <a:t>design goal </a:t>
            </a:r>
            <a:r>
              <a:rPr lang="en-US">
                <a:solidFill>
                  <a:srgbClr val="FF0000"/>
                </a:solidFill>
              </a:rPr>
              <a:t>from the start</a:t>
            </a:r>
          </a:p>
          <a:p>
            <a:r>
              <a:rPr lang="en-US"/>
              <a:t>Get an </a:t>
            </a:r>
            <a:r>
              <a:rPr lang="en-US" u="sng"/>
              <a:t>energy profile </a:t>
            </a:r>
            <a:r>
              <a:rPr lang="en-US"/>
              <a:t>for a program as early as possible</a:t>
            </a:r>
          </a:p>
          <a:p>
            <a:pPr>
              <a:buSzPct val="100000"/>
              <a:buBlip>
                <a:blip r:embed="rId2"/>
              </a:buBlip>
            </a:pPr>
            <a:r>
              <a:rPr lang="en-US"/>
              <a:t>Analyse the code to find out how much energy a program </a:t>
            </a:r>
            <a:r>
              <a:rPr lang="en-US">
                <a:solidFill>
                  <a:srgbClr val="FF0000"/>
                </a:solidFill>
              </a:rPr>
              <a:t>will </a:t>
            </a:r>
            <a:r>
              <a:rPr lang="en-US"/>
              <a:t>use</a:t>
            </a:r>
          </a:p>
          <a:p>
            <a:pPr>
              <a:buSzPct val="100000"/>
              <a:buBlip>
                <a:blip r:embed="rId2"/>
              </a:buBlip>
            </a:pPr>
            <a:r>
              <a:rPr lang="en-US"/>
              <a:t>Deliver software with </a:t>
            </a:r>
            <a:r>
              <a:rPr lang="en-US">
                <a:solidFill>
                  <a:srgbClr val="FF0000"/>
                </a:solidFill>
              </a:rPr>
              <a:t>energy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guarantees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848232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 of 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rule of signs </a:t>
            </a:r>
            <a:r>
              <a:rPr lang="en-US"/>
              <a:t>is an </a:t>
            </a:r>
            <a:r>
              <a:rPr lang="en-US">
                <a:solidFill>
                  <a:srgbClr val="FF0000"/>
                </a:solidFill>
              </a:rPr>
              <a:t>abstraction</a:t>
            </a:r>
            <a:r>
              <a:rPr lang="en-US"/>
              <a:t> of the multiplication relation</a:t>
            </a:r>
          </a:p>
          <a:p>
            <a:endParaRPr lang="en-US"/>
          </a:p>
          <a:p>
            <a:pPr marL="400050" lvl="1" indent="0">
              <a:buNone/>
            </a:pPr>
            <a:r>
              <a:rPr lang="en-US"/>
              <a:t>+ × +   =   +</a:t>
            </a:r>
          </a:p>
          <a:p>
            <a:pPr marL="400050" lvl="1" indent="0">
              <a:buNone/>
            </a:pPr>
            <a:r>
              <a:rPr lang="en-US"/>
              <a:t>+ × −   =   −</a:t>
            </a:r>
          </a:p>
          <a:p>
            <a:pPr marL="400050" lvl="1" indent="0">
              <a:buNone/>
            </a:pPr>
            <a:r>
              <a:rPr lang="en-US"/>
              <a:t>− × +   =   −</a:t>
            </a:r>
          </a:p>
          <a:p>
            <a:pPr marL="400050" lvl="1" indent="0">
              <a:buNone/>
            </a:pPr>
            <a:r>
              <a:rPr lang="en-US"/>
              <a:t>− × −   =   +</a:t>
            </a:r>
          </a:p>
          <a:p>
            <a:pPr marL="400050" lvl="1" indent="0">
              <a:buNone/>
            </a:pPr>
            <a:r>
              <a:rPr lang="en-US"/>
              <a:t>We can check </a:t>
            </a:r>
            <a:r>
              <a:rPr lang="en-US">
                <a:solidFill>
                  <a:srgbClr val="FF0000"/>
                </a:solidFill>
              </a:rPr>
              <a:t>incorrectness</a:t>
            </a:r>
            <a:r>
              <a:rPr lang="en-US"/>
              <a:t>, but not correctness with the rule of signs.</a:t>
            </a:r>
          </a:p>
          <a:p>
            <a:pPr marL="857250" lvl="1" indent="-457200">
              <a:buFontTx/>
              <a:buChar char="-"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198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interval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The value of a variable is abstracted by an </a:t>
            </a:r>
            <a:r>
              <a:rPr lang="en-US">
                <a:solidFill>
                  <a:srgbClr val="FF0000"/>
                </a:solidFill>
              </a:rPr>
              <a:t>interval</a:t>
            </a:r>
          </a:p>
          <a:p>
            <a:pPr lvl="1"/>
            <a:r>
              <a:rPr lang="en-US"/>
              <a:t>The variable has any value within the interval</a:t>
            </a:r>
          </a:p>
          <a:p>
            <a:r>
              <a:rPr lang="en-US"/>
              <a:t>We can perform operations on intervals, as we did for signs</a:t>
            </a:r>
          </a:p>
          <a:p>
            <a:endParaRPr lang="en-US"/>
          </a:p>
          <a:p>
            <a:r>
              <a:rPr lang="en-US" sz="2800"/>
              <a:t>E.g. [3,10] + [-2,6] = [3+(-2), 10+6] = [1,16]</a:t>
            </a:r>
          </a:p>
          <a:p>
            <a:endParaRPr lang="en-US" sz="2800"/>
          </a:p>
          <a:p>
            <a:r>
              <a:rPr lang="en-US" sz="2800"/>
              <a:t>Exercise. What is [3,10] − [-2,6]?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148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interval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The set of pairs of values {(4,1),(3,4), (2,12),(1,24),(0,24) } can be abstracted by the pair of intervals </a:t>
            </a:r>
            <a:r>
              <a:rPr lang="en-US">
                <a:solidFill>
                  <a:srgbClr val="FF0000"/>
                </a:solidFill>
              </a:rPr>
              <a:t>([0,4], [1,24])         </a:t>
            </a:r>
          </a:p>
          <a:p>
            <a:r>
              <a:rPr lang="en-US"/>
              <a:t>So n is between 0 and 4, z is between 1 and 24.</a:t>
            </a:r>
          </a:p>
          <a:p>
            <a:r>
              <a:rPr lang="en-US"/>
              <a:t>But information has been lost</a:t>
            </a:r>
          </a:p>
          <a:p>
            <a:pPr lvl="1"/>
            <a:r>
              <a:rPr lang="en-US"/>
              <a:t>the pair (3,19) is also consistent with the intervals.</a:t>
            </a:r>
          </a:p>
          <a:p>
            <a:pPr lvl="1"/>
            <a:r>
              <a:rPr lang="en-US"/>
              <a:t>the intervals give an </a:t>
            </a:r>
            <a:r>
              <a:rPr lang="en-US">
                <a:solidFill>
                  <a:srgbClr val="FF0000"/>
                </a:solidFill>
              </a:rPr>
              <a:t>over-approximation </a:t>
            </a:r>
            <a:r>
              <a:rPr lang="en-US"/>
              <a:t>of the reachable states.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908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Convex polyhedra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89039"/>
          </a:xfrm>
        </p:spPr>
        <p:txBody>
          <a:bodyPr>
            <a:normAutofit/>
          </a:bodyPr>
          <a:lstStyle/>
          <a:p>
            <a:r>
              <a:rPr lang="en-US"/>
              <a:t>A more precise abstraction than intervals is given by </a:t>
            </a:r>
            <a:r>
              <a:rPr lang="en-US">
                <a:solidFill>
                  <a:srgbClr val="FF0000"/>
                </a:solidFill>
              </a:rPr>
              <a:t>convex polyhedra</a:t>
            </a:r>
          </a:p>
          <a:p>
            <a:endParaRPr lang="en-US">
              <a:solidFill>
                <a:srgbClr val="FF0000"/>
              </a:solidFill>
            </a:endParaRPr>
          </a:p>
          <a:p>
            <a:r>
              <a:rPr lang="en-US"/>
              <a:t>Convex polyhedra are linear inequalities among the state variables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17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404664"/>
            <a:ext cx="8784976" cy="864096"/>
          </a:xfrm>
        </p:spPr>
        <p:txBody>
          <a:bodyPr>
            <a:normAutofit/>
          </a:bodyPr>
          <a:lstStyle/>
          <a:p>
            <a:r>
              <a:rPr lang="en-US" sz="3600"/>
              <a:t>Example convex polyhedron abstraction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64</a:t>
            </a:fld>
            <a:endParaRPr lang="en-US"/>
          </a:p>
        </p:txBody>
      </p:sp>
      <p:pic>
        <p:nvPicPr>
          <p:cNvPr id="6" name="Picture 5" descr="Screen Shot 2015-07-11 at 01.14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1484784"/>
            <a:ext cx="4427984" cy="4749569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076056" y="1484784"/>
            <a:ext cx="3672408" cy="452431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Courier"/>
                <a:cs typeface="Courier"/>
              </a:rPr>
              <a:t>r1(I,J) :- </a:t>
            </a:r>
          </a:p>
          <a:p>
            <a:r>
              <a:rPr lang="en-US" sz="2400">
                <a:latin typeface="Courier"/>
                <a:cs typeface="Courier"/>
              </a:rPr>
              <a:t>	I=0,J=10.</a:t>
            </a:r>
          </a:p>
          <a:p>
            <a:r>
              <a:rPr lang="en-US" sz="2400">
                <a:latin typeface="Courier"/>
                <a:cs typeface="Courier"/>
              </a:rPr>
              <a:t>r2(I,J) :- </a:t>
            </a:r>
          </a:p>
          <a:p>
            <a:r>
              <a:rPr lang="en-US" sz="2400">
                <a:latin typeface="Courier"/>
                <a:cs typeface="Courier"/>
              </a:rPr>
              <a:t>	r1(I,J).</a:t>
            </a:r>
          </a:p>
          <a:p>
            <a:r>
              <a:rPr lang="en-US" sz="2400">
                <a:latin typeface="Courier"/>
                <a:cs typeface="Courier"/>
              </a:rPr>
              <a:t>r2(I,J) :-</a:t>
            </a:r>
          </a:p>
          <a:p>
            <a:r>
              <a:rPr lang="en-US" sz="2400">
                <a:latin typeface="Courier"/>
                <a:cs typeface="Courier"/>
              </a:rPr>
              <a:t>	I1 =&lt; J1,</a:t>
            </a:r>
          </a:p>
          <a:p>
            <a:r>
              <a:rPr lang="en-US" sz="2400">
                <a:latin typeface="Courier"/>
                <a:cs typeface="Courier"/>
              </a:rPr>
              <a:t>	I = I1+2,</a:t>
            </a:r>
          </a:p>
          <a:p>
            <a:r>
              <a:rPr lang="en-US" sz="2400">
                <a:latin typeface="Courier"/>
                <a:cs typeface="Courier"/>
              </a:rPr>
              <a:t>	J = J1-1,</a:t>
            </a:r>
          </a:p>
          <a:p>
            <a:r>
              <a:rPr lang="en-US" sz="2400">
                <a:latin typeface="Courier"/>
                <a:cs typeface="Courier"/>
              </a:rPr>
              <a:t>	r2(I1,J1).</a:t>
            </a:r>
          </a:p>
          <a:p>
            <a:r>
              <a:rPr lang="en-US" sz="2400">
                <a:latin typeface="Courier"/>
                <a:cs typeface="Courier"/>
              </a:rPr>
              <a:t>r3(I,J) :-</a:t>
            </a:r>
          </a:p>
          <a:p>
            <a:r>
              <a:rPr lang="en-US" sz="2400">
                <a:latin typeface="Courier"/>
                <a:cs typeface="Courier"/>
              </a:rPr>
              <a:t>	I &gt;= J+1,</a:t>
            </a:r>
          </a:p>
          <a:p>
            <a:r>
              <a:rPr lang="en-US" sz="2400">
                <a:latin typeface="Courier"/>
                <a:cs typeface="Courier"/>
              </a:rPr>
              <a:t>	r2(I,J).</a:t>
            </a:r>
          </a:p>
        </p:txBody>
      </p:sp>
    </p:spTree>
    <p:extLst>
      <p:ext uri="{BB962C8B-B14F-4D97-AF65-F5344CB8AC3E}">
        <p14:creationId xmlns:p14="http://schemas.microsoft.com/office/powerpoint/2010/main" val="6322878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Approximate reachable states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1916832"/>
            <a:ext cx="8126594" cy="12003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Courier"/>
                <a:cs typeface="Courier"/>
              </a:rPr>
              <a:t>r1(I,J) = [I=0,J=10].</a:t>
            </a:r>
          </a:p>
          <a:p>
            <a:r>
              <a:rPr lang="en-US" sz="2400">
                <a:latin typeface="Courier"/>
                <a:cs typeface="Courier"/>
              </a:rPr>
              <a:t>r2(I,J) = [-I &gt;= -16,I &gt;= 0,I+2*J=20].</a:t>
            </a:r>
          </a:p>
          <a:p>
            <a:r>
              <a:rPr lang="en-US" sz="2400">
                <a:latin typeface="Courier"/>
                <a:cs typeface="Courier"/>
              </a:rPr>
              <a:t>r3(I,J) = [-3*I &gt;= -26,3*I &gt;= 22,I+2*J=20].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3789040"/>
            <a:ext cx="6092083" cy="12003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This result is computed fast, using the </a:t>
            </a:r>
          </a:p>
          <a:p>
            <a:r>
              <a:rPr lang="en-US" sz="2400"/>
              <a:t>Parma Polyhedra Library to perform the </a:t>
            </a:r>
          </a:p>
          <a:p>
            <a:r>
              <a:rPr lang="en-US" sz="2400"/>
              <a:t>operations on convex polyhedra.</a:t>
            </a:r>
          </a:p>
        </p:txBody>
      </p:sp>
    </p:spTree>
    <p:extLst>
      <p:ext uri="{BB962C8B-B14F-4D97-AF65-F5344CB8AC3E}">
        <p14:creationId xmlns:p14="http://schemas.microsoft.com/office/powerpoint/2010/main" val="2181990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so far....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can translate a </a:t>
            </a:r>
            <a:r>
              <a:rPr lang="en-US">
                <a:solidFill>
                  <a:srgbClr val="FF0000"/>
                </a:solidFill>
              </a:rPr>
              <a:t>program</a:t>
            </a:r>
            <a:r>
              <a:rPr lang="en-US"/>
              <a:t> to a </a:t>
            </a:r>
            <a:r>
              <a:rPr lang="en-US">
                <a:solidFill>
                  <a:srgbClr val="FF0000"/>
                </a:solidFill>
              </a:rPr>
              <a:t>state automaton</a:t>
            </a:r>
          </a:p>
          <a:p>
            <a:r>
              <a:rPr lang="en-US"/>
              <a:t>We can compute over-approximation of the </a:t>
            </a:r>
            <a:r>
              <a:rPr lang="en-US">
                <a:solidFill>
                  <a:srgbClr val="FF0000"/>
                </a:solidFill>
              </a:rPr>
              <a:t>reachable states </a:t>
            </a:r>
            <a:r>
              <a:rPr lang="en-US"/>
              <a:t>of the program </a:t>
            </a:r>
          </a:p>
          <a:p>
            <a:pPr lvl="1"/>
            <a:r>
              <a:rPr lang="en-US"/>
              <a:t>using fixpoint computation and abstraction</a:t>
            </a:r>
          </a:p>
          <a:p>
            <a:r>
              <a:rPr lang="en-US"/>
              <a:t>We can use the approximation to check </a:t>
            </a:r>
            <a:r>
              <a:rPr lang="en-US">
                <a:solidFill>
                  <a:srgbClr val="FF0000"/>
                </a:solidFill>
              </a:rPr>
              <a:t>assertions about the program</a:t>
            </a:r>
            <a:r>
              <a:rPr lang="en-US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900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2930" y="1007749"/>
            <a:ext cx="7785494" cy="2061211"/>
          </a:xfrm>
        </p:spPr>
        <p:txBody>
          <a:bodyPr>
            <a:normAutofit/>
          </a:bodyPr>
          <a:lstStyle/>
          <a:p>
            <a:r>
              <a:rPr lang="en-US" sz="3600"/>
              <a:t>Software and Energy-aware Computing</a:t>
            </a:r>
            <a:br>
              <a:rPr lang="en-US" sz="3600"/>
            </a:br>
            <a:r>
              <a:rPr lang="en-US" sz="3200"/>
              <a:t>Static analysis and optimization</a:t>
            </a:r>
            <a:endParaRPr lang="da-DK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9552" y="3356992"/>
            <a:ext cx="8208912" cy="2376264"/>
          </a:xfrm>
        </p:spPr>
        <p:txBody>
          <a:bodyPr>
            <a:normAutofit/>
          </a:bodyPr>
          <a:lstStyle/>
          <a:p>
            <a:r>
              <a:rPr lang="en-US" sz="2400" u="sng"/>
              <a:t>John Gallagher</a:t>
            </a:r>
            <a:endParaRPr lang="en-US" sz="2400"/>
          </a:p>
          <a:p>
            <a:r>
              <a:rPr lang="en-US" sz="2400"/>
              <a:t>Roskilde University</a:t>
            </a:r>
          </a:p>
          <a:p>
            <a:endParaRPr lang="en-US" sz="2400"/>
          </a:p>
          <a:p>
            <a:r>
              <a:rPr lang="en-US" sz="2400" b="1"/>
              <a:t>ICT-Energy: Energy consumption in future ICT devices</a:t>
            </a:r>
          </a:p>
          <a:p>
            <a:r>
              <a:rPr lang="en-US" sz="2000"/>
              <a:t>Summer School, Aalborg, Denmark, August 13-16, 2016</a:t>
            </a:r>
          </a:p>
          <a:p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1228717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Energy models – block-based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83568" y="1484784"/>
            <a:ext cx="7704856" cy="3960440"/>
            <a:chOff x="611560" y="1484784"/>
            <a:chExt cx="7704856" cy="3960440"/>
          </a:xfrm>
        </p:grpSpPr>
        <p:sp>
          <p:nvSpPr>
            <p:cNvPr id="6" name="Rectangle 5"/>
            <p:cNvSpPr/>
            <p:nvPr/>
          </p:nvSpPr>
          <p:spPr>
            <a:xfrm>
              <a:off x="1259632" y="2564904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  z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59632" y="4581128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n’  z’</a:t>
              </a:r>
            </a:p>
          </p:txBody>
        </p:sp>
        <p:cxnSp>
          <p:nvCxnSpPr>
            <p:cNvPr id="9" name="Straight Arrow Connector 8"/>
            <p:cNvCxnSpPr>
              <a:stCxn id="27" idx="2"/>
              <a:endCxn id="6" idx="0"/>
            </p:cNvCxnSpPr>
            <p:nvPr/>
          </p:nvCxnSpPr>
          <p:spPr>
            <a:xfrm>
              <a:off x="1979712" y="1844824"/>
              <a:ext cx="0" cy="72008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23728" y="1844824"/>
              <a:ext cx="7210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 = 4</a:t>
              </a:r>
            </a:p>
            <a:p>
              <a:r>
                <a:rPr lang="en-US"/>
                <a:t>z = 1</a:t>
              </a:r>
            </a:p>
          </p:txBody>
        </p:sp>
        <p:cxnSp>
          <p:nvCxnSpPr>
            <p:cNvPr id="12" name="Straight Arrow Connector 11"/>
            <p:cNvCxnSpPr>
              <a:endCxn id="7" idx="0"/>
            </p:cNvCxnSpPr>
            <p:nvPr/>
          </p:nvCxnSpPr>
          <p:spPr>
            <a:xfrm>
              <a:off x="1979712" y="3429000"/>
              <a:ext cx="0" cy="115212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051720" y="3573016"/>
              <a:ext cx="10961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 &gt; 0</a:t>
              </a:r>
            </a:p>
            <a:p>
              <a:r>
                <a:rPr lang="en-US"/>
                <a:t>n’ = n-1</a:t>
              </a:r>
            </a:p>
            <a:p>
              <a:r>
                <a:rPr lang="en-US"/>
                <a:t>z’ = z * n</a:t>
              </a:r>
            </a:p>
          </p:txBody>
        </p:sp>
        <p:cxnSp>
          <p:nvCxnSpPr>
            <p:cNvPr id="16" name="Curved Connector 15"/>
            <p:cNvCxnSpPr>
              <a:stCxn id="7" idx="1"/>
              <a:endCxn id="6" idx="1"/>
            </p:cNvCxnSpPr>
            <p:nvPr/>
          </p:nvCxnSpPr>
          <p:spPr>
            <a:xfrm rot="10800000">
              <a:off x="1259632" y="2996952"/>
              <a:ext cx="12700" cy="2016224"/>
            </a:xfrm>
            <a:prstGeom prst="curvedConnector3">
              <a:avLst>
                <a:gd name="adj1" fmla="val 510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11560" y="3573016"/>
              <a:ext cx="8149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 = n’</a:t>
              </a:r>
            </a:p>
            <a:p>
              <a:r>
                <a:rPr lang="en-US"/>
                <a:t>z = z’</a:t>
              </a:r>
            </a:p>
          </p:txBody>
        </p:sp>
        <p:cxnSp>
          <p:nvCxnSpPr>
            <p:cNvPr id="19" name="Straight Arrow Connector 18"/>
            <p:cNvCxnSpPr>
              <a:stCxn id="6" idx="3"/>
              <a:endCxn id="26" idx="1"/>
            </p:cNvCxnSpPr>
            <p:nvPr/>
          </p:nvCxnSpPr>
          <p:spPr>
            <a:xfrm>
              <a:off x="2699792" y="2996952"/>
              <a:ext cx="4608512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131840" y="2564904"/>
              <a:ext cx="1724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 ≤ 0,   print(z)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308304" y="2564904"/>
              <a:ext cx="1008112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stop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59632" y="1484784"/>
              <a:ext cx="1440160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start</a:t>
              </a: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1835696" y="3429000"/>
            <a:ext cx="1368152" cy="1152128"/>
          </a:xfrm>
          <a:prstGeom prst="roundRect">
            <a:avLst/>
          </a:prstGeom>
          <a:solidFill>
            <a:schemeClr val="accent6">
              <a:lumMod val="75000"/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572172">
            <a:off x="3397753" y="3969729"/>
            <a:ext cx="576064" cy="360040"/>
          </a:xfrm>
          <a:prstGeom prst="rightArrow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995936" y="4221088"/>
            <a:ext cx="1296144" cy="1224136"/>
          </a:xfrm>
          <a:prstGeom prst="roundRect">
            <a:avLst/>
          </a:prstGeom>
          <a:solidFill>
            <a:schemeClr val="accent6">
              <a:lumMod val="75000"/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LLVM block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012160" y="4653136"/>
            <a:ext cx="1296144" cy="1224136"/>
          </a:xfrm>
          <a:prstGeom prst="roundRect">
            <a:avLst/>
          </a:prstGeom>
          <a:solidFill>
            <a:schemeClr val="accent6">
              <a:lumMod val="75000"/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ISA block</a:t>
            </a:r>
          </a:p>
        </p:txBody>
      </p:sp>
      <p:sp>
        <p:nvSpPr>
          <p:cNvPr id="23" name="Right Arrow 22"/>
          <p:cNvSpPr/>
          <p:nvPr/>
        </p:nvSpPr>
        <p:spPr>
          <a:xfrm rot="1572172">
            <a:off x="5341969" y="4833825"/>
            <a:ext cx="576064" cy="360040"/>
          </a:xfrm>
          <a:prstGeom prst="rightArrow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2464390">
            <a:off x="5342768" y="4406473"/>
            <a:ext cx="576064" cy="360040"/>
          </a:xfrm>
          <a:prstGeom prst="rightArrow">
            <a:avLst/>
          </a:prstGeom>
          <a:solidFill>
            <a:srgbClr val="90D05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12464390">
            <a:off x="3470560" y="3542377"/>
            <a:ext cx="576064" cy="360040"/>
          </a:xfrm>
          <a:prstGeom prst="rightArrow">
            <a:avLst/>
          </a:prstGeom>
          <a:solidFill>
            <a:srgbClr val="90D05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308304" y="4725144"/>
            <a:ext cx="1008112" cy="1080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ISA energy model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96136" y="4221088"/>
            <a:ext cx="55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  <a:r>
              <a:rPr lang="en-US" baseline="-25000"/>
              <a:t>ISA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95936" y="3284984"/>
            <a:ext cx="70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  <a:r>
              <a:rPr lang="en-US" baseline="-25000"/>
              <a:t>LLVM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87824" y="3068960"/>
            <a:ext cx="881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</a:t>
            </a:r>
            <a:r>
              <a:rPr lang="en-US">
                <a:solidFill>
                  <a:srgbClr val="FF0000"/>
                </a:solidFill>
              </a:rPr>
              <a:t>e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,e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]</a:t>
            </a:r>
            <a:endParaRPr lang="en-US" baseline="-25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4779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energy to the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25583" y="3140968"/>
            <a:ext cx="1426701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  z   </a:t>
            </a:r>
            <a:r>
              <a:rPr lang="en-US">
                <a:solidFill>
                  <a:srgbClr val="FF0000"/>
                </a:solidFill>
              </a:rPr>
              <a:t>e’ </a:t>
            </a:r>
          </a:p>
        </p:txBody>
      </p:sp>
      <p:sp>
        <p:nvSpPr>
          <p:cNvPr id="8" name="Rectangle 7"/>
          <p:cNvSpPr/>
          <p:nvPr/>
        </p:nvSpPr>
        <p:spPr>
          <a:xfrm>
            <a:off x="1325583" y="5157192"/>
            <a:ext cx="1426701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n’  z’  </a:t>
            </a:r>
            <a:r>
              <a:rPr lang="en-US">
                <a:solidFill>
                  <a:srgbClr val="FF0000"/>
                </a:solidFill>
              </a:rPr>
              <a:t>e</a:t>
            </a:r>
          </a:p>
        </p:txBody>
      </p:sp>
      <p:cxnSp>
        <p:nvCxnSpPr>
          <p:cNvPr id="9" name="Straight Arrow Connector 8"/>
          <p:cNvCxnSpPr>
            <a:stCxn id="18" idx="2"/>
            <a:endCxn id="7" idx="0"/>
          </p:cNvCxnSpPr>
          <p:nvPr/>
        </p:nvCxnSpPr>
        <p:spPr>
          <a:xfrm>
            <a:off x="2038934" y="2420888"/>
            <a:ext cx="0" cy="72008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81604" y="2420888"/>
            <a:ext cx="714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= 4</a:t>
            </a:r>
          </a:p>
          <a:p>
            <a:r>
              <a:rPr lang="en-US"/>
              <a:t>z = 1</a:t>
            </a:r>
          </a:p>
        </p:txBody>
      </p:sp>
      <p:cxnSp>
        <p:nvCxnSpPr>
          <p:cNvPr id="11" name="Straight Arrow Connector 10"/>
          <p:cNvCxnSpPr>
            <a:endCxn id="8" idx="0"/>
          </p:cNvCxnSpPr>
          <p:nvPr/>
        </p:nvCxnSpPr>
        <p:spPr>
          <a:xfrm>
            <a:off x="2038934" y="4005064"/>
            <a:ext cx="0" cy="11521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23728" y="4005064"/>
            <a:ext cx="10961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&gt; 0</a:t>
            </a:r>
          </a:p>
          <a:p>
            <a:r>
              <a:rPr lang="en-US"/>
              <a:t>n’ = n-1</a:t>
            </a:r>
          </a:p>
          <a:p>
            <a:r>
              <a:rPr lang="en-US"/>
              <a:t>z’ = z * n</a:t>
            </a:r>
          </a:p>
        </p:txBody>
      </p:sp>
      <p:cxnSp>
        <p:nvCxnSpPr>
          <p:cNvPr id="13" name="Curved Connector 12"/>
          <p:cNvCxnSpPr>
            <a:stCxn id="8" idx="1"/>
            <a:endCxn id="7" idx="1"/>
          </p:cNvCxnSpPr>
          <p:nvPr/>
        </p:nvCxnSpPr>
        <p:spPr>
          <a:xfrm rot="10800000">
            <a:off x="1325583" y="3573016"/>
            <a:ext cx="12581" cy="2016224"/>
          </a:xfrm>
          <a:prstGeom prst="curvedConnector3">
            <a:avLst>
              <a:gd name="adj1" fmla="val 510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504" y="3573016"/>
            <a:ext cx="807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= n’</a:t>
            </a:r>
          </a:p>
          <a:p>
            <a:r>
              <a:rPr lang="en-US"/>
              <a:t>z = z’</a:t>
            </a:r>
          </a:p>
        </p:txBody>
      </p:sp>
      <p:cxnSp>
        <p:nvCxnSpPr>
          <p:cNvPr id="15" name="Straight Arrow Connector 14"/>
          <p:cNvCxnSpPr>
            <a:stCxn id="7" idx="3"/>
            <a:endCxn id="17" idx="1"/>
          </p:cNvCxnSpPr>
          <p:nvPr/>
        </p:nvCxnSpPr>
        <p:spPr>
          <a:xfrm>
            <a:off x="2752284" y="3573016"/>
            <a:ext cx="456544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80294" y="3140968"/>
            <a:ext cx="3024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≤ 0,   print(z)</a:t>
            </a:r>
            <a:r>
              <a:rPr lang="en-US">
                <a:solidFill>
                  <a:srgbClr val="FF0000"/>
                </a:solidFill>
              </a:rPr>
              <a:t>  e = e’+107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17726" y="3140968"/>
            <a:ext cx="998690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25583" y="2060848"/>
            <a:ext cx="1426701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e</a:t>
            </a:r>
          </a:p>
        </p:txBody>
      </p:sp>
      <p:cxnSp>
        <p:nvCxnSpPr>
          <p:cNvPr id="19" name="Straight Arrow Connector 18"/>
          <p:cNvCxnSpPr>
            <a:endCxn id="18" idx="0"/>
          </p:cNvCxnSpPr>
          <p:nvPr/>
        </p:nvCxnSpPr>
        <p:spPr>
          <a:xfrm flipH="1">
            <a:off x="2038934" y="1556792"/>
            <a:ext cx="12786" cy="5040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59632" y="1628800"/>
            <a:ext cx="7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 = 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4008" y="1700808"/>
            <a:ext cx="3833051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e is an “energy counter”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5576" y="2564904"/>
            <a:ext cx="1229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e’ = e+17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7584" y="4365104"/>
            <a:ext cx="1229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 = e’+42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032" y="5517232"/>
            <a:ext cx="1101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e’ = e+3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35896" y="4509120"/>
            <a:ext cx="4822279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On each transition, increment the </a:t>
            </a:r>
          </a:p>
          <a:p>
            <a:r>
              <a:rPr lang="en-US"/>
              <a:t>energy counter by the amount of</a:t>
            </a:r>
          </a:p>
          <a:p>
            <a:r>
              <a:rPr lang="en-US"/>
              <a:t>energy required to execute the transition.</a:t>
            </a:r>
          </a:p>
          <a:p>
            <a:r>
              <a:rPr lang="en-US"/>
              <a:t>The numbers are obtained from a model</a:t>
            </a:r>
          </a:p>
        </p:txBody>
      </p:sp>
    </p:spTree>
    <p:extLst>
      <p:ext uri="{BB962C8B-B14F-4D97-AF65-F5344CB8AC3E}">
        <p14:creationId xmlns:p14="http://schemas.microsoft.com/office/powerpoint/2010/main" val="3848686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Reason 2 -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SzPct val="100000"/>
              <a:buBlip>
                <a:blip r:embed="rId2"/>
              </a:buBlip>
            </a:pPr>
            <a:r>
              <a:rPr lang="en-US" sz="4000"/>
              <a:t> </a:t>
            </a:r>
            <a:r>
              <a:rPr lang="en-US"/>
              <a:t>Don’t wait to </a:t>
            </a:r>
            <a:r>
              <a:rPr lang="en-US">
                <a:solidFill>
                  <a:srgbClr val="FF0000"/>
                </a:solidFill>
              </a:rPr>
              <a:t>test</a:t>
            </a:r>
            <a:r>
              <a:rPr lang="en-US"/>
              <a:t> energy efficiency on hardware, after the software is developed </a:t>
            </a:r>
          </a:p>
          <a:p>
            <a:pPr>
              <a:buSzPct val="100000"/>
              <a:buBlip>
                <a:blip r:embed="rId2"/>
              </a:buBlip>
            </a:pPr>
            <a:endParaRPr lang="en-US"/>
          </a:p>
          <a:p>
            <a:pPr marL="0" indent="0">
              <a:buSzPct val="100000"/>
              <a:buNone/>
            </a:pPr>
            <a:endParaRPr lang="en-US"/>
          </a:p>
          <a:p>
            <a:pPr marL="0" indent="0">
              <a:buSzPct val="100000"/>
              <a:buNone/>
            </a:pPr>
            <a:endParaRPr lang="en-US"/>
          </a:p>
          <a:p>
            <a:pPr marL="0" indent="0">
              <a:buSzPct val="100000"/>
              <a:buNone/>
            </a:pPr>
            <a:endParaRPr lang="en-US"/>
          </a:p>
          <a:p>
            <a:pPr>
              <a:buSzPct val="100000"/>
              <a:buBlip>
                <a:blip r:embed="rId2"/>
              </a:buBlip>
            </a:pPr>
            <a:r>
              <a:rPr lang="en-US"/>
              <a:t>  </a:t>
            </a:r>
            <a:r>
              <a:rPr lang="en-US" sz="2800"/>
              <a:t>It might be too late to fix “energy bugs”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7</a:t>
            </a:fld>
            <a:endParaRPr lang="da-DK" dirty="0"/>
          </a:p>
        </p:txBody>
      </p:sp>
      <p:pic>
        <p:nvPicPr>
          <p:cNvPr id="7" name="Picture 6" descr="skd188256sdc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3356992"/>
            <a:ext cx="2088232" cy="1789665"/>
          </a:xfrm>
          <a:prstGeom prst="rect">
            <a:avLst/>
          </a:prstGeom>
        </p:spPr>
      </p:pic>
      <p:pic>
        <p:nvPicPr>
          <p:cNvPr id="8" name="Picture 7" descr="j0289054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8184" y="3429000"/>
            <a:ext cx="2051720" cy="13507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79712" y="3356992"/>
            <a:ext cx="1724751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Development</a:t>
            </a:r>
          </a:p>
          <a:p>
            <a:r>
              <a:rPr lang="en-US"/>
              <a:t>machine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0" y="3429000"/>
            <a:ext cx="1570562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Deployment</a:t>
            </a:r>
          </a:p>
          <a:p>
            <a:r>
              <a:rPr lang="en-US"/>
              <a:t>platform</a:t>
            </a:r>
          </a:p>
        </p:txBody>
      </p:sp>
    </p:spTree>
    <p:extLst>
      <p:ext uri="{BB962C8B-B14F-4D97-AF65-F5344CB8AC3E}">
        <p14:creationId xmlns:p14="http://schemas.microsoft.com/office/powerpoint/2010/main" val="24991570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Estimating total energy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total energy consumed by the program is given by the energy counter in the reachable “stop” state.</a:t>
            </a:r>
          </a:p>
          <a:p>
            <a:r>
              <a:rPr lang="en-US"/>
              <a:t>For this example, the analysis yields a value of 304 (initial value n=4)</a:t>
            </a:r>
          </a:p>
          <a:p>
            <a:r>
              <a:rPr lang="en-US"/>
              <a:t>However if the input data is unknown, we would get a relationship between input value </a:t>
            </a:r>
            <a:r>
              <a:rPr lang="en-US">
                <a:solidFill>
                  <a:srgbClr val="FF0000"/>
                </a:solidFill>
              </a:rPr>
              <a:t>n</a:t>
            </a:r>
            <a:r>
              <a:rPr lang="en-US"/>
              <a:t> and energy </a:t>
            </a:r>
            <a:r>
              <a:rPr lang="en-US">
                <a:solidFill>
                  <a:srgbClr val="FF0000"/>
                </a:solidFill>
              </a:rPr>
              <a:t>e</a:t>
            </a:r>
            <a:r>
              <a:rPr lang="en-US"/>
              <a:t>.</a:t>
            </a:r>
          </a:p>
          <a:p>
            <a:r>
              <a:rPr lang="en-US"/>
              <a:t>In the example, </a:t>
            </a:r>
            <a:r>
              <a:rPr lang="en-US">
                <a:solidFill>
                  <a:srgbClr val="FF0000"/>
                </a:solidFill>
              </a:rPr>
              <a:t>e = 17 + n*45 + 107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456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Beyond linear energy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With polyhedron or interval abstractions, we are limited to </a:t>
            </a:r>
            <a:r>
              <a:rPr lang="en-US">
                <a:solidFill>
                  <a:srgbClr val="FF0000"/>
                </a:solidFill>
              </a:rPr>
              <a:t>linear</a:t>
            </a:r>
            <a:r>
              <a:rPr lang="en-US"/>
              <a:t> expressions.</a:t>
            </a:r>
          </a:p>
          <a:p>
            <a:r>
              <a:rPr lang="en-US"/>
              <a:t>This is quite restrictive and approximate</a:t>
            </a:r>
          </a:p>
          <a:p>
            <a:r>
              <a:rPr lang="en-US"/>
              <a:t>A better approach is given by deriving </a:t>
            </a:r>
            <a:r>
              <a:rPr lang="en-US">
                <a:solidFill>
                  <a:srgbClr val="FF0000"/>
                </a:solidFill>
              </a:rPr>
              <a:t>cost functions </a:t>
            </a:r>
            <a:r>
              <a:rPr lang="en-US"/>
              <a:t>from the automaton, and solving them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9467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Deriving cost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72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11560" y="1916832"/>
            <a:ext cx="4536504" cy="3096344"/>
            <a:chOff x="611560" y="1484784"/>
            <a:chExt cx="5457395" cy="3960440"/>
          </a:xfrm>
        </p:grpSpPr>
        <p:sp>
          <p:nvSpPr>
            <p:cNvPr id="7" name="Rectangle 6"/>
            <p:cNvSpPr/>
            <p:nvPr/>
          </p:nvSpPr>
          <p:spPr>
            <a:xfrm>
              <a:off x="1259632" y="2564904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  z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59632" y="4581128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n’  z’</a:t>
              </a:r>
            </a:p>
          </p:txBody>
        </p:sp>
        <p:cxnSp>
          <p:nvCxnSpPr>
            <p:cNvPr id="9" name="Straight Arrow Connector 8"/>
            <p:cNvCxnSpPr>
              <a:stCxn id="18" idx="2"/>
              <a:endCxn id="7" idx="0"/>
            </p:cNvCxnSpPr>
            <p:nvPr/>
          </p:nvCxnSpPr>
          <p:spPr>
            <a:xfrm>
              <a:off x="1979712" y="1844824"/>
              <a:ext cx="0" cy="72008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23728" y="1844823"/>
              <a:ext cx="731945" cy="669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= ?</a:t>
              </a:r>
            </a:p>
            <a:p>
              <a:r>
                <a:rPr lang="en-US" sz="1400"/>
                <a:t>z = 1</a:t>
              </a:r>
            </a:p>
          </p:txBody>
        </p:sp>
        <p:cxnSp>
          <p:nvCxnSpPr>
            <p:cNvPr id="11" name="Straight Arrow Connector 10"/>
            <p:cNvCxnSpPr>
              <a:endCxn id="8" idx="0"/>
            </p:cNvCxnSpPr>
            <p:nvPr/>
          </p:nvCxnSpPr>
          <p:spPr>
            <a:xfrm>
              <a:off x="1979712" y="3429000"/>
              <a:ext cx="0" cy="115212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051720" y="3573016"/>
              <a:ext cx="119407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n &gt; 0</a:t>
              </a:r>
            </a:p>
            <a:p>
              <a:r>
                <a:rPr lang="en-US" sz="1200"/>
                <a:t>n’ = n-1</a:t>
              </a:r>
            </a:p>
            <a:p>
              <a:r>
                <a:rPr lang="en-US" sz="1200"/>
                <a:t>z’ = z * n</a:t>
              </a:r>
            </a:p>
          </p:txBody>
        </p:sp>
        <p:cxnSp>
          <p:nvCxnSpPr>
            <p:cNvPr id="13" name="Curved Connector 12"/>
            <p:cNvCxnSpPr>
              <a:stCxn id="8" idx="1"/>
              <a:endCxn id="7" idx="1"/>
            </p:cNvCxnSpPr>
            <p:nvPr/>
          </p:nvCxnSpPr>
          <p:spPr>
            <a:xfrm rot="10800000">
              <a:off x="1259632" y="2996952"/>
              <a:ext cx="12700" cy="2016224"/>
            </a:xfrm>
            <a:prstGeom prst="curvedConnector3">
              <a:avLst>
                <a:gd name="adj1" fmla="val 510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11560" y="3573016"/>
              <a:ext cx="1017079" cy="822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= n’</a:t>
              </a:r>
            </a:p>
            <a:p>
              <a:r>
                <a:rPr lang="en-US" sz="1400"/>
                <a:t>z = z’</a:t>
              </a:r>
            </a:p>
          </p:txBody>
        </p:sp>
        <p:cxnSp>
          <p:nvCxnSpPr>
            <p:cNvPr id="15" name="Straight Arrow Connector 14"/>
            <p:cNvCxnSpPr>
              <a:stCxn id="7" idx="3"/>
              <a:endCxn id="17" idx="1"/>
            </p:cNvCxnSpPr>
            <p:nvPr/>
          </p:nvCxnSpPr>
          <p:spPr>
            <a:xfrm>
              <a:off x="2699792" y="2996952"/>
              <a:ext cx="2361052" cy="5143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31840" y="2564904"/>
              <a:ext cx="1932892" cy="483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≤ 0, print(z)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60843" y="2616338"/>
              <a:ext cx="1008112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stop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59632" y="1484784"/>
              <a:ext cx="1440160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start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7584" y="1916832"/>
            <a:ext cx="28803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39752" y="4293096"/>
            <a:ext cx="28803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27584" y="2708920"/>
            <a:ext cx="28803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48064" y="2780928"/>
            <a:ext cx="28803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15816" y="3573016"/>
            <a:ext cx="5406799" cy="267765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Let cost</a:t>
            </a:r>
            <a:r>
              <a:rPr lang="en-US" sz="2400" baseline="-25000"/>
              <a:t>2</a:t>
            </a:r>
            <a:r>
              <a:rPr lang="en-US" sz="2400"/>
              <a:t>(n) be the cost of</a:t>
            </a:r>
          </a:p>
          <a:p>
            <a:r>
              <a:rPr lang="en-US" sz="2400"/>
              <a:t>the loop starting at 2.</a:t>
            </a:r>
          </a:p>
          <a:p>
            <a:r>
              <a:rPr lang="en-US" sz="2400"/>
              <a:t>We can write a </a:t>
            </a:r>
            <a:r>
              <a:rPr lang="en-US" sz="2400">
                <a:solidFill>
                  <a:srgbClr val="FF0000"/>
                </a:solidFill>
              </a:rPr>
              <a:t>recurrence relation</a:t>
            </a:r>
          </a:p>
          <a:p>
            <a:r>
              <a:rPr lang="en-US" sz="2400">
                <a:solidFill>
                  <a:srgbClr val="FF0000"/>
                </a:solidFill>
              </a:rPr>
              <a:t>cost</a:t>
            </a:r>
            <a:r>
              <a:rPr lang="en-US" sz="2400" baseline="-25000">
                <a:solidFill>
                  <a:srgbClr val="FF0000"/>
                </a:solidFill>
              </a:rPr>
              <a:t>2</a:t>
            </a:r>
            <a:r>
              <a:rPr lang="en-US" sz="2400">
                <a:solidFill>
                  <a:srgbClr val="FF0000"/>
                </a:solidFill>
              </a:rPr>
              <a:t>(n) = cost</a:t>
            </a:r>
            <a:r>
              <a:rPr lang="en-US" sz="2400" baseline="-25000">
                <a:solidFill>
                  <a:srgbClr val="FF0000"/>
                </a:solidFill>
              </a:rPr>
              <a:t>2</a:t>
            </a:r>
            <a:r>
              <a:rPr lang="en-US" sz="2400">
                <a:solidFill>
                  <a:srgbClr val="FF0000"/>
                </a:solidFill>
              </a:rPr>
              <a:t>(n-1) + 45 (if n &gt; 0)</a:t>
            </a:r>
          </a:p>
          <a:p>
            <a:r>
              <a:rPr lang="en-US" sz="2400">
                <a:solidFill>
                  <a:srgbClr val="FF0000"/>
                </a:solidFill>
              </a:rPr>
              <a:t>cost</a:t>
            </a:r>
            <a:r>
              <a:rPr lang="en-US" sz="2400" baseline="-25000">
                <a:solidFill>
                  <a:srgbClr val="FF0000"/>
                </a:solidFill>
              </a:rPr>
              <a:t>2</a:t>
            </a:r>
            <a:r>
              <a:rPr lang="en-US" sz="2400">
                <a:solidFill>
                  <a:srgbClr val="FF0000"/>
                </a:solidFill>
              </a:rPr>
              <a:t>(n) = 0 (if n ≤ 0)</a:t>
            </a:r>
          </a:p>
          <a:p>
            <a:r>
              <a:rPr lang="en-US" sz="2400"/>
              <a:t>The cost of the whole computation</a:t>
            </a:r>
          </a:p>
          <a:p>
            <a:r>
              <a:rPr lang="en-US" sz="2400"/>
              <a:t>for input n is </a:t>
            </a:r>
            <a:r>
              <a:rPr lang="en-US" sz="2400">
                <a:solidFill>
                  <a:srgbClr val="FF0000"/>
                </a:solidFill>
              </a:rPr>
              <a:t>17 + cost</a:t>
            </a:r>
            <a:r>
              <a:rPr lang="en-US" sz="2400" baseline="-25000">
                <a:solidFill>
                  <a:srgbClr val="FF0000"/>
                </a:solidFill>
              </a:rPr>
              <a:t>2</a:t>
            </a:r>
            <a:r>
              <a:rPr lang="en-US" sz="2400">
                <a:solidFill>
                  <a:srgbClr val="FF0000"/>
                </a:solidFill>
              </a:rPr>
              <a:t>(n) + 107</a:t>
            </a:r>
          </a:p>
        </p:txBody>
      </p:sp>
    </p:spTree>
    <p:extLst>
      <p:ext uri="{BB962C8B-B14F-4D97-AF65-F5344CB8AC3E}">
        <p14:creationId xmlns:p14="http://schemas.microsoft.com/office/powerpoint/2010/main" val="7817046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Solving cost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Tools like Mathematica are capable of solving many recurrence relations.</a:t>
            </a:r>
          </a:p>
          <a:p>
            <a:endParaRPr lang="en-US"/>
          </a:p>
          <a:p>
            <a:pPr marL="400050" lvl="1" indent="0">
              <a:buNone/>
            </a:pPr>
            <a:r>
              <a:rPr lang="en-US">
                <a:solidFill>
                  <a:srgbClr val="FF0000"/>
                </a:solidFill>
              </a:rPr>
              <a:t>cost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(n) = cost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(n-1) + 45 (if n &gt; 0)</a:t>
            </a:r>
          </a:p>
          <a:p>
            <a:pPr marL="400050" lvl="1" indent="0">
              <a:buNone/>
            </a:pPr>
            <a:r>
              <a:rPr lang="en-US">
                <a:solidFill>
                  <a:srgbClr val="FF0000"/>
                </a:solidFill>
              </a:rPr>
              <a:t>cost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(n) = 0 (if n ≤ 0)</a:t>
            </a:r>
          </a:p>
          <a:p>
            <a:pPr marL="400050" lvl="1" indent="0">
              <a:buNone/>
            </a:pPr>
            <a:endParaRPr lang="en-US"/>
          </a:p>
          <a:p>
            <a:pPr marL="400050" lvl="1" indent="0">
              <a:buNone/>
            </a:pPr>
            <a:r>
              <a:rPr lang="en-US"/>
              <a:t>has a closed-form solution </a:t>
            </a:r>
          </a:p>
          <a:p>
            <a:pPr marL="400050" lvl="1" indent="0">
              <a:buNone/>
            </a:pPr>
            <a:r>
              <a:rPr lang="en-US">
                <a:solidFill>
                  <a:srgbClr val="FF0000"/>
                </a:solidFill>
              </a:rPr>
              <a:t>cost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(n) = 45*n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0791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complex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By solving energy recurrence equations we can get non-linear energy functions</a:t>
            </a:r>
          </a:p>
          <a:p>
            <a:r>
              <a:rPr lang="en-US"/>
              <a:t>E.g. a matrix multiplication program for matrices of size n</a:t>
            </a:r>
          </a:p>
          <a:p>
            <a:pPr marL="400050" lvl="1" indent="0">
              <a:buNone/>
            </a:pPr>
            <a:r>
              <a:rPr lang="en-US">
                <a:solidFill>
                  <a:srgbClr val="FF0000"/>
                </a:solidFill>
              </a:rPr>
              <a:t>42</a:t>
            </a:r>
            <a:r>
              <a:rPr lang="en-US" b="1">
                <a:solidFill>
                  <a:srgbClr val="FF0000"/>
                </a:solidFill>
              </a:rPr>
              <a:t>.</a:t>
            </a:r>
            <a:r>
              <a:rPr lang="en-US">
                <a:solidFill>
                  <a:srgbClr val="FF0000"/>
                </a:solidFill>
              </a:rPr>
              <a:t>47 n</a:t>
            </a:r>
            <a:r>
              <a:rPr lang="en-US" baseline="30000">
                <a:solidFill>
                  <a:srgbClr val="FF0000"/>
                </a:solidFill>
              </a:rPr>
              <a:t>3</a:t>
            </a:r>
            <a:r>
              <a:rPr lang="en-US" sz="400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+ 68</a:t>
            </a:r>
            <a:r>
              <a:rPr lang="en-US" b="1">
                <a:solidFill>
                  <a:srgbClr val="FF0000"/>
                </a:solidFill>
              </a:rPr>
              <a:t>.</a:t>
            </a:r>
            <a:r>
              <a:rPr lang="en-US">
                <a:solidFill>
                  <a:srgbClr val="FF0000"/>
                </a:solidFill>
              </a:rPr>
              <a:t>85 n</a:t>
            </a:r>
            <a:r>
              <a:rPr lang="en-US" baseline="30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+ 49</a:t>
            </a:r>
            <a:r>
              <a:rPr lang="en-US" b="1">
                <a:solidFill>
                  <a:srgbClr val="FF0000"/>
                </a:solidFill>
              </a:rPr>
              <a:t>.</a:t>
            </a:r>
            <a:r>
              <a:rPr lang="en-US">
                <a:solidFill>
                  <a:srgbClr val="FF0000"/>
                </a:solidFill>
              </a:rPr>
              <a:t>9 n + 24</a:t>
            </a:r>
            <a:r>
              <a:rPr lang="en-US" b="1">
                <a:solidFill>
                  <a:srgbClr val="FF0000"/>
                </a:solidFill>
              </a:rPr>
              <a:t>.</a:t>
            </a:r>
            <a:r>
              <a:rPr lang="en-US">
                <a:solidFill>
                  <a:srgbClr val="FF0000"/>
                </a:solidFill>
              </a:rPr>
              <a:t>22 </a:t>
            </a:r>
            <a:r>
              <a:rPr lang="en-US"/>
              <a:t>nJoules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085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Some available tools for cost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CiaoPP (IMDEA Software, Madrid)</a:t>
            </a:r>
          </a:p>
          <a:p>
            <a:pPr lvl="1"/>
            <a:r>
              <a:rPr lang="en-US"/>
              <a:t>a resource analysis tool based on solving cost relations (using Mathematica)</a:t>
            </a:r>
          </a:p>
          <a:p>
            <a:pPr lvl="1"/>
            <a:r>
              <a:rPr lang="en-US"/>
              <a:t>designed for Prolog programs, adapted to imperative languages</a:t>
            </a:r>
          </a:p>
          <a:p>
            <a:r>
              <a:rPr lang="en-US"/>
              <a:t>COSTA (UCM, Madrid). </a:t>
            </a:r>
          </a:p>
          <a:p>
            <a:pPr lvl="1"/>
            <a:r>
              <a:rPr lang="en-US"/>
              <a:t>Can analyse resources such as time and energy for Java and Java bytecode (uses the PUBS solver)</a:t>
            </a:r>
          </a:p>
          <a:p>
            <a:r>
              <a:rPr lang="en-US"/>
              <a:t>Termination analysis tools</a:t>
            </a:r>
          </a:p>
          <a:p>
            <a:pPr lvl="1"/>
            <a:r>
              <a:rPr lang="en-US"/>
              <a:t>several tools for proving termination of programs are being adapted for resource analysis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4238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Trickier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56792"/>
            <a:ext cx="3394720" cy="4569371"/>
          </a:xfrm>
        </p:spPr>
        <p:txBody>
          <a:bodyPr/>
          <a:lstStyle/>
          <a:p>
            <a:r>
              <a:rPr lang="en-US"/>
              <a:t>Loops counters can have inter-dependencies</a:t>
            </a:r>
          </a:p>
          <a:p>
            <a:r>
              <a:rPr lang="en-US"/>
              <a:t>Complexity of example is O(2.m), not O(m</a:t>
            </a:r>
            <a:r>
              <a:rPr lang="en-US" baseline="30000"/>
              <a:t>2</a:t>
            </a:r>
            <a:r>
              <a:rPr lang="en-US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/106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76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67944" y="1556792"/>
            <a:ext cx="4664483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void main(int m) {</a:t>
            </a:r>
          </a:p>
          <a:p>
            <a:r>
              <a:rPr lang="en-US"/>
              <a:t>     int i=m, n = 0; //stack = emptyStack();</a:t>
            </a:r>
          </a:p>
          <a:p>
            <a:r>
              <a:rPr lang="en-US"/>
              <a:t>l1 : while (i &gt; 0) {</a:t>
            </a:r>
          </a:p>
          <a:p>
            <a:r>
              <a:rPr lang="en-US"/>
              <a:t>        i--;</a:t>
            </a:r>
          </a:p>
          <a:p>
            <a:r>
              <a:rPr lang="en-US"/>
              <a:t>        if (?) //push</a:t>
            </a:r>
          </a:p>
          <a:p>
            <a:r>
              <a:rPr lang="en-US"/>
              <a:t>          n++; //stack.push(element);</a:t>
            </a:r>
          </a:p>
          <a:p>
            <a:r>
              <a:rPr lang="en-US"/>
              <a:t>       else //popMany</a:t>
            </a:r>
          </a:p>
          <a:p>
            <a:r>
              <a:rPr lang="en-US"/>
              <a:t>l2 :      while (n &gt; 0 &amp;&amp; ?)</a:t>
            </a:r>
          </a:p>
          <a:p>
            <a:r>
              <a:rPr lang="en-US"/>
              <a:t>              n--; //element = stack.pop();</a:t>
            </a:r>
          </a:p>
          <a:p>
            <a:r>
              <a:rPr lang="en-US"/>
              <a:t>      } 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157670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Analysis of communication and timing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consider a language with synchronous channel communication</a:t>
            </a:r>
          </a:p>
          <a:p>
            <a:r>
              <a:rPr lang="en-US"/>
              <a:t>Usually, threads enter some periodic behaviour, synchronising among themselves</a:t>
            </a:r>
          </a:p>
          <a:p>
            <a:r>
              <a:rPr lang="en-US"/>
              <a:t>The programmer needs a model of </a:t>
            </a:r>
            <a:r>
              <a:rPr lang="en-US">
                <a:solidFill>
                  <a:srgbClr val="FF0000"/>
                </a:solidFill>
              </a:rPr>
              <a:t>how much work and time a thread uses between communications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907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Potential power optimisations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Sometimes, threads should run </a:t>
            </a:r>
            <a:r>
              <a:rPr lang="en-US">
                <a:solidFill>
                  <a:srgbClr val="FF0000"/>
                </a:solidFill>
              </a:rPr>
              <a:t>as slowly as possible</a:t>
            </a:r>
            <a:r>
              <a:rPr lang="en-US"/>
              <a:t>, while still meeting deadlines from other threads</a:t>
            </a:r>
          </a:p>
          <a:p>
            <a:pPr lvl="1"/>
            <a:r>
              <a:rPr lang="en-US"/>
              <a:t>thus analysis of timing and synchronisation is critical</a:t>
            </a:r>
          </a:p>
          <a:p>
            <a:r>
              <a:rPr lang="en-US"/>
              <a:t>Reducing clock frequency of cores saves power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78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0562610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Potential power optimisations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Threads that </a:t>
            </a:r>
            <a:r>
              <a:rPr lang="en-US">
                <a:solidFill>
                  <a:srgbClr val="FF0000"/>
                </a:solidFill>
              </a:rPr>
              <a:t>communicate a lot </a:t>
            </a:r>
            <a:r>
              <a:rPr lang="en-US"/>
              <a:t>should be close (take account of communication infrastructure).</a:t>
            </a:r>
          </a:p>
          <a:p>
            <a:r>
              <a:rPr lang="en-US">
                <a:solidFill>
                  <a:srgbClr val="FF0000"/>
                </a:solidFill>
              </a:rPr>
              <a:t>Bottlenecks</a:t>
            </a:r>
            <a:r>
              <a:rPr lang="en-US"/>
              <a:t> can be removed by shifting tasks or introducing more threads</a:t>
            </a:r>
          </a:p>
          <a:p>
            <a:r>
              <a:rPr lang="en-US"/>
              <a:t>Very </a:t>
            </a:r>
            <a:r>
              <a:rPr lang="en-US">
                <a:solidFill>
                  <a:srgbClr val="FF0000"/>
                </a:solidFill>
              </a:rPr>
              <a:t>inactive threads </a:t>
            </a:r>
            <a:r>
              <a:rPr lang="en-US"/>
              <a:t>can be merged with other threads.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>
                <a:solidFill>
                  <a:prstClr val="black">
                    <a:tint val="75000"/>
                  </a:prstClr>
                </a:solidFill>
                <a:latin typeface="Calibri"/>
              </a:rPr>
              <a:t>/106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5715-4ED6-5149-982F-F43AFA5B9AF1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9609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You can save </a:t>
            </a:r>
            <a:r>
              <a:rPr lang="en-US" u="sng">
                <a:solidFill>
                  <a:srgbClr val="FF0000"/>
                </a:solidFill>
              </a:rPr>
              <a:t>more energy </a:t>
            </a:r>
            <a:r>
              <a:rPr lang="en-US">
                <a:solidFill>
                  <a:srgbClr val="FF0000"/>
                </a:solidFill>
              </a:rPr>
              <a:t>at the software level than the hardware level</a:t>
            </a:r>
          </a:p>
          <a:p>
            <a:endParaRPr lang="en-US">
              <a:solidFill>
                <a:srgbClr val="FF0000"/>
              </a:solidFill>
            </a:endParaRPr>
          </a:p>
          <a:p>
            <a:pPr>
              <a:buSzPct val="100000"/>
              <a:buBlip>
                <a:blip r:embed="rId2"/>
              </a:buBlip>
            </a:pPr>
            <a:r>
              <a:rPr lang="en-US">
                <a:solidFill>
                  <a:srgbClr val="000000"/>
                </a:solidFill>
              </a:rPr>
              <a:t>There are more energy optimisation opportunities higher up the system stack.</a:t>
            </a:r>
          </a:p>
          <a:p>
            <a:pPr>
              <a:buSzPct val="100000"/>
              <a:buBlip>
                <a:blip r:embed="rId2"/>
              </a:buBlip>
            </a:pPr>
            <a:r>
              <a:rPr lang="en-US">
                <a:solidFill>
                  <a:srgbClr val="000000"/>
                </a:solidFill>
              </a:rPr>
              <a:t>Most energy is </a:t>
            </a:r>
            <a:r>
              <a:rPr lang="en-US">
                <a:solidFill>
                  <a:srgbClr val="FF0000"/>
                </a:solidFill>
              </a:rPr>
              <a:t>wasted</a:t>
            </a:r>
            <a:r>
              <a:rPr lang="en-US">
                <a:solidFill>
                  <a:srgbClr val="000000"/>
                </a:solidFill>
              </a:rPr>
              <a:t> by application software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074125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execution</a:t>
            </a:r>
          </a:p>
        </p:txBody>
      </p:sp>
      <p:sp>
        <p:nvSpPr>
          <p:cNvPr id="4" name="Oval 3"/>
          <p:cNvSpPr/>
          <p:nvPr/>
        </p:nvSpPr>
        <p:spPr>
          <a:xfrm>
            <a:off x="4139952" y="1700808"/>
            <a:ext cx="192029" cy="257562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H="1">
            <a:off x="3635896" y="1920651"/>
            <a:ext cx="532178" cy="716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5"/>
          </p:cNvCxnSpPr>
          <p:nvPr/>
        </p:nvCxnSpPr>
        <p:spPr>
          <a:xfrm>
            <a:off x="4303859" y="1920651"/>
            <a:ext cx="628181" cy="644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3635896" y="2564904"/>
            <a:ext cx="1296144" cy="792088"/>
            <a:chOff x="3635896" y="2564904"/>
            <a:chExt cx="1296144" cy="792088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635896" y="2636912"/>
              <a:ext cx="0" cy="36004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932040" y="2564904"/>
              <a:ext cx="0" cy="7920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635896" y="3356992"/>
              <a:ext cx="1224136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635896" y="2996952"/>
              <a:ext cx="0" cy="360040"/>
            </a:xfrm>
            <a:prstGeom prst="straightConnector1">
              <a:avLst/>
            </a:prstGeom>
            <a:ln>
              <a:solidFill>
                <a:srgbClr val="000000"/>
              </a:solidFill>
              <a:prstDash val="dot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635896" y="3429000"/>
            <a:ext cx="1296144" cy="792088"/>
            <a:chOff x="3635896" y="2564904"/>
            <a:chExt cx="1296144" cy="792088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3635896" y="2636912"/>
              <a:ext cx="0" cy="36004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4932040" y="2564904"/>
              <a:ext cx="0" cy="7920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3635896" y="3356992"/>
              <a:ext cx="1224136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635896" y="2996952"/>
              <a:ext cx="0" cy="360040"/>
            </a:xfrm>
            <a:prstGeom prst="straightConnector1">
              <a:avLst/>
            </a:prstGeom>
            <a:ln>
              <a:solidFill>
                <a:srgbClr val="000000"/>
              </a:solidFill>
              <a:prstDash val="dot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635896" y="4293096"/>
            <a:ext cx="1296144" cy="792088"/>
            <a:chOff x="3635896" y="2564904"/>
            <a:chExt cx="1296144" cy="792088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3635896" y="2636912"/>
              <a:ext cx="0" cy="36004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932040" y="2564904"/>
              <a:ext cx="0" cy="7920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635896" y="3356992"/>
              <a:ext cx="1224136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635896" y="2996952"/>
              <a:ext cx="0" cy="360040"/>
            </a:xfrm>
            <a:prstGeom prst="straightConnector1">
              <a:avLst/>
            </a:prstGeom>
            <a:ln>
              <a:solidFill>
                <a:srgbClr val="000000"/>
              </a:solidFill>
              <a:prstDash val="dot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Arrow Connector 35"/>
          <p:cNvCxnSpPr/>
          <p:nvPr/>
        </p:nvCxnSpPr>
        <p:spPr>
          <a:xfrm>
            <a:off x="3635896" y="5229200"/>
            <a:ext cx="0" cy="64807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932040" y="5229200"/>
            <a:ext cx="0" cy="64807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96136" y="2276872"/>
            <a:ext cx="3020704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The threads run</a:t>
            </a:r>
          </a:p>
          <a:p>
            <a:r>
              <a:rPr lang="en-US"/>
              <a:t>until they reach a </a:t>
            </a:r>
          </a:p>
          <a:p>
            <a:r>
              <a:rPr lang="en-US"/>
              <a:t>synchronisation point.</a:t>
            </a:r>
          </a:p>
          <a:p>
            <a:endParaRPr lang="en-US"/>
          </a:p>
          <a:p>
            <a:r>
              <a:rPr lang="en-US"/>
              <a:t>After synchronising, they</a:t>
            </a:r>
          </a:p>
          <a:p>
            <a:r>
              <a:rPr lang="en-US"/>
              <a:t>continue to the next, etc.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772816"/>
            <a:ext cx="3021718" cy="424731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Timing analysis is vital.</a:t>
            </a:r>
          </a:p>
          <a:p>
            <a:endParaRPr lang="en-US"/>
          </a:p>
          <a:p>
            <a:r>
              <a:rPr lang="en-US"/>
              <a:t>The left thread always </a:t>
            </a:r>
          </a:p>
          <a:p>
            <a:r>
              <a:rPr lang="en-US"/>
              <a:t>waits for the other.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Possible energy </a:t>
            </a:r>
          </a:p>
          <a:p>
            <a:r>
              <a:rPr lang="en-US"/>
              <a:t>optimisations:</a:t>
            </a:r>
          </a:p>
          <a:p>
            <a:endParaRPr lang="en-US"/>
          </a:p>
          <a:p>
            <a:r>
              <a:rPr lang="en-US"/>
              <a:t>1. slow down the left</a:t>
            </a:r>
          </a:p>
          <a:p>
            <a:r>
              <a:rPr lang="en-US"/>
              <a:t>thread</a:t>
            </a:r>
          </a:p>
          <a:p>
            <a:r>
              <a:rPr lang="en-US"/>
              <a:t>2. give it some more work</a:t>
            </a:r>
          </a:p>
          <a:p>
            <a:r>
              <a:rPr lang="en-US"/>
              <a:t>to balance the load</a:t>
            </a:r>
          </a:p>
          <a:p>
            <a:r>
              <a:rPr lang="en-US"/>
              <a:t>3. </a:t>
            </a:r>
            <a:r>
              <a:rPr lang="en-US">
                <a:solidFill>
                  <a:srgbClr val="FF0000"/>
                </a:solidFill>
              </a:rPr>
              <a:t>put in power-saving</a:t>
            </a:r>
          </a:p>
          <a:p>
            <a:r>
              <a:rPr lang="en-US">
                <a:solidFill>
                  <a:srgbClr val="FF0000"/>
                </a:solidFill>
              </a:rPr>
              <a:t>mode while waiting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80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95917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Behaviour of a single thread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1988840"/>
            <a:ext cx="2304256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Communication-free code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4427984" y="1988840"/>
            <a:ext cx="2304256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Communication-free code</a:t>
            </a:r>
          </a:p>
        </p:txBody>
      </p:sp>
      <p:sp>
        <p:nvSpPr>
          <p:cNvPr id="7" name="Rectangle 6"/>
          <p:cNvSpPr/>
          <p:nvPr/>
        </p:nvSpPr>
        <p:spPr>
          <a:xfrm>
            <a:off x="1979712" y="3717032"/>
            <a:ext cx="2304256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Communication-free code</a:t>
            </a:r>
          </a:p>
        </p:txBody>
      </p:sp>
      <p:sp>
        <p:nvSpPr>
          <p:cNvPr id="8" name="Rectangle 7"/>
          <p:cNvSpPr/>
          <p:nvPr/>
        </p:nvSpPr>
        <p:spPr>
          <a:xfrm>
            <a:off x="5220072" y="3717032"/>
            <a:ext cx="2304256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Communication-free code</a:t>
            </a:r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179512" y="2420888"/>
            <a:ext cx="86409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6" idx="1"/>
          </p:cNvCxnSpPr>
          <p:nvPr/>
        </p:nvCxnSpPr>
        <p:spPr>
          <a:xfrm>
            <a:off x="3347864" y="2420888"/>
            <a:ext cx="108012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>
            <a:off x="6732240" y="2420888"/>
            <a:ext cx="12961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1"/>
          </p:cNvCxnSpPr>
          <p:nvPr/>
        </p:nvCxnSpPr>
        <p:spPr>
          <a:xfrm>
            <a:off x="1043608" y="4149080"/>
            <a:ext cx="93610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8" idx="1"/>
          </p:cNvCxnSpPr>
          <p:nvPr/>
        </p:nvCxnSpPr>
        <p:spPr>
          <a:xfrm>
            <a:off x="4283968" y="4149080"/>
            <a:ext cx="93610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</p:cNvCxnSpPr>
          <p:nvPr/>
        </p:nvCxnSpPr>
        <p:spPr>
          <a:xfrm>
            <a:off x="7524328" y="4149080"/>
            <a:ext cx="86409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395536" y="2420888"/>
            <a:ext cx="8119313" cy="1719425"/>
          </a:xfrm>
          <a:custGeom>
            <a:avLst/>
            <a:gdLst>
              <a:gd name="connsiteX0" fmla="*/ 7516085 w 8119313"/>
              <a:gd name="connsiteY0" fmla="*/ 0 h 1719425"/>
              <a:gd name="connsiteX1" fmla="*/ 8074885 w 8119313"/>
              <a:gd name="connsiteY1" fmla="*/ 292100 h 1719425"/>
              <a:gd name="connsiteX2" fmla="*/ 6474685 w 8119313"/>
              <a:gd name="connsiteY2" fmla="*/ 825500 h 1719425"/>
              <a:gd name="connsiteX3" fmla="*/ 4201385 w 8119313"/>
              <a:gd name="connsiteY3" fmla="*/ 800100 h 1719425"/>
              <a:gd name="connsiteX4" fmla="*/ 1534385 w 8119313"/>
              <a:gd name="connsiteY4" fmla="*/ 1016000 h 1719425"/>
              <a:gd name="connsiteX5" fmla="*/ 124685 w 8119313"/>
              <a:gd name="connsiteY5" fmla="*/ 1079500 h 1719425"/>
              <a:gd name="connsiteX6" fmla="*/ 124685 w 8119313"/>
              <a:gd name="connsiteY6" fmla="*/ 1651000 h 1719425"/>
              <a:gd name="connsiteX7" fmla="*/ 607285 w 8119313"/>
              <a:gd name="connsiteY7" fmla="*/ 1714500 h 1719425"/>
              <a:gd name="connsiteX8" fmla="*/ 569185 w 8119313"/>
              <a:gd name="connsiteY8" fmla="*/ 1701800 h 1719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9313" h="1719425">
                <a:moveTo>
                  <a:pt x="7516085" y="0"/>
                </a:moveTo>
                <a:cubicBezTo>
                  <a:pt x="7882268" y="77258"/>
                  <a:pt x="8248452" y="154517"/>
                  <a:pt x="8074885" y="292100"/>
                </a:cubicBezTo>
                <a:cubicBezTo>
                  <a:pt x="7901318" y="429683"/>
                  <a:pt x="7120268" y="740833"/>
                  <a:pt x="6474685" y="825500"/>
                </a:cubicBezTo>
                <a:cubicBezTo>
                  <a:pt x="5829102" y="910167"/>
                  <a:pt x="5024768" y="768350"/>
                  <a:pt x="4201385" y="800100"/>
                </a:cubicBezTo>
                <a:cubicBezTo>
                  <a:pt x="3378002" y="831850"/>
                  <a:pt x="2213835" y="969433"/>
                  <a:pt x="1534385" y="1016000"/>
                </a:cubicBezTo>
                <a:cubicBezTo>
                  <a:pt x="854935" y="1062567"/>
                  <a:pt x="359635" y="973667"/>
                  <a:pt x="124685" y="1079500"/>
                </a:cubicBezTo>
                <a:cubicBezTo>
                  <a:pt x="-110265" y="1185333"/>
                  <a:pt x="44252" y="1545167"/>
                  <a:pt x="124685" y="1651000"/>
                </a:cubicBezTo>
                <a:cubicBezTo>
                  <a:pt x="205118" y="1756833"/>
                  <a:pt x="533202" y="1706033"/>
                  <a:pt x="607285" y="1714500"/>
                </a:cubicBezTo>
                <a:cubicBezTo>
                  <a:pt x="681368" y="1722967"/>
                  <a:pt x="569185" y="1701800"/>
                  <a:pt x="569185" y="1701800"/>
                </a:cubicBezTo>
              </a:path>
            </a:pathLst>
          </a:custGeom>
          <a:ln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23528" y="198884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91880" y="2060848"/>
            <a:ext cx="91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804248" y="2060848"/>
            <a:ext cx="91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43608" y="3789040"/>
            <a:ext cx="91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83968" y="3789040"/>
            <a:ext cx="91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524328" y="3789040"/>
            <a:ext cx="58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join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81</a:t>
            </a:fld>
            <a:endParaRPr lang="da-DK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4797152"/>
            <a:ext cx="8495197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Each thread is parsed into blocks of communication-free code, separated</a:t>
            </a:r>
          </a:p>
          <a:p>
            <a:r>
              <a:rPr lang="en-US"/>
              <a:t>by synchronous communications.</a:t>
            </a:r>
          </a:p>
          <a:p>
            <a:r>
              <a:rPr lang="en-US"/>
              <a:t>Assume that the communication channels are staticallly known.</a:t>
            </a:r>
          </a:p>
        </p:txBody>
      </p:sp>
    </p:spTree>
    <p:extLst>
      <p:ext uri="{BB962C8B-B14F-4D97-AF65-F5344CB8AC3E}">
        <p14:creationId xmlns:p14="http://schemas.microsoft.com/office/powerpoint/2010/main" val="53710167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thread behaviour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82</a:t>
            </a:fld>
            <a:endParaRPr lang="da-DK" dirty="0"/>
          </a:p>
        </p:txBody>
      </p:sp>
      <p:sp>
        <p:nvSpPr>
          <p:cNvPr id="7" name="Rectangle 6"/>
          <p:cNvSpPr/>
          <p:nvPr/>
        </p:nvSpPr>
        <p:spPr>
          <a:xfrm>
            <a:off x="611560" y="3140968"/>
            <a:ext cx="648072" cy="64807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43808" y="3140968"/>
            <a:ext cx="648072" cy="64807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91680" y="3140968"/>
            <a:ext cx="648072" cy="648072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60032" y="3140968"/>
            <a:ext cx="648072" cy="64807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79912" y="4149080"/>
            <a:ext cx="648072" cy="648072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79912" y="2276872"/>
            <a:ext cx="648072" cy="648072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80312" y="3140968"/>
            <a:ext cx="648072" cy="64807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56176" y="3140968"/>
            <a:ext cx="648072" cy="648072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</a:t>
            </a:r>
          </a:p>
        </p:txBody>
      </p:sp>
      <p:cxnSp>
        <p:nvCxnSpPr>
          <p:cNvPr id="16" name="Straight Arrow Connector 15"/>
          <p:cNvCxnSpPr>
            <a:stCxn id="7" idx="3"/>
            <a:endCxn id="9" idx="1"/>
          </p:cNvCxnSpPr>
          <p:nvPr/>
        </p:nvCxnSpPr>
        <p:spPr>
          <a:xfrm>
            <a:off x="1259632" y="3465004"/>
            <a:ext cx="43204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8" idx="1"/>
          </p:cNvCxnSpPr>
          <p:nvPr/>
        </p:nvCxnSpPr>
        <p:spPr>
          <a:xfrm>
            <a:off x="2339752" y="3465004"/>
            <a:ext cx="50405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2" idx="1"/>
          </p:cNvCxnSpPr>
          <p:nvPr/>
        </p:nvCxnSpPr>
        <p:spPr>
          <a:xfrm flipV="1">
            <a:off x="3491880" y="2600908"/>
            <a:ext cx="288032" cy="86409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11" idx="1"/>
          </p:cNvCxnSpPr>
          <p:nvPr/>
        </p:nvCxnSpPr>
        <p:spPr>
          <a:xfrm>
            <a:off x="3491880" y="3465004"/>
            <a:ext cx="288032" cy="100811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  <a:endCxn id="10" idx="1"/>
          </p:cNvCxnSpPr>
          <p:nvPr/>
        </p:nvCxnSpPr>
        <p:spPr>
          <a:xfrm>
            <a:off x="4427984" y="2600908"/>
            <a:ext cx="432048" cy="86409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3"/>
            <a:endCxn id="10" idx="1"/>
          </p:cNvCxnSpPr>
          <p:nvPr/>
        </p:nvCxnSpPr>
        <p:spPr>
          <a:xfrm flipV="1">
            <a:off x="4427984" y="3465004"/>
            <a:ext cx="432048" cy="100811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3"/>
            <a:endCxn id="14" idx="1"/>
          </p:cNvCxnSpPr>
          <p:nvPr/>
        </p:nvCxnSpPr>
        <p:spPr>
          <a:xfrm>
            <a:off x="5508104" y="3465004"/>
            <a:ext cx="64807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3"/>
            <a:endCxn id="13" idx="1"/>
          </p:cNvCxnSpPr>
          <p:nvPr/>
        </p:nvCxnSpPr>
        <p:spPr>
          <a:xfrm>
            <a:off x="6804248" y="3465004"/>
            <a:ext cx="57606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23928" y="1916832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11760" y="3429000"/>
            <a:ext cx="34234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63888" y="3068960"/>
            <a:ext cx="34234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635896" y="3645024"/>
            <a:ext cx="34234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52120" y="3501008"/>
            <a:ext cx="34234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355976" y="3717032"/>
            <a:ext cx="261610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55976" y="2996952"/>
            <a:ext cx="34234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48264" y="3501008"/>
            <a:ext cx="32544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5576" y="2708920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331640" y="3429000"/>
            <a:ext cx="34234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907704" y="2780928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987824" y="2780928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923928" y="4797152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004048" y="2780928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00192" y="2780928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596336" y="2780928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71600" y="5445224"/>
            <a:ext cx="6791230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8 threads in a pipeline with a split in the middle.</a:t>
            </a:r>
          </a:p>
          <a:p>
            <a:r>
              <a:rPr lang="en-US"/>
              <a:t>P,Q,R and S are some functions on the values passed along.</a:t>
            </a:r>
          </a:p>
        </p:txBody>
      </p:sp>
    </p:spTree>
    <p:extLst>
      <p:ext uri="{BB962C8B-B14F-4D97-AF65-F5344CB8AC3E}">
        <p14:creationId xmlns:p14="http://schemas.microsoft.com/office/powerpoint/2010/main" val="285274210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964488" cy="864096"/>
          </a:xfrm>
        </p:spPr>
        <p:txBody>
          <a:bodyPr>
            <a:normAutofit fontScale="90000"/>
          </a:bodyPr>
          <a:lstStyle/>
          <a:p>
            <a:r>
              <a:rPr lang="en-US"/>
              <a:t>Analysis of the sequential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assume that we used the sequential techniques already mentioned</a:t>
            </a:r>
          </a:p>
          <a:p>
            <a:pPr lvl="1"/>
            <a:r>
              <a:rPr lang="en-US"/>
              <a:t>to get </a:t>
            </a:r>
            <a:r>
              <a:rPr lang="en-US">
                <a:solidFill>
                  <a:srgbClr val="FF0000"/>
                </a:solidFill>
              </a:rPr>
              <a:t>energy estimates </a:t>
            </a:r>
            <a:r>
              <a:rPr lang="en-US"/>
              <a:t>for P,Q,R and S</a:t>
            </a:r>
          </a:p>
          <a:p>
            <a:pPr lvl="1"/>
            <a:r>
              <a:rPr lang="en-US"/>
              <a:t>to get </a:t>
            </a:r>
            <a:r>
              <a:rPr lang="en-US">
                <a:solidFill>
                  <a:srgbClr val="FF0000"/>
                </a:solidFill>
              </a:rPr>
              <a:t>execution time estimates</a:t>
            </a:r>
            <a:r>
              <a:rPr lang="en-US"/>
              <a:t> for P,Q,R and 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83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7693186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92852" y="711806"/>
            <a:ext cx="1270854" cy="1568178"/>
            <a:chOff x="592852" y="711806"/>
            <a:chExt cx="1270854" cy="1568178"/>
          </a:xfrm>
        </p:grpSpPr>
        <p:sp>
          <p:nvSpPr>
            <p:cNvPr id="4" name="Rectangle 3"/>
            <p:cNvSpPr/>
            <p:nvPr/>
          </p:nvSpPr>
          <p:spPr>
            <a:xfrm>
              <a:off x="1086740" y="1152275"/>
              <a:ext cx="532932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A1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086740" y="1933189"/>
              <a:ext cx="604940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A2</a:t>
              </a:r>
            </a:p>
          </p:txBody>
        </p:sp>
        <p:cxnSp>
          <p:nvCxnSpPr>
            <p:cNvPr id="7" name="Straight Arrow Connector 6"/>
            <p:cNvCxnSpPr>
              <a:stCxn id="4" idx="2"/>
              <a:endCxn id="5" idx="0"/>
            </p:cNvCxnSpPr>
            <p:nvPr/>
          </p:nvCxnSpPr>
          <p:spPr>
            <a:xfrm>
              <a:off x="1353206" y="1492720"/>
              <a:ext cx="36004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urved Connector 8"/>
            <p:cNvCxnSpPr>
              <a:stCxn id="5" idx="2"/>
              <a:endCxn id="5" idx="0"/>
            </p:cNvCxnSpPr>
            <p:nvPr/>
          </p:nvCxnSpPr>
          <p:spPr>
            <a:xfrm rot="5400000" flipH="1">
              <a:off x="1218987" y="2103412"/>
              <a:ext cx="340445" cy="12700"/>
            </a:xfrm>
            <a:prstGeom prst="curvedConnector5">
              <a:avLst>
                <a:gd name="adj1" fmla="val -67147"/>
                <a:gd name="adj2" fmla="val 4181654"/>
                <a:gd name="adj3" fmla="val 167147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4" idx="0"/>
            </p:cNvCxnSpPr>
            <p:nvPr/>
          </p:nvCxnSpPr>
          <p:spPr>
            <a:xfrm>
              <a:off x="1291515" y="711806"/>
              <a:ext cx="61691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91514" y="711806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91513" y="1517017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2852" y="193318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990733" y="4425783"/>
            <a:ext cx="1270854" cy="1568178"/>
            <a:chOff x="592852" y="711806"/>
            <a:chExt cx="1270854" cy="1568178"/>
          </a:xfrm>
        </p:grpSpPr>
        <p:sp>
          <p:nvSpPr>
            <p:cNvPr id="18" name="Rectangle 17"/>
            <p:cNvSpPr/>
            <p:nvPr/>
          </p:nvSpPr>
          <p:spPr>
            <a:xfrm>
              <a:off x="1086740" y="1152275"/>
              <a:ext cx="543763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H1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86740" y="1933189"/>
              <a:ext cx="543763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H2</a:t>
              </a:r>
            </a:p>
          </p:txBody>
        </p:sp>
        <p:cxnSp>
          <p:nvCxnSpPr>
            <p:cNvPr id="20" name="Straight Arrow Connector 19"/>
            <p:cNvCxnSpPr>
              <a:stCxn id="18" idx="2"/>
              <a:endCxn id="19" idx="0"/>
            </p:cNvCxnSpPr>
            <p:nvPr/>
          </p:nvCxnSpPr>
          <p:spPr>
            <a:xfrm>
              <a:off x="1358622" y="1492720"/>
              <a:ext cx="0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stCxn id="19" idx="2"/>
              <a:endCxn id="19" idx="0"/>
            </p:cNvCxnSpPr>
            <p:nvPr/>
          </p:nvCxnSpPr>
          <p:spPr>
            <a:xfrm rot="5400000" flipH="1">
              <a:off x="1188399" y="2103412"/>
              <a:ext cx="340445" cy="12700"/>
            </a:xfrm>
            <a:prstGeom prst="curvedConnector5">
              <a:avLst>
                <a:gd name="adj1" fmla="val -67147"/>
                <a:gd name="adj2" fmla="val 3940795"/>
                <a:gd name="adj3" fmla="val 167147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8" idx="0"/>
            </p:cNvCxnSpPr>
            <p:nvPr/>
          </p:nvCxnSpPr>
          <p:spPr>
            <a:xfrm>
              <a:off x="1291515" y="711806"/>
              <a:ext cx="67107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291514" y="711806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91513" y="1517017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h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2852" y="193318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h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115256" y="742579"/>
            <a:ext cx="1079176" cy="2164154"/>
            <a:chOff x="3115256" y="742579"/>
            <a:chExt cx="1079176" cy="2164154"/>
          </a:xfrm>
        </p:grpSpPr>
        <p:sp>
          <p:nvSpPr>
            <p:cNvPr id="27" name="Rectangle 26"/>
            <p:cNvSpPr/>
            <p:nvPr/>
          </p:nvSpPr>
          <p:spPr>
            <a:xfrm>
              <a:off x="3271081" y="1183048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B1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220130" y="2566288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B2</a:t>
              </a:r>
            </a:p>
          </p:txBody>
        </p:sp>
        <p:cxnSp>
          <p:nvCxnSpPr>
            <p:cNvPr id="29" name="Straight Arrow Connector 28"/>
            <p:cNvCxnSpPr>
              <a:stCxn id="27" idx="2"/>
              <a:endCxn id="38" idx="0"/>
            </p:cNvCxnSpPr>
            <p:nvPr/>
          </p:nvCxnSpPr>
          <p:spPr>
            <a:xfrm flipH="1">
              <a:off x="3423481" y="1523493"/>
              <a:ext cx="43999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/>
            <p:cNvCxnSpPr>
              <a:stCxn id="28" idx="2"/>
              <a:endCxn id="38" idx="0"/>
            </p:cNvCxnSpPr>
            <p:nvPr/>
          </p:nvCxnSpPr>
          <p:spPr>
            <a:xfrm rot="5400000" flipH="1" flipV="1">
              <a:off x="2927159" y="2410411"/>
              <a:ext cx="985692" cy="6952"/>
            </a:xfrm>
            <a:prstGeom prst="curvedConnector5">
              <a:avLst>
                <a:gd name="adj1" fmla="val -23192"/>
                <a:gd name="adj2" fmla="val 6213320"/>
                <a:gd name="adj3" fmla="val 123192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27" idx="0"/>
            </p:cNvCxnSpPr>
            <p:nvPr/>
          </p:nvCxnSpPr>
          <p:spPr>
            <a:xfrm flipH="1">
              <a:off x="3467480" y="742579"/>
              <a:ext cx="8375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475855" y="742579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30711" y="154779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01661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27082" y="1921041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P</a:t>
              </a:r>
            </a:p>
          </p:txBody>
        </p:sp>
        <p:cxnSp>
          <p:nvCxnSpPr>
            <p:cNvPr id="43" name="Straight Arrow Connector 42"/>
            <p:cNvCxnSpPr>
              <a:stCxn id="38" idx="2"/>
              <a:endCxn id="28" idx="0"/>
            </p:cNvCxnSpPr>
            <p:nvPr/>
          </p:nvCxnSpPr>
          <p:spPr>
            <a:xfrm flipH="1">
              <a:off x="3416529" y="2261486"/>
              <a:ext cx="6952" cy="30480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115256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83568" y="3356992"/>
            <a:ext cx="932791" cy="2164154"/>
            <a:chOff x="3115256" y="742579"/>
            <a:chExt cx="932791" cy="2164154"/>
          </a:xfrm>
        </p:grpSpPr>
        <p:sp>
          <p:nvSpPr>
            <p:cNvPr id="61" name="Rectangle 60"/>
            <p:cNvSpPr/>
            <p:nvPr/>
          </p:nvSpPr>
          <p:spPr>
            <a:xfrm>
              <a:off x="3271081" y="1183048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E1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220130" y="2566288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E2</a:t>
              </a:r>
            </a:p>
          </p:txBody>
        </p:sp>
        <p:cxnSp>
          <p:nvCxnSpPr>
            <p:cNvPr id="63" name="Straight Arrow Connector 62"/>
            <p:cNvCxnSpPr>
              <a:stCxn id="61" idx="2"/>
              <a:endCxn id="69" idx="0"/>
            </p:cNvCxnSpPr>
            <p:nvPr/>
          </p:nvCxnSpPr>
          <p:spPr>
            <a:xfrm flipH="1">
              <a:off x="3423481" y="1523493"/>
              <a:ext cx="43999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urved Connector 63"/>
            <p:cNvCxnSpPr>
              <a:stCxn id="62" idx="2"/>
              <a:endCxn id="69" idx="0"/>
            </p:cNvCxnSpPr>
            <p:nvPr/>
          </p:nvCxnSpPr>
          <p:spPr>
            <a:xfrm rot="5400000" flipH="1" flipV="1">
              <a:off x="2927159" y="2410411"/>
              <a:ext cx="985692" cy="6952"/>
            </a:xfrm>
            <a:prstGeom prst="curvedConnector5">
              <a:avLst>
                <a:gd name="adj1" fmla="val -23192"/>
                <a:gd name="adj2" fmla="val 6213320"/>
                <a:gd name="adj3" fmla="val 123192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endCxn id="61" idx="0"/>
            </p:cNvCxnSpPr>
            <p:nvPr/>
          </p:nvCxnSpPr>
          <p:spPr>
            <a:xfrm flipH="1">
              <a:off x="3467480" y="742579"/>
              <a:ext cx="8375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475855" y="742579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130711" y="154779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d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227082" y="1921041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R</a:t>
              </a:r>
            </a:p>
          </p:txBody>
        </p:sp>
        <p:cxnSp>
          <p:nvCxnSpPr>
            <p:cNvPr id="70" name="Straight Arrow Connector 69"/>
            <p:cNvCxnSpPr>
              <a:stCxn id="69" idx="2"/>
              <a:endCxn id="62" idx="0"/>
            </p:cNvCxnSpPr>
            <p:nvPr/>
          </p:nvCxnSpPr>
          <p:spPr>
            <a:xfrm flipH="1">
              <a:off x="3416529" y="2261486"/>
              <a:ext cx="6952" cy="30480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115256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f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020273" y="672238"/>
            <a:ext cx="1208710" cy="2164154"/>
            <a:chOff x="2985722" y="742579"/>
            <a:chExt cx="1208710" cy="2164154"/>
          </a:xfrm>
        </p:grpSpPr>
        <p:sp>
          <p:nvSpPr>
            <p:cNvPr id="73" name="Rectangle 72"/>
            <p:cNvSpPr/>
            <p:nvPr/>
          </p:nvSpPr>
          <p:spPr>
            <a:xfrm>
              <a:off x="3129737" y="1183048"/>
              <a:ext cx="534141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D1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985722" y="2566288"/>
              <a:ext cx="627206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D2</a:t>
              </a:r>
            </a:p>
          </p:txBody>
        </p:sp>
        <p:cxnSp>
          <p:nvCxnSpPr>
            <p:cNvPr id="75" name="Straight Arrow Connector 74"/>
            <p:cNvCxnSpPr>
              <a:stCxn id="73" idx="2"/>
              <a:endCxn id="81" idx="0"/>
            </p:cNvCxnSpPr>
            <p:nvPr/>
          </p:nvCxnSpPr>
          <p:spPr>
            <a:xfrm>
              <a:off x="3396808" y="1523493"/>
              <a:ext cx="26673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urved Connector 75"/>
            <p:cNvCxnSpPr>
              <a:stCxn id="74" idx="2"/>
              <a:endCxn id="81" idx="0"/>
            </p:cNvCxnSpPr>
            <p:nvPr/>
          </p:nvCxnSpPr>
          <p:spPr>
            <a:xfrm rot="5400000" flipH="1" flipV="1">
              <a:off x="2868557" y="2351809"/>
              <a:ext cx="985692" cy="124156"/>
            </a:xfrm>
            <a:prstGeom prst="curvedConnector5">
              <a:avLst>
                <a:gd name="adj1" fmla="val -23192"/>
                <a:gd name="adj2" fmla="val 442310"/>
                <a:gd name="adj3" fmla="val 123192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endCxn id="73" idx="0"/>
            </p:cNvCxnSpPr>
            <p:nvPr/>
          </p:nvCxnSpPr>
          <p:spPr>
            <a:xfrm flipH="1">
              <a:off x="3396808" y="742579"/>
              <a:ext cx="79048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475855" y="742579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130711" y="154779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c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901661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c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227082" y="1921041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Q</a:t>
              </a:r>
            </a:p>
          </p:txBody>
        </p:sp>
        <p:cxnSp>
          <p:nvCxnSpPr>
            <p:cNvPr id="82" name="Straight Arrow Connector 81"/>
            <p:cNvCxnSpPr>
              <a:stCxn id="81" idx="2"/>
              <a:endCxn id="74" idx="0"/>
            </p:cNvCxnSpPr>
            <p:nvPr/>
          </p:nvCxnSpPr>
          <p:spPr>
            <a:xfrm flipH="1">
              <a:off x="3299325" y="2261486"/>
              <a:ext cx="124156" cy="30480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115256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84168" y="3356992"/>
            <a:ext cx="1079176" cy="2164154"/>
            <a:chOff x="3115256" y="742579"/>
            <a:chExt cx="1079176" cy="2164154"/>
          </a:xfrm>
        </p:grpSpPr>
        <p:sp>
          <p:nvSpPr>
            <p:cNvPr id="85" name="Rectangle 84"/>
            <p:cNvSpPr/>
            <p:nvPr/>
          </p:nvSpPr>
          <p:spPr>
            <a:xfrm>
              <a:off x="3271081" y="1183048"/>
              <a:ext cx="564255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G1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220130" y="2566288"/>
              <a:ext cx="543198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G2</a:t>
              </a:r>
            </a:p>
          </p:txBody>
        </p:sp>
        <p:cxnSp>
          <p:nvCxnSpPr>
            <p:cNvPr id="87" name="Straight Arrow Connector 86"/>
            <p:cNvCxnSpPr>
              <a:stCxn id="85" idx="2"/>
              <a:endCxn id="93" idx="0"/>
            </p:cNvCxnSpPr>
            <p:nvPr/>
          </p:nvCxnSpPr>
          <p:spPr>
            <a:xfrm flipH="1">
              <a:off x="3423481" y="1523493"/>
              <a:ext cx="129728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urved Connector 87"/>
            <p:cNvCxnSpPr>
              <a:stCxn id="86" idx="2"/>
              <a:endCxn id="93" idx="0"/>
            </p:cNvCxnSpPr>
            <p:nvPr/>
          </p:nvCxnSpPr>
          <p:spPr>
            <a:xfrm rot="5400000" flipH="1">
              <a:off x="2964759" y="2379763"/>
              <a:ext cx="985692" cy="68248"/>
            </a:xfrm>
            <a:prstGeom prst="curvedConnector5">
              <a:avLst>
                <a:gd name="adj1" fmla="val -23192"/>
                <a:gd name="adj2" fmla="val 732914"/>
                <a:gd name="adj3" fmla="val 123192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endCxn id="85" idx="0"/>
            </p:cNvCxnSpPr>
            <p:nvPr/>
          </p:nvCxnSpPr>
          <p:spPr>
            <a:xfrm>
              <a:off x="3475856" y="742579"/>
              <a:ext cx="77353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3475855" y="742579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130711" y="154779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g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901661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g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227082" y="1921041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S</a:t>
              </a:r>
            </a:p>
          </p:txBody>
        </p:sp>
        <p:cxnSp>
          <p:nvCxnSpPr>
            <p:cNvPr id="94" name="Straight Arrow Connector 93"/>
            <p:cNvCxnSpPr>
              <a:stCxn id="93" idx="2"/>
              <a:endCxn id="86" idx="0"/>
            </p:cNvCxnSpPr>
            <p:nvPr/>
          </p:nvCxnSpPr>
          <p:spPr>
            <a:xfrm>
              <a:off x="3423481" y="2261486"/>
              <a:ext cx="68248" cy="30480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3115256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h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4716016" y="548680"/>
            <a:ext cx="1145001" cy="3442410"/>
            <a:chOff x="5049233" y="706507"/>
            <a:chExt cx="1145001" cy="3442410"/>
          </a:xfrm>
        </p:grpSpPr>
        <p:sp>
          <p:nvSpPr>
            <p:cNvPr id="97" name="Rectangle 96"/>
            <p:cNvSpPr/>
            <p:nvPr/>
          </p:nvSpPr>
          <p:spPr>
            <a:xfrm>
              <a:off x="5189603" y="1146976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C1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121241" y="3808472"/>
              <a:ext cx="533125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C5</a:t>
              </a:r>
            </a:p>
          </p:txBody>
        </p:sp>
        <p:cxnSp>
          <p:nvCxnSpPr>
            <p:cNvPr id="99" name="Straight Arrow Connector 98"/>
            <p:cNvCxnSpPr>
              <a:stCxn id="97" idx="2"/>
              <a:endCxn id="105" idx="0"/>
            </p:cNvCxnSpPr>
            <p:nvPr/>
          </p:nvCxnSpPr>
          <p:spPr>
            <a:xfrm>
              <a:off x="5386002" y="1487421"/>
              <a:ext cx="9488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urved Connector 99"/>
            <p:cNvCxnSpPr>
              <a:stCxn id="98" idx="2"/>
              <a:endCxn id="105" idx="0"/>
            </p:cNvCxnSpPr>
            <p:nvPr/>
          </p:nvCxnSpPr>
          <p:spPr>
            <a:xfrm rot="5400000" flipH="1" flipV="1">
              <a:off x="4259673" y="3013100"/>
              <a:ext cx="2263948" cy="7686"/>
            </a:xfrm>
            <a:prstGeom prst="curvedConnector5">
              <a:avLst>
                <a:gd name="adj1" fmla="val -10097"/>
                <a:gd name="adj2" fmla="val 6642389"/>
                <a:gd name="adj3" fmla="val 110097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endCxn id="97" idx="0"/>
            </p:cNvCxnSpPr>
            <p:nvPr/>
          </p:nvCxnSpPr>
          <p:spPr>
            <a:xfrm flipH="1">
              <a:off x="5386002" y="706507"/>
              <a:ext cx="8375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5394377" y="706507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049233" y="1511718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901463" y="232667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121242" y="1884969"/>
              <a:ext cx="548496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C2</a:t>
              </a:r>
            </a:p>
          </p:txBody>
        </p:sp>
        <p:cxnSp>
          <p:nvCxnSpPr>
            <p:cNvPr id="106" name="Straight Arrow Connector 105"/>
            <p:cNvCxnSpPr>
              <a:stCxn id="105" idx="2"/>
              <a:endCxn id="117" idx="0"/>
            </p:cNvCxnSpPr>
            <p:nvPr/>
          </p:nvCxnSpPr>
          <p:spPr>
            <a:xfrm>
              <a:off x="5395490" y="2225414"/>
              <a:ext cx="2539" cy="27053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173616" y="2191662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121242" y="2495947"/>
              <a:ext cx="553574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C3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121242" y="3159014"/>
              <a:ext cx="487252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C4</a:t>
              </a:r>
            </a:p>
          </p:txBody>
        </p:sp>
        <p:cxnSp>
          <p:nvCxnSpPr>
            <p:cNvPr id="124" name="Straight Arrow Connector 123"/>
            <p:cNvCxnSpPr>
              <a:stCxn id="117" idx="2"/>
              <a:endCxn id="120" idx="0"/>
            </p:cNvCxnSpPr>
            <p:nvPr/>
          </p:nvCxnSpPr>
          <p:spPr>
            <a:xfrm flipH="1">
              <a:off x="5364868" y="2836392"/>
              <a:ext cx="33161" cy="32262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20" idx="2"/>
              <a:endCxn id="98" idx="0"/>
            </p:cNvCxnSpPr>
            <p:nvPr/>
          </p:nvCxnSpPr>
          <p:spPr>
            <a:xfrm>
              <a:off x="5364868" y="3499459"/>
              <a:ext cx="22936" cy="30901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5180568" y="281879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c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101606" y="349945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d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2051720" y="2204864"/>
            <a:ext cx="1145001" cy="3442410"/>
            <a:chOff x="5049233" y="706507"/>
            <a:chExt cx="1145001" cy="3442410"/>
          </a:xfrm>
        </p:grpSpPr>
        <p:sp>
          <p:nvSpPr>
            <p:cNvPr id="134" name="Rectangle 133"/>
            <p:cNvSpPr/>
            <p:nvPr/>
          </p:nvSpPr>
          <p:spPr>
            <a:xfrm>
              <a:off x="5189603" y="1146976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F1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261569" y="3808472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F5</a:t>
              </a:r>
            </a:p>
          </p:txBody>
        </p:sp>
        <p:cxnSp>
          <p:nvCxnSpPr>
            <p:cNvPr id="136" name="Straight Arrow Connector 135"/>
            <p:cNvCxnSpPr>
              <a:stCxn id="134" idx="2"/>
              <a:endCxn id="142" idx="0"/>
            </p:cNvCxnSpPr>
            <p:nvPr/>
          </p:nvCxnSpPr>
          <p:spPr>
            <a:xfrm>
              <a:off x="5386002" y="1487421"/>
              <a:ext cx="87337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urved Connector 136"/>
            <p:cNvCxnSpPr>
              <a:stCxn id="135" idx="2"/>
              <a:endCxn id="142" idx="0"/>
            </p:cNvCxnSpPr>
            <p:nvPr/>
          </p:nvCxnSpPr>
          <p:spPr>
            <a:xfrm rot="5400000" flipH="1" flipV="1">
              <a:off x="4333679" y="3009257"/>
              <a:ext cx="2263948" cy="15371"/>
            </a:xfrm>
            <a:prstGeom prst="curvedConnector5">
              <a:avLst>
                <a:gd name="adj1" fmla="val -10097"/>
                <a:gd name="adj2" fmla="val 2864934"/>
                <a:gd name="adj3" fmla="val 110097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endCxn id="134" idx="0"/>
            </p:cNvCxnSpPr>
            <p:nvPr/>
          </p:nvCxnSpPr>
          <p:spPr>
            <a:xfrm flipH="1">
              <a:off x="5386002" y="706507"/>
              <a:ext cx="8375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5394377" y="706507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049233" y="1511718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901463" y="232667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276940" y="1884969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F2</a:t>
              </a:r>
            </a:p>
          </p:txBody>
        </p:sp>
        <p:cxnSp>
          <p:nvCxnSpPr>
            <p:cNvPr id="143" name="Straight Arrow Connector 142"/>
            <p:cNvCxnSpPr>
              <a:stCxn id="142" idx="2"/>
              <a:endCxn id="145" idx="0"/>
            </p:cNvCxnSpPr>
            <p:nvPr/>
          </p:nvCxnSpPr>
          <p:spPr>
            <a:xfrm>
              <a:off x="5473339" y="2225414"/>
              <a:ext cx="5078" cy="27053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5160523" y="2191662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f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282018" y="2495947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F3</a:t>
              </a: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215696" y="3159014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F4</a:t>
              </a:r>
            </a:p>
          </p:txBody>
        </p:sp>
        <p:cxnSp>
          <p:nvCxnSpPr>
            <p:cNvPr id="147" name="Straight Arrow Connector 146"/>
            <p:cNvCxnSpPr>
              <a:stCxn id="145" idx="2"/>
              <a:endCxn id="146" idx="0"/>
            </p:cNvCxnSpPr>
            <p:nvPr/>
          </p:nvCxnSpPr>
          <p:spPr>
            <a:xfrm flipH="1">
              <a:off x="5412095" y="2836392"/>
              <a:ext cx="66322" cy="32262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146" idx="2"/>
              <a:endCxn id="135" idx="0"/>
            </p:cNvCxnSpPr>
            <p:nvPr/>
          </p:nvCxnSpPr>
          <p:spPr>
            <a:xfrm>
              <a:off x="5412095" y="3499459"/>
              <a:ext cx="45873" cy="30901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5180568" y="281879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g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101606" y="349945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g</a:t>
              </a:r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437898" y="5484239"/>
            <a:ext cx="292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83568" y="260648"/>
            <a:ext cx="416370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Automata for the individual threads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84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359169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Energy and power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energy of the whole cycle consists of</a:t>
            </a:r>
          </a:p>
          <a:p>
            <a:pPr lvl="1"/>
            <a:r>
              <a:rPr lang="en-US"/>
              <a:t>the total energy for the tasks in the cycle</a:t>
            </a:r>
          </a:p>
          <a:p>
            <a:pPr lvl="1"/>
            <a:r>
              <a:rPr lang="en-US"/>
              <a:t>an overhead for the number of active threads (obtained from the critical path)</a:t>
            </a:r>
          </a:p>
          <a:p>
            <a:pPr lvl="1"/>
            <a:r>
              <a:rPr lang="en-US"/>
              <a:t>an estimate of the energy used while idling</a:t>
            </a:r>
          </a:p>
          <a:p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power</a:t>
            </a:r>
            <a:r>
              <a:rPr lang="en-US"/>
              <a:t> (Watts) is </a:t>
            </a:r>
            <a:r>
              <a:rPr lang="en-US">
                <a:solidFill>
                  <a:srgbClr val="FF0000"/>
                </a:solidFill>
              </a:rPr>
              <a:t>E/T</a:t>
            </a:r>
            <a:r>
              <a:rPr lang="en-US"/>
              <a:t>, where </a:t>
            </a:r>
            <a:r>
              <a:rPr lang="en-US">
                <a:solidFill>
                  <a:srgbClr val="FF0000"/>
                </a:solidFill>
              </a:rPr>
              <a:t>E</a:t>
            </a:r>
            <a:r>
              <a:rPr lang="en-US"/>
              <a:t> is the energy and </a:t>
            </a:r>
            <a:r>
              <a:rPr lang="en-US">
                <a:solidFill>
                  <a:srgbClr val="FF0000"/>
                </a:solidFill>
              </a:rPr>
              <a:t>T</a:t>
            </a:r>
            <a:r>
              <a:rPr lang="en-US"/>
              <a:t> is the time of the cycle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85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8065468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712968" cy="864096"/>
          </a:xfrm>
        </p:spPr>
        <p:txBody>
          <a:bodyPr>
            <a:normAutofit/>
          </a:bodyPr>
          <a:lstStyle/>
          <a:p>
            <a:r>
              <a:rPr lang="en-US" sz="3600"/>
              <a:t>Task durations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Assume that each task has a duration</a:t>
            </a:r>
          </a:p>
          <a:p>
            <a:pPr lvl="1"/>
            <a:r>
              <a:rPr lang="en-US"/>
              <a:t>could be an interval </a:t>
            </a:r>
            <a:r>
              <a:rPr lang="en-US">
                <a:solidFill>
                  <a:srgbClr val="FF0000"/>
                </a:solidFill>
              </a:rPr>
              <a:t>[lower, upper]</a:t>
            </a:r>
          </a:p>
          <a:p>
            <a:pPr lvl="1"/>
            <a:r>
              <a:rPr lang="en-US"/>
              <a:t>or in general a constraint that could depend on data values </a:t>
            </a:r>
          </a:p>
          <a:p>
            <a:pPr lvl="1"/>
            <a:r>
              <a:rPr lang="en-US"/>
              <a:t>these can be obtained from a timing analyser and/or automatic complexity analysis </a:t>
            </a:r>
          </a:p>
          <a:p>
            <a:pPr lvl="1"/>
            <a:r>
              <a:rPr lang="en-US"/>
              <a:t>Let the duration of </a:t>
            </a:r>
            <a:r>
              <a:rPr lang="en-US">
                <a:solidFill>
                  <a:srgbClr val="FF0000"/>
                </a:solidFill>
              </a:rPr>
              <a:t>Task k </a:t>
            </a:r>
            <a:r>
              <a:rPr lang="en-US"/>
              <a:t>be </a:t>
            </a:r>
            <a:r>
              <a:rPr lang="en-US">
                <a:solidFill>
                  <a:srgbClr val="FF0000"/>
                </a:solidFill>
              </a:rPr>
              <a:t>d</a:t>
            </a:r>
            <a:r>
              <a:rPr lang="en-US" baseline="-25000">
                <a:solidFill>
                  <a:srgbClr val="FF0000"/>
                </a:solidFill>
              </a:rPr>
              <a:t>k</a:t>
            </a:r>
          </a:p>
          <a:p>
            <a:endParaRPr lang="en-US" baseline="-25000">
              <a:solidFill>
                <a:srgbClr val="FF0000"/>
              </a:solidFill>
            </a:endParaRPr>
          </a:p>
          <a:p>
            <a:endParaRPr lang="en-US" baseline="-2500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86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923796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Synchronisation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87</a:t>
            </a:fld>
            <a:endParaRPr lang="da-DK" dirty="0"/>
          </a:p>
        </p:txBody>
      </p:sp>
      <p:grpSp>
        <p:nvGrpSpPr>
          <p:cNvPr id="25" name="Group 24"/>
          <p:cNvGrpSpPr/>
          <p:nvPr/>
        </p:nvGrpSpPr>
        <p:grpSpPr>
          <a:xfrm>
            <a:off x="1763688" y="1556792"/>
            <a:ext cx="3886228" cy="4176464"/>
            <a:chOff x="1763688" y="1556792"/>
            <a:chExt cx="3886228" cy="4176464"/>
          </a:xfrm>
        </p:grpSpPr>
        <p:sp>
          <p:nvSpPr>
            <p:cNvPr id="6" name="Rectangle 5"/>
            <p:cNvSpPr/>
            <p:nvPr/>
          </p:nvSpPr>
          <p:spPr>
            <a:xfrm>
              <a:off x="1835696" y="2132856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63688" y="1556792"/>
              <a:ext cx="1149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Thread 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1556792"/>
              <a:ext cx="1149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Thread 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35696" y="4581128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2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44008" y="4581128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44008" y="2132856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3</a:t>
              </a:r>
            </a:p>
          </p:txBody>
        </p:sp>
        <p:cxnSp>
          <p:nvCxnSpPr>
            <p:cNvPr id="17" name="Straight Arrow Connector 16"/>
            <p:cNvCxnSpPr>
              <a:stCxn id="6" idx="2"/>
              <a:endCxn id="13" idx="0"/>
            </p:cNvCxnSpPr>
            <p:nvPr/>
          </p:nvCxnSpPr>
          <p:spPr>
            <a:xfrm>
              <a:off x="2303748" y="3284984"/>
              <a:ext cx="0" cy="129614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5" idx="2"/>
              <a:endCxn id="14" idx="0"/>
            </p:cNvCxnSpPr>
            <p:nvPr/>
          </p:nvCxnSpPr>
          <p:spPr>
            <a:xfrm>
              <a:off x="5112060" y="3284984"/>
              <a:ext cx="0" cy="129614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483768" y="3933056"/>
              <a:ext cx="2376264" cy="0"/>
            </a:xfrm>
            <a:prstGeom prst="straightConnector1">
              <a:avLst/>
            </a:prstGeom>
            <a:ln>
              <a:solidFill>
                <a:srgbClr val="000000"/>
              </a:solidFill>
              <a:prstDash val="lgDash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915816" y="3573016"/>
              <a:ext cx="1323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channel c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300192" y="2132856"/>
            <a:ext cx="2232248" cy="25853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Tasks 2 and 4</a:t>
            </a:r>
          </a:p>
          <a:p>
            <a:r>
              <a:rPr lang="en-US"/>
              <a:t>can start simultaneously as soon as </a:t>
            </a:r>
            <a:r>
              <a:rPr lang="en-US">
                <a:solidFill>
                  <a:srgbClr val="FF0000"/>
                </a:solidFill>
              </a:rPr>
              <a:t>both Tasks 1 and 3 have completed </a:t>
            </a:r>
            <a:r>
              <a:rPr lang="en-US"/>
              <a:t>and the channel communication has been made.</a:t>
            </a:r>
          </a:p>
        </p:txBody>
      </p:sp>
    </p:spTree>
    <p:extLst>
      <p:ext uri="{BB962C8B-B14F-4D97-AF65-F5344CB8AC3E}">
        <p14:creationId xmlns:p14="http://schemas.microsoft.com/office/powerpoint/2010/main" val="86134527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Synchronisation constraints (1)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88</a:t>
            </a:fld>
            <a:endParaRPr lang="da-DK" dirty="0"/>
          </a:p>
        </p:txBody>
      </p:sp>
      <p:grpSp>
        <p:nvGrpSpPr>
          <p:cNvPr id="25" name="Group 24"/>
          <p:cNvGrpSpPr/>
          <p:nvPr/>
        </p:nvGrpSpPr>
        <p:grpSpPr>
          <a:xfrm>
            <a:off x="467544" y="1556792"/>
            <a:ext cx="3886228" cy="4176464"/>
            <a:chOff x="1763688" y="1556792"/>
            <a:chExt cx="3886228" cy="4176464"/>
          </a:xfrm>
        </p:grpSpPr>
        <p:sp>
          <p:nvSpPr>
            <p:cNvPr id="6" name="Rectangle 5"/>
            <p:cNvSpPr/>
            <p:nvPr/>
          </p:nvSpPr>
          <p:spPr>
            <a:xfrm>
              <a:off x="1835696" y="2132856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63688" y="1556792"/>
              <a:ext cx="1149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Thread 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1556792"/>
              <a:ext cx="1149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Thread 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35696" y="4581128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2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44008" y="4581128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44008" y="2132856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3</a:t>
              </a:r>
            </a:p>
          </p:txBody>
        </p:sp>
        <p:cxnSp>
          <p:nvCxnSpPr>
            <p:cNvPr id="17" name="Straight Arrow Connector 16"/>
            <p:cNvCxnSpPr>
              <a:stCxn id="6" idx="2"/>
              <a:endCxn id="13" idx="0"/>
            </p:cNvCxnSpPr>
            <p:nvPr/>
          </p:nvCxnSpPr>
          <p:spPr>
            <a:xfrm>
              <a:off x="2303748" y="3284984"/>
              <a:ext cx="0" cy="129614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5" idx="2"/>
              <a:endCxn id="14" idx="0"/>
            </p:cNvCxnSpPr>
            <p:nvPr/>
          </p:nvCxnSpPr>
          <p:spPr>
            <a:xfrm>
              <a:off x="5112060" y="3284984"/>
              <a:ext cx="0" cy="129614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483768" y="3933056"/>
              <a:ext cx="2376264" cy="0"/>
            </a:xfrm>
            <a:prstGeom prst="straightConnector1">
              <a:avLst/>
            </a:prstGeom>
            <a:ln>
              <a:solidFill>
                <a:srgbClr val="000000"/>
              </a:solidFill>
              <a:prstDash val="lgDash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915816" y="3573016"/>
              <a:ext cx="1323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channel c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932040" y="2564904"/>
            <a:ext cx="3542444" cy="2867546"/>
            <a:chOff x="5148064" y="2780928"/>
            <a:chExt cx="3542444" cy="2867546"/>
          </a:xfrm>
        </p:grpSpPr>
        <p:sp>
          <p:nvSpPr>
            <p:cNvPr id="20" name="TextBox 19"/>
            <p:cNvSpPr txBox="1"/>
            <p:nvPr/>
          </p:nvSpPr>
          <p:spPr>
            <a:xfrm>
              <a:off x="5148064" y="2780928"/>
              <a:ext cx="1537156" cy="40011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merican Typewriter"/>
                  <a:cs typeface="American Typewriter"/>
                </a:rPr>
                <a:t>n </a:t>
              </a:r>
              <a:r>
                <a:rPr lang="en-US" sz="2000">
                  <a:latin typeface="American Typewriter"/>
                  <a:cs typeface="American Typewriter"/>
                </a:rPr>
                <a:t>≥ 0, m ≥ 0</a:t>
              </a:r>
              <a:endParaRPr lang="en-US">
                <a:latin typeface="American Typewriter"/>
                <a:cs typeface="American Typewriter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48064" y="3429000"/>
              <a:ext cx="3043881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merican Typewriter"/>
                  <a:cs typeface="American Typewriter"/>
                </a:rPr>
                <a:t>t</a:t>
              </a:r>
              <a:r>
                <a:rPr lang="en-US" baseline="-25000">
                  <a:latin typeface="American Typewriter"/>
                  <a:cs typeface="American Typewriter"/>
                </a:rPr>
                <a:t>2</a:t>
              </a:r>
              <a:r>
                <a:rPr lang="en-US" baseline="30000">
                  <a:latin typeface="American Typewriter"/>
                  <a:cs typeface="American Typewriter"/>
                </a:rPr>
                <a:t>n</a:t>
              </a:r>
              <a:r>
                <a:rPr lang="en-US">
                  <a:latin typeface="American Typewriter"/>
                  <a:cs typeface="American Typewriter"/>
                </a:rPr>
                <a:t> = max(t</a:t>
              </a:r>
              <a:r>
                <a:rPr lang="en-US" baseline="-25000">
                  <a:latin typeface="American Typewriter"/>
                  <a:cs typeface="American Typewriter"/>
                </a:rPr>
                <a:t>1</a:t>
              </a:r>
              <a:r>
                <a:rPr lang="en-US" baseline="30000">
                  <a:latin typeface="American Typewriter"/>
                  <a:cs typeface="American Typewriter"/>
                </a:rPr>
                <a:t>n </a:t>
              </a:r>
              <a:r>
                <a:rPr lang="en-US">
                  <a:latin typeface="American Typewriter"/>
                  <a:cs typeface="American Typewriter"/>
                </a:rPr>
                <a:t>+ d</a:t>
              </a:r>
              <a:r>
                <a:rPr lang="en-US" baseline="-25000">
                  <a:latin typeface="American Typewriter"/>
                  <a:cs typeface="American Typewriter"/>
                </a:rPr>
                <a:t>1</a:t>
              </a:r>
              <a:r>
                <a:rPr lang="en-US">
                  <a:latin typeface="American Typewriter"/>
                  <a:cs typeface="American Typewriter"/>
                </a:rPr>
                <a:t>, t</a:t>
              </a:r>
              <a:r>
                <a:rPr lang="en-US" baseline="-25000">
                  <a:latin typeface="American Typewriter"/>
                  <a:cs typeface="American Typewriter"/>
                </a:rPr>
                <a:t>3</a:t>
              </a:r>
              <a:r>
                <a:rPr lang="en-US" baseline="30000">
                  <a:latin typeface="American Typewriter"/>
                  <a:cs typeface="American Typewriter"/>
                </a:rPr>
                <a:t>m </a:t>
              </a:r>
              <a:r>
                <a:rPr lang="en-US">
                  <a:latin typeface="American Typewriter"/>
                  <a:cs typeface="American Typewriter"/>
                </a:rPr>
                <a:t>+ d</a:t>
              </a:r>
              <a:r>
                <a:rPr lang="en-US" baseline="-25000">
                  <a:latin typeface="American Typewriter"/>
                  <a:cs typeface="American Typewriter"/>
                </a:rPr>
                <a:t>3</a:t>
              </a:r>
              <a:r>
                <a:rPr lang="en-US">
                  <a:latin typeface="American Typewriter"/>
                  <a:cs typeface="American Typewriter"/>
                </a:rPr>
                <a:t>)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48064" y="4077072"/>
              <a:ext cx="1037046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merican Typewriter"/>
                  <a:cs typeface="American Typewriter"/>
                </a:rPr>
                <a:t>t</a:t>
              </a:r>
              <a:r>
                <a:rPr lang="en-US" baseline="-25000">
                  <a:latin typeface="American Typewriter"/>
                  <a:cs typeface="American Typewriter"/>
                </a:rPr>
                <a:t>2</a:t>
              </a:r>
              <a:r>
                <a:rPr lang="en-US" baseline="30000">
                  <a:latin typeface="American Typewriter"/>
                  <a:cs typeface="American Typewriter"/>
                </a:rPr>
                <a:t>n</a:t>
              </a:r>
              <a:r>
                <a:rPr lang="en-US">
                  <a:latin typeface="American Typewriter"/>
                  <a:cs typeface="American Typewriter"/>
                </a:rPr>
                <a:t> = t</a:t>
              </a:r>
              <a:r>
                <a:rPr lang="en-US" baseline="-25000">
                  <a:latin typeface="American Typewriter"/>
                  <a:cs typeface="American Typewriter"/>
                </a:rPr>
                <a:t>4</a:t>
              </a:r>
              <a:r>
                <a:rPr lang="en-US" baseline="30000">
                  <a:latin typeface="American Typewriter"/>
                  <a:cs typeface="American Typewriter"/>
                </a:rPr>
                <a:t>m</a:t>
              </a:r>
              <a:endParaRPr lang="en-US">
                <a:latin typeface="American Typewriter"/>
                <a:cs typeface="American Typewriter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48064" y="4725144"/>
              <a:ext cx="3542444" cy="92333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If Task 2 (or 4) is a loop header</a:t>
              </a:r>
            </a:p>
            <a:p>
              <a:r>
                <a:rPr lang="en-US"/>
                <a:t>then replace </a:t>
              </a:r>
              <a:r>
                <a:rPr lang="en-US">
                  <a:latin typeface="American Typewriter"/>
                  <a:cs typeface="American Typewriter"/>
                </a:rPr>
                <a:t>t</a:t>
              </a:r>
              <a:r>
                <a:rPr lang="en-US" baseline="-25000">
                  <a:latin typeface="American Typewriter"/>
                  <a:cs typeface="American Typewriter"/>
                </a:rPr>
                <a:t>2</a:t>
              </a:r>
              <a:r>
                <a:rPr lang="en-US" baseline="30000">
                  <a:latin typeface="American Typewriter"/>
                  <a:cs typeface="American Typewriter"/>
                </a:rPr>
                <a:t>n</a:t>
              </a:r>
              <a:r>
                <a:rPr lang="en-US">
                  <a:latin typeface="American Typewriter"/>
                  <a:cs typeface="American Typewriter"/>
                </a:rPr>
                <a:t> (</a:t>
              </a:r>
              <a:r>
                <a:rPr lang="en-US">
                  <a:cs typeface="American Typewriter"/>
                </a:rPr>
                <a:t>or</a:t>
              </a:r>
              <a:r>
                <a:rPr lang="en-US">
                  <a:latin typeface="American Typewriter"/>
                  <a:cs typeface="American Typewriter"/>
                </a:rPr>
                <a:t> t</a:t>
              </a:r>
              <a:r>
                <a:rPr lang="en-US" baseline="-25000">
                  <a:latin typeface="American Typewriter"/>
                  <a:cs typeface="American Typewriter"/>
                </a:rPr>
                <a:t>4</a:t>
              </a:r>
              <a:r>
                <a:rPr lang="en-US" baseline="30000">
                  <a:latin typeface="American Typewriter"/>
                  <a:cs typeface="American Typewriter"/>
                </a:rPr>
                <a:t>m</a:t>
              </a:r>
              <a:r>
                <a:rPr lang="en-US">
                  <a:latin typeface="American Typewriter"/>
                  <a:cs typeface="American Typewriter"/>
                </a:rPr>
                <a:t>)</a:t>
              </a:r>
            </a:p>
            <a:p>
              <a:r>
                <a:rPr lang="en-US"/>
                <a:t>with </a:t>
              </a:r>
              <a:r>
                <a:rPr lang="en-US">
                  <a:latin typeface="American Typewriter"/>
                  <a:cs typeface="American Typewriter"/>
                </a:rPr>
                <a:t>t</a:t>
              </a:r>
              <a:r>
                <a:rPr lang="en-US" baseline="-25000">
                  <a:latin typeface="American Typewriter"/>
                  <a:cs typeface="American Typewriter"/>
                </a:rPr>
                <a:t>2</a:t>
              </a:r>
              <a:r>
                <a:rPr lang="en-US" baseline="30000">
                  <a:latin typeface="American Typewriter"/>
                  <a:cs typeface="American Typewriter"/>
                </a:rPr>
                <a:t>n+1</a:t>
              </a:r>
              <a:r>
                <a:rPr lang="en-US">
                  <a:latin typeface="American Typewriter"/>
                  <a:cs typeface="American Typewriter"/>
                </a:rPr>
                <a:t> (</a:t>
              </a:r>
              <a:r>
                <a:rPr lang="en-US">
                  <a:cs typeface="American Typewriter"/>
                </a:rPr>
                <a:t>or</a:t>
              </a:r>
              <a:r>
                <a:rPr lang="en-US">
                  <a:latin typeface="American Typewriter"/>
                  <a:cs typeface="American Typewriter"/>
                </a:rPr>
                <a:t> t</a:t>
              </a:r>
              <a:r>
                <a:rPr lang="en-US" baseline="-25000">
                  <a:latin typeface="American Typewriter"/>
                  <a:cs typeface="American Typewriter"/>
                </a:rPr>
                <a:t>4</a:t>
              </a:r>
              <a:r>
                <a:rPr lang="en-US" baseline="30000">
                  <a:latin typeface="American Typewriter"/>
                  <a:cs typeface="American Typewriter"/>
                </a:rPr>
                <a:t>m+1</a:t>
              </a:r>
              <a:r>
                <a:rPr lang="en-US">
                  <a:latin typeface="American Typewriter"/>
                  <a:cs typeface="American Typewriter"/>
                </a:rPr>
                <a:t>)</a:t>
              </a:r>
              <a:r>
                <a:rPr lang="en-US"/>
                <a:t> 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39552" y="5805264"/>
            <a:ext cx="4722530" cy="369332"/>
            <a:chOff x="827584" y="5877272"/>
            <a:chExt cx="4722530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827584" y="5877272"/>
              <a:ext cx="1838476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loop counter n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35896" y="5877272"/>
              <a:ext cx="1914218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loop counter m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932040" y="1700808"/>
            <a:ext cx="3389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Let </a:t>
            </a:r>
            <a:r>
              <a:rPr lang="en-US" b="1">
                <a:solidFill>
                  <a:srgbClr val="FF0000"/>
                </a:solidFill>
              </a:rPr>
              <a:t>t</a:t>
            </a:r>
            <a:r>
              <a:rPr lang="en-US" b="1" baseline="-25000">
                <a:solidFill>
                  <a:srgbClr val="FF0000"/>
                </a:solidFill>
              </a:rPr>
              <a:t>k</a:t>
            </a:r>
            <a:r>
              <a:rPr lang="en-US" b="1" baseline="30000">
                <a:solidFill>
                  <a:srgbClr val="FF0000"/>
                </a:solidFill>
              </a:rPr>
              <a:t>m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be the time of the m</a:t>
            </a:r>
            <a:r>
              <a:rPr lang="en-US" baseline="30000"/>
              <a:t>th</a:t>
            </a:r>
          </a:p>
          <a:p>
            <a:r>
              <a:rPr lang="en-US"/>
              <a:t>firing of task k.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52120" y="5589240"/>
            <a:ext cx="2859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(Inspired by SDF graphs)</a:t>
            </a:r>
          </a:p>
        </p:txBody>
      </p:sp>
    </p:spTree>
    <p:extLst>
      <p:ext uri="{BB962C8B-B14F-4D97-AF65-F5344CB8AC3E}">
        <p14:creationId xmlns:p14="http://schemas.microsoft.com/office/powerpoint/2010/main" val="318656964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communications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89</a:t>
            </a:fld>
            <a:endParaRPr lang="da-DK" dirty="0"/>
          </a:p>
        </p:txBody>
      </p:sp>
      <p:sp>
        <p:nvSpPr>
          <p:cNvPr id="7" name="Rectangle 6"/>
          <p:cNvSpPr/>
          <p:nvPr/>
        </p:nvSpPr>
        <p:spPr>
          <a:xfrm>
            <a:off x="1631481" y="2789349"/>
            <a:ext cx="392797" cy="340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>
                <a:solidFill>
                  <a:srgbClr val="000000"/>
                </a:solidFill>
                <a:latin typeface="Calibri"/>
              </a:rPr>
              <a:t>T0</a:t>
            </a:r>
          </a:p>
        </p:txBody>
      </p:sp>
      <p:sp>
        <p:nvSpPr>
          <p:cNvPr id="8" name="Rectangle 7"/>
          <p:cNvSpPr/>
          <p:nvPr/>
        </p:nvSpPr>
        <p:spPr>
          <a:xfrm>
            <a:off x="1403648" y="5229200"/>
            <a:ext cx="536813" cy="340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>
                <a:solidFill>
                  <a:srgbClr val="000000"/>
                </a:solidFill>
                <a:latin typeface="Calibri"/>
              </a:rPr>
              <a:t>Tm</a:t>
            </a:r>
          </a:p>
        </p:txBody>
      </p:sp>
      <p:cxnSp>
        <p:nvCxnSpPr>
          <p:cNvPr id="9" name="Straight Arrow Connector 8"/>
          <p:cNvCxnSpPr>
            <a:stCxn id="7" idx="2"/>
            <a:endCxn id="15" idx="0"/>
          </p:cNvCxnSpPr>
          <p:nvPr/>
        </p:nvCxnSpPr>
        <p:spPr>
          <a:xfrm flipH="1">
            <a:off x="1783881" y="3129794"/>
            <a:ext cx="43999" cy="3975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8" idx="2"/>
            <a:endCxn id="15" idx="0"/>
          </p:cNvCxnSpPr>
          <p:nvPr/>
        </p:nvCxnSpPr>
        <p:spPr>
          <a:xfrm rot="5400000" flipH="1" flipV="1">
            <a:off x="706816" y="4492581"/>
            <a:ext cx="2042303" cy="111826"/>
          </a:xfrm>
          <a:prstGeom prst="curvedConnector5">
            <a:avLst>
              <a:gd name="adj1" fmla="val -11193"/>
              <a:gd name="adj2" fmla="val 480053"/>
              <a:gd name="adj3" fmla="val 111193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0"/>
          </p:cNvCxnSpPr>
          <p:nvPr/>
        </p:nvCxnSpPr>
        <p:spPr>
          <a:xfrm flipH="1">
            <a:off x="1827880" y="2348880"/>
            <a:ext cx="8375" cy="44046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36255" y="2348880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600">
                <a:solidFill>
                  <a:prstClr val="black"/>
                </a:solidFill>
                <a:latin typeface="Calibri"/>
              </a:rPr>
              <a:t>start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9632" y="3154091"/>
            <a:ext cx="524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>
                <a:solidFill>
                  <a:prstClr val="black"/>
                </a:solidFill>
                <a:latin typeface="Calibri"/>
              </a:rPr>
              <a:t>a(0)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87482" y="3527342"/>
            <a:ext cx="392797" cy="340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>
                <a:solidFill>
                  <a:srgbClr val="000000"/>
                </a:solidFill>
                <a:latin typeface="Calibri"/>
              </a:rPr>
              <a:t>T1</a:t>
            </a:r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>
            <a:off x="1783881" y="3867787"/>
            <a:ext cx="51815" cy="3533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15616" y="3834035"/>
            <a:ext cx="652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>
                <a:solidFill>
                  <a:prstClr val="black"/>
                </a:solidFill>
                <a:latin typeface="Calibri"/>
              </a:rPr>
              <a:t>b(1)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2492896"/>
            <a:ext cx="5112567" cy="34163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Let </a:t>
            </a:r>
            <a:r>
              <a:rPr lang="en-US">
                <a:solidFill>
                  <a:srgbClr val="FF0000"/>
                </a:solidFill>
              </a:rPr>
              <a:t>c</a:t>
            </a:r>
            <a:r>
              <a:rPr lang="en-US" baseline="-25000">
                <a:solidFill>
                  <a:srgbClr val="FF0000"/>
                </a:solidFill>
              </a:rPr>
              <a:t>pre</a:t>
            </a:r>
            <a:r>
              <a:rPr lang="en-US"/>
              <a:t> be the number of channel communications on </a:t>
            </a:r>
            <a:r>
              <a:rPr lang="en-US">
                <a:solidFill>
                  <a:srgbClr val="FF0000"/>
                </a:solidFill>
              </a:rPr>
              <a:t>c</a:t>
            </a:r>
            <a:r>
              <a:rPr lang="en-US"/>
              <a:t> in the loop prefix.</a:t>
            </a:r>
          </a:p>
          <a:p>
            <a:endParaRPr lang="en-US"/>
          </a:p>
          <a:p>
            <a:r>
              <a:rPr lang="en-US"/>
              <a:t>Number every channel communication,</a:t>
            </a:r>
          </a:p>
          <a:p>
            <a:r>
              <a:rPr lang="en-US"/>
              <a:t>for each channel </a:t>
            </a:r>
            <a:r>
              <a:rPr lang="en-US">
                <a:solidFill>
                  <a:srgbClr val="FF0000"/>
                </a:solidFill>
              </a:rPr>
              <a:t>c</a:t>
            </a:r>
            <a:r>
              <a:rPr lang="en-US"/>
              <a:t> in the loop</a:t>
            </a:r>
          </a:p>
          <a:p>
            <a:endParaRPr lang="en-US"/>
          </a:p>
          <a:p>
            <a:r>
              <a:rPr lang="en-US">
                <a:solidFill>
                  <a:srgbClr val="FF0000"/>
                </a:solidFill>
              </a:rPr>
              <a:t>c(1), ... c(k)</a:t>
            </a:r>
          </a:p>
          <a:p>
            <a:endParaRPr lang="en-US"/>
          </a:p>
          <a:p>
            <a:r>
              <a:rPr lang="en-US" b="1">
                <a:solidFill>
                  <a:srgbClr val="FF0000"/>
                </a:solidFill>
              </a:rPr>
              <a:t>c</a:t>
            </a:r>
            <a:r>
              <a:rPr lang="en-US" b="1" baseline="-25000">
                <a:solidFill>
                  <a:srgbClr val="FF0000"/>
                </a:solidFill>
              </a:rPr>
              <a:t>pre</a:t>
            </a:r>
            <a:r>
              <a:rPr lang="en-US" b="1">
                <a:solidFill>
                  <a:srgbClr val="FF0000"/>
                </a:solidFill>
              </a:rPr>
              <a:t> + n * k + j </a:t>
            </a:r>
            <a:r>
              <a:rPr lang="en-US"/>
              <a:t>= the number of communications on </a:t>
            </a:r>
            <a:r>
              <a:rPr lang="en-US">
                <a:solidFill>
                  <a:srgbClr val="FF0000"/>
                </a:solidFill>
              </a:rPr>
              <a:t>c</a:t>
            </a:r>
            <a:r>
              <a:rPr lang="en-US"/>
              <a:t> when</a:t>
            </a:r>
          </a:p>
          <a:p>
            <a:r>
              <a:rPr lang="en-US" b="1">
                <a:solidFill>
                  <a:srgbClr val="FF0000"/>
                </a:solidFill>
              </a:rPr>
              <a:t>c(j)</a:t>
            </a:r>
            <a:r>
              <a:rPr lang="en-US"/>
              <a:t> in the loop is encountered, when </a:t>
            </a:r>
            <a:r>
              <a:rPr lang="en-US" b="1">
                <a:solidFill>
                  <a:srgbClr val="FF0000"/>
                </a:solidFill>
              </a:rPr>
              <a:t>n</a:t>
            </a:r>
            <a:r>
              <a:rPr lang="en-US"/>
              <a:t> iterations of the loop are completed. </a:t>
            </a:r>
          </a:p>
        </p:txBody>
      </p:sp>
      <p:cxnSp>
        <p:nvCxnSpPr>
          <p:cNvPr id="22" name="Straight Arrow Connector 21"/>
          <p:cNvCxnSpPr>
            <a:endCxn id="8" idx="0"/>
          </p:cNvCxnSpPr>
          <p:nvPr/>
        </p:nvCxnSpPr>
        <p:spPr>
          <a:xfrm flipH="1">
            <a:off x="1672055" y="4797152"/>
            <a:ext cx="91634" cy="4320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15616" y="4293096"/>
            <a:ext cx="652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>
                <a:solidFill>
                  <a:prstClr val="black"/>
                </a:solidFill>
                <a:latin typeface="Calibri"/>
              </a:rPr>
              <a:t>b(2)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15616" y="4797152"/>
            <a:ext cx="524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>
                <a:solidFill>
                  <a:prstClr val="black"/>
                </a:solidFill>
                <a:latin typeface="Calibri"/>
              </a:rPr>
              <a:t>a(1)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95736" y="4221088"/>
            <a:ext cx="524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>
                <a:solidFill>
                  <a:prstClr val="black"/>
                </a:solidFill>
                <a:latin typeface="Calibri"/>
              </a:rPr>
              <a:t>a(k)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815503" y="4365104"/>
            <a:ext cx="20193" cy="353301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91880" y="1628800"/>
            <a:ext cx="4722529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Annotate</a:t>
            </a:r>
            <a:r>
              <a:rPr lang="en-US"/>
              <a:t> the channel communications</a:t>
            </a:r>
          </a:p>
          <a:p>
            <a:r>
              <a:rPr lang="en-US"/>
              <a:t>so that they can be counted.</a:t>
            </a:r>
          </a:p>
        </p:txBody>
      </p:sp>
      <p:sp>
        <p:nvSpPr>
          <p:cNvPr id="33" name="Left Brace 32"/>
          <p:cNvSpPr/>
          <p:nvPr/>
        </p:nvSpPr>
        <p:spPr>
          <a:xfrm>
            <a:off x="1043608" y="2348880"/>
            <a:ext cx="288032" cy="1152128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51520" y="2492896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loop</a:t>
            </a:r>
          </a:p>
          <a:p>
            <a:r>
              <a:rPr lang="en-US"/>
              <a:t>prefix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611560" y="3501008"/>
            <a:ext cx="432048" cy="2160240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7504" y="4149080"/>
            <a:ext cx="69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892805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Energy transparency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/>
              <a:t>Our aim is to let the programmer “see” the energy usage of the code</a:t>
            </a:r>
          </a:p>
          <a:p>
            <a:pPr lvl="1"/>
            <a:endParaRPr lang="en-US" sz="3600">
              <a:solidFill>
                <a:srgbClr val="FF0000"/>
              </a:solidFill>
            </a:endParaRPr>
          </a:p>
          <a:p>
            <a:pPr lvl="1"/>
            <a:r>
              <a:rPr lang="en-US" sz="3600">
                <a:solidFill>
                  <a:srgbClr val="FF0000"/>
                </a:solidFill>
              </a:rPr>
              <a:t> </a:t>
            </a:r>
            <a:r>
              <a:rPr lang="en-US" sz="3600" u="sng">
                <a:solidFill>
                  <a:srgbClr val="FF0000"/>
                </a:solidFill>
              </a:rPr>
              <a:t>without executing it</a:t>
            </a:r>
          </a:p>
          <a:p>
            <a:pPr lvl="1"/>
            <a:r>
              <a:rPr lang="en-US" sz="3600">
                <a:solidFill>
                  <a:srgbClr val="FF0000"/>
                </a:solidFill>
              </a:rPr>
              <a:t> so that the programmer can “see” where the program wastes energy</a:t>
            </a:r>
          </a:p>
          <a:p>
            <a:pPr lvl="1"/>
            <a:r>
              <a:rPr lang="en-US" sz="3600">
                <a:solidFill>
                  <a:srgbClr val="FF0000"/>
                </a:solidFill>
              </a:rPr>
              <a:t> experiment with different designs</a:t>
            </a:r>
          </a:p>
          <a:p>
            <a:pPr lvl="1"/>
            <a:endParaRPr lang="en-US" sz="3600" u="sng">
              <a:solidFill>
                <a:srgbClr val="FF0000"/>
              </a:solidFill>
            </a:endParaRP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0430728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Synchronisation constraints (2)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90</a:t>
            </a:fld>
            <a:endParaRPr lang="da-DK" dirty="0"/>
          </a:p>
        </p:txBody>
      </p:sp>
      <p:grpSp>
        <p:nvGrpSpPr>
          <p:cNvPr id="25" name="Group 24"/>
          <p:cNvGrpSpPr/>
          <p:nvPr/>
        </p:nvGrpSpPr>
        <p:grpSpPr>
          <a:xfrm>
            <a:off x="1763688" y="1556792"/>
            <a:ext cx="3886228" cy="4176464"/>
            <a:chOff x="1763688" y="1556792"/>
            <a:chExt cx="3886228" cy="4176464"/>
          </a:xfrm>
        </p:grpSpPr>
        <p:sp>
          <p:nvSpPr>
            <p:cNvPr id="6" name="Rectangle 5"/>
            <p:cNvSpPr/>
            <p:nvPr/>
          </p:nvSpPr>
          <p:spPr>
            <a:xfrm>
              <a:off x="1835696" y="2132856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63688" y="1556792"/>
              <a:ext cx="1149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Thread 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1556792"/>
              <a:ext cx="1149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Thread 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35696" y="4581128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2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44008" y="4581128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44008" y="2132856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3</a:t>
              </a:r>
            </a:p>
          </p:txBody>
        </p:sp>
        <p:cxnSp>
          <p:nvCxnSpPr>
            <p:cNvPr id="17" name="Straight Arrow Connector 16"/>
            <p:cNvCxnSpPr>
              <a:stCxn id="6" idx="2"/>
              <a:endCxn id="13" idx="0"/>
            </p:cNvCxnSpPr>
            <p:nvPr/>
          </p:nvCxnSpPr>
          <p:spPr>
            <a:xfrm>
              <a:off x="2303748" y="3284984"/>
              <a:ext cx="0" cy="129614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5" idx="2"/>
              <a:endCxn id="14" idx="0"/>
            </p:cNvCxnSpPr>
            <p:nvPr/>
          </p:nvCxnSpPr>
          <p:spPr>
            <a:xfrm>
              <a:off x="5112060" y="3284984"/>
              <a:ext cx="0" cy="129614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483768" y="3933056"/>
              <a:ext cx="2376264" cy="0"/>
            </a:xfrm>
            <a:prstGeom prst="straightConnector1">
              <a:avLst/>
            </a:prstGeom>
            <a:ln>
              <a:solidFill>
                <a:srgbClr val="000000"/>
              </a:solidFill>
              <a:prstDash val="lgDash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915816" y="3573016"/>
              <a:ext cx="1323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channel c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156176" y="1556792"/>
            <a:ext cx="2664296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On a channel c, there is the </a:t>
            </a:r>
            <a:r>
              <a:rPr lang="en-US">
                <a:solidFill>
                  <a:srgbClr val="FF0000"/>
                </a:solidFill>
              </a:rPr>
              <a:t>same number of operations at each channel end</a:t>
            </a:r>
            <a:r>
              <a:rPr lang="en-US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4077072"/>
            <a:ext cx="173485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merican Typewriter"/>
                <a:cs typeface="American Typewriter"/>
              </a:rPr>
              <a:t>c</a:t>
            </a:r>
            <a:r>
              <a:rPr lang="en-US" baseline="-25000">
                <a:solidFill>
                  <a:srgbClr val="FF0000"/>
                </a:solidFill>
                <a:latin typeface="American Typewriter"/>
                <a:cs typeface="American Typewriter"/>
              </a:rPr>
              <a:t>pre1</a:t>
            </a:r>
            <a:r>
              <a:rPr lang="en-US">
                <a:solidFill>
                  <a:srgbClr val="FF0000"/>
                </a:solidFill>
                <a:latin typeface="American Typewriter"/>
                <a:cs typeface="American Typewriter"/>
              </a:rPr>
              <a:t> + n*k</a:t>
            </a:r>
            <a:r>
              <a:rPr lang="en-US" baseline="-25000">
                <a:solidFill>
                  <a:srgbClr val="FF0000"/>
                </a:solidFill>
                <a:latin typeface="American Typewriter"/>
                <a:cs typeface="American Typewriter"/>
              </a:rPr>
              <a:t>1</a:t>
            </a:r>
            <a:r>
              <a:rPr lang="en-US">
                <a:solidFill>
                  <a:srgbClr val="FF0000"/>
                </a:solidFill>
                <a:latin typeface="American Typewriter"/>
                <a:cs typeface="American Typewriter"/>
              </a:rPr>
              <a:t> + j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48064" y="4077072"/>
            <a:ext cx="178766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merican Typewriter"/>
                <a:cs typeface="American Typewriter"/>
              </a:rPr>
              <a:t>c</a:t>
            </a:r>
            <a:r>
              <a:rPr lang="en-US" baseline="-25000">
                <a:solidFill>
                  <a:srgbClr val="FF0000"/>
                </a:solidFill>
                <a:latin typeface="American Typewriter"/>
                <a:cs typeface="American Typewriter"/>
              </a:rPr>
              <a:t>pre2</a:t>
            </a:r>
            <a:r>
              <a:rPr lang="en-US">
                <a:solidFill>
                  <a:srgbClr val="FF0000"/>
                </a:solidFill>
                <a:latin typeface="American Typewriter"/>
                <a:cs typeface="American Typewriter"/>
              </a:rPr>
              <a:t> + m*k</a:t>
            </a:r>
            <a:r>
              <a:rPr lang="en-US" baseline="-25000">
                <a:solidFill>
                  <a:srgbClr val="FF0000"/>
                </a:solidFill>
                <a:latin typeface="American Typewriter"/>
                <a:cs typeface="American Typewriter"/>
              </a:rPr>
              <a:t>2</a:t>
            </a:r>
            <a:r>
              <a:rPr lang="en-US">
                <a:solidFill>
                  <a:srgbClr val="FF0000"/>
                </a:solidFill>
                <a:latin typeface="American Typewriter"/>
                <a:cs typeface="American Typewriter"/>
              </a:rPr>
              <a:t> + i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91880" y="4077072"/>
            <a:ext cx="30008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merican Typewriter"/>
                <a:cs typeface="American Typewriter"/>
              </a:rPr>
              <a:t>=</a:t>
            </a:r>
          </a:p>
        </p:txBody>
      </p:sp>
      <p:cxnSp>
        <p:nvCxnSpPr>
          <p:cNvPr id="8" name="Straight Connector 7"/>
          <p:cNvCxnSpPr>
            <a:stCxn id="3" idx="3"/>
            <a:endCxn id="20" idx="1"/>
          </p:cNvCxnSpPr>
          <p:nvPr/>
        </p:nvCxnSpPr>
        <p:spPr>
          <a:xfrm>
            <a:off x="2274409" y="4261738"/>
            <a:ext cx="1217471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3"/>
            <a:endCxn id="19" idx="1"/>
          </p:cNvCxnSpPr>
          <p:nvPr/>
        </p:nvCxnSpPr>
        <p:spPr>
          <a:xfrm>
            <a:off x="3791962" y="4261738"/>
            <a:ext cx="135610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31640" y="5805264"/>
            <a:ext cx="1838476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loop counter 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11960" y="5877272"/>
            <a:ext cx="1914218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loop counter 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56176" y="2780928"/>
            <a:ext cx="2664296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We assume that each channel joins exactly two threads.</a:t>
            </a:r>
          </a:p>
        </p:txBody>
      </p:sp>
    </p:spTree>
    <p:extLst>
      <p:ext uri="{BB962C8B-B14F-4D97-AF65-F5344CB8AC3E}">
        <p14:creationId xmlns:p14="http://schemas.microsoft.com/office/powerpoint/2010/main" val="152761282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Example (logical encoding)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91</a:t>
            </a:fld>
            <a:endParaRPr lang="da-DK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556792"/>
            <a:ext cx="2781305" cy="45243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fr-FR"/>
              <a:t>fires__B2(A,5+B) :-</a:t>
            </a:r>
          </a:p>
          <a:p>
            <a:r>
              <a:rPr lang="fr-FR"/>
              <a:t>        1+C*2+1=0+A*1+1,</a:t>
            </a:r>
          </a:p>
          <a:p>
            <a:r>
              <a:rPr lang="fr-FR"/>
              <a:t>        1+C*2+1&gt;=0,</a:t>
            </a:r>
          </a:p>
          <a:p>
            <a:r>
              <a:rPr lang="fr-FR"/>
              <a:t>        C&gt;=0,</a:t>
            </a:r>
          </a:p>
          <a:p>
            <a:r>
              <a:rPr lang="fr-FR"/>
              <a:t>        A&gt;=0,</a:t>
            </a:r>
          </a:p>
          <a:p>
            <a:r>
              <a:rPr lang="fr-FR"/>
              <a:t>        fires__C2(C,B),</a:t>
            </a:r>
          </a:p>
          <a:p>
            <a:r>
              <a:rPr lang="fr-FR"/>
              <a:t>        fires__G(A,D),</a:t>
            </a:r>
          </a:p>
          <a:p>
            <a:r>
              <a:rPr lang="fr-FR"/>
              <a:t>        5+B&gt;=300+D.</a:t>
            </a:r>
          </a:p>
          <a:p>
            <a:r>
              <a:rPr lang="fr-FR"/>
              <a:t>fires__B2(A,300+B) :-</a:t>
            </a:r>
          </a:p>
          <a:p>
            <a:r>
              <a:rPr lang="fr-FR"/>
              <a:t>        1+C*2+1=0+A*1+1,</a:t>
            </a:r>
          </a:p>
          <a:p>
            <a:r>
              <a:rPr lang="fr-FR"/>
              <a:t>        1+C*2+1&gt;=0,</a:t>
            </a:r>
          </a:p>
          <a:p>
            <a:r>
              <a:rPr lang="fr-FR"/>
              <a:t>        C&gt;=0,</a:t>
            </a:r>
          </a:p>
          <a:p>
            <a:r>
              <a:rPr lang="fr-FR"/>
              <a:t>        A&gt;=0,</a:t>
            </a:r>
          </a:p>
          <a:p>
            <a:r>
              <a:rPr lang="fr-FR"/>
              <a:t>        fires__C2(C,D),</a:t>
            </a:r>
          </a:p>
          <a:p>
            <a:r>
              <a:rPr lang="fr-FR"/>
              <a:t>        fires__G(A,B),</a:t>
            </a:r>
          </a:p>
          <a:p>
            <a:r>
              <a:rPr lang="fr-FR"/>
              <a:t>       5+D&lt;300+B.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076056" y="2420888"/>
            <a:ext cx="1079176" cy="2164154"/>
            <a:chOff x="3115256" y="742579"/>
            <a:chExt cx="1079176" cy="2164154"/>
          </a:xfrm>
        </p:grpSpPr>
        <p:sp>
          <p:nvSpPr>
            <p:cNvPr id="8" name="Rectangle 7"/>
            <p:cNvSpPr/>
            <p:nvPr/>
          </p:nvSpPr>
          <p:spPr>
            <a:xfrm>
              <a:off x="3271081" y="1183048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>
                  <a:solidFill>
                    <a:srgbClr val="000000"/>
                  </a:solidFill>
                  <a:latin typeface="Calibri"/>
                </a:rPr>
                <a:t>B1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20130" y="2566288"/>
              <a:ext cx="392797" cy="34044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>
                  <a:solidFill>
                    <a:srgbClr val="000000"/>
                  </a:solidFill>
                  <a:latin typeface="Calibri"/>
                </a:rPr>
                <a:t>B2</a:t>
              </a:r>
            </a:p>
          </p:txBody>
        </p:sp>
        <p:cxnSp>
          <p:nvCxnSpPr>
            <p:cNvPr id="10" name="Straight Arrow Connector 9"/>
            <p:cNvCxnSpPr>
              <a:stCxn id="8" idx="2"/>
              <a:endCxn id="16" idx="0"/>
            </p:cNvCxnSpPr>
            <p:nvPr/>
          </p:nvCxnSpPr>
          <p:spPr>
            <a:xfrm flipH="1">
              <a:off x="3423481" y="1523493"/>
              <a:ext cx="43999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/>
            <p:cNvCxnSpPr>
              <a:stCxn id="9" idx="2"/>
              <a:endCxn id="16" idx="0"/>
            </p:cNvCxnSpPr>
            <p:nvPr/>
          </p:nvCxnSpPr>
          <p:spPr>
            <a:xfrm rot="5400000" flipH="1" flipV="1">
              <a:off x="2927159" y="2410411"/>
              <a:ext cx="985692" cy="6952"/>
            </a:xfrm>
            <a:prstGeom prst="curvedConnector5">
              <a:avLst>
                <a:gd name="adj1" fmla="val -23192"/>
                <a:gd name="adj2" fmla="val 6213320"/>
                <a:gd name="adj3" fmla="val 123192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8" idx="0"/>
            </p:cNvCxnSpPr>
            <p:nvPr/>
          </p:nvCxnSpPr>
          <p:spPr>
            <a:xfrm flipH="1">
              <a:off x="3467480" y="742579"/>
              <a:ext cx="8375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475855" y="742579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Calibri"/>
                </a:rPr>
                <a:t>start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30711" y="154779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Calibri"/>
                </a:rPr>
                <a:t>a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01661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Calibri"/>
                </a:rPr>
                <a:t>a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27082" y="1921041"/>
              <a:ext cx="392797" cy="34044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>
                  <a:solidFill>
                    <a:srgbClr val="000000"/>
                  </a:solidFill>
                  <a:latin typeface="Calibri"/>
                </a:rPr>
                <a:t>G</a:t>
              </a:r>
            </a:p>
          </p:txBody>
        </p:sp>
        <p:cxnSp>
          <p:nvCxnSpPr>
            <p:cNvPr id="17" name="Straight Arrow Connector 16"/>
            <p:cNvCxnSpPr>
              <a:stCxn id="16" idx="2"/>
              <a:endCxn id="9" idx="0"/>
            </p:cNvCxnSpPr>
            <p:nvPr/>
          </p:nvCxnSpPr>
          <p:spPr>
            <a:xfrm flipH="1">
              <a:off x="3416529" y="2261486"/>
              <a:ext cx="6952" cy="30480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115256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Calibri"/>
                </a:rPr>
                <a:t>b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092280" y="1700808"/>
            <a:ext cx="1145001" cy="3442410"/>
            <a:chOff x="5049233" y="706507"/>
            <a:chExt cx="1145001" cy="3442410"/>
          </a:xfrm>
        </p:grpSpPr>
        <p:sp>
          <p:nvSpPr>
            <p:cNvPr id="20" name="Rectangle 19"/>
            <p:cNvSpPr/>
            <p:nvPr/>
          </p:nvSpPr>
          <p:spPr>
            <a:xfrm>
              <a:off x="5189603" y="1146976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>
                  <a:solidFill>
                    <a:srgbClr val="000000"/>
                  </a:solidFill>
                  <a:latin typeface="Calibri"/>
                </a:rPr>
                <a:t>C1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61569" y="3808472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>
                  <a:solidFill>
                    <a:srgbClr val="000000"/>
                  </a:solidFill>
                  <a:latin typeface="Calibri"/>
                </a:rPr>
                <a:t>C5</a:t>
              </a:r>
            </a:p>
          </p:txBody>
        </p:sp>
        <p:cxnSp>
          <p:nvCxnSpPr>
            <p:cNvPr id="22" name="Straight Arrow Connector 21"/>
            <p:cNvCxnSpPr>
              <a:stCxn id="20" idx="2"/>
              <a:endCxn id="28" idx="0"/>
            </p:cNvCxnSpPr>
            <p:nvPr/>
          </p:nvCxnSpPr>
          <p:spPr>
            <a:xfrm>
              <a:off x="5386002" y="1487421"/>
              <a:ext cx="87337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21" idx="2"/>
              <a:endCxn id="28" idx="0"/>
            </p:cNvCxnSpPr>
            <p:nvPr/>
          </p:nvCxnSpPr>
          <p:spPr>
            <a:xfrm rot="5400000" flipH="1" flipV="1">
              <a:off x="4333679" y="3009257"/>
              <a:ext cx="2263948" cy="15371"/>
            </a:xfrm>
            <a:prstGeom prst="curvedConnector5">
              <a:avLst>
                <a:gd name="adj1" fmla="val -10097"/>
                <a:gd name="adj2" fmla="val 2864934"/>
                <a:gd name="adj3" fmla="val 110097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0" idx="0"/>
            </p:cNvCxnSpPr>
            <p:nvPr/>
          </p:nvCxnSpPr>
          <p:spPr>
            <a:xfrm flipH="1">
              <a:off x="5386002" y="706507"/>
              <a:ext cx="8375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394377" y="706507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Calibri"/>
                </a:rPr>
                <a:t>start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49233" y="1511718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Calibri"/>
                </a:rPr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01463" y="232667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Calibri"/>
                </a:rPr>
                <a:t>b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276940" y="1884969"/>
              <a:ext cx="392797" cy="34044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>
                  <a:solidFill>
                    <a:srgbClr val="000000"/>
                  </a:solidFill>
                  <a:latin typeface="Calibri"/>
                </a:rPr>
                <a:t>C2</a:t>
              </a:r>
            </a:p>
          </p:txBody>
        </p:sp>
        <p:cxnSp>
          <p:nvCxnSpPr>
            <p:cNvPr id="29" name="Straight Arrow Connector 28"/>
            <p:cNvCxnSpPr>
              <a:stCxn id="28" idx="2"/>
              <a:endCxn id="31" idx="0"/>
            </p:cNvCxnSpPr>
            <p:nvPr/>
          </p:nvCxnSpPr>
          <p:spPr>
            <a:xfrm>
              <a:off x="5473339" y="2225414"/>
              <a:ext cx="5078" cy="27053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173616" y="2191662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Calibri"/>
                </a:rPr>
                <a:t>b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282018" y="2495947"/>
              <a:ext cx="392797" cy="34044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>
                  <a:solidFill>
                    <a:srgbClr val="000000"/>
                  </a:solidFill>
                  <a:latin typeface="Calibri"/>
                </a:rPr>
                <a:t>C3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215696" y="3159014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>
                  <a:solidFill>
                    <a:srgbClr val="000000"/>
                  </a:solidFill>
                  <a:latin typeface="Calibri"/>
                </a:rPr>
                <a:t>C4</a:t>
              </a:r>
            </a:p>
          </p:txBody>
        </p:sp>
        <p:cxnSp>
          <p:nvCxnSpPr>
            <p:cNvPr id="33" name="Straight Arrow Connector 32"/>
            <p:cNvCxnSpPr>
              <a:stCxn id="31" idx="2"/>
              <a:endCxn id="32" idx="0"/>
            </p:cNvCxnSpPr>
            <p:nvPr/>
          </p:nvCxnSpPr>
          <p:spPr>
            <a:xfrm flipH="1">
              <a:off x="5412095" y="2836392"/>
              <a:ext cx="66322" cy="32262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2" idx="2"/>
              <a:endCxn id="21" idx="0"/>
            </p:cNvCxnSpPr>
            <p:nvPr/>
          </p:nvCxnSpPr>
          <p:spPr>
            <a:xfrm>
              <a:off x="5412095" y="3499459"/>
              <a:ext cx="45873" cy="30901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180568" y="281879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Calibri"/>
                </a:rPr>
                <a:t>c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01606" y="349945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Calibri"/>
                </a:rPr>
                <a:t>d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563888" y="5661248"/>
            <a:ext cx="5138771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fr-FR"/>
              <a:t>A and C are the loop counters og G and C2</a:t>
            </a:r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572000" y="3573016"/>
            <a:ext cx="56844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300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48264" y="2852936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9929806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the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Generate the complete set of synchronisation constraints</a:t>
            </a:r>
          </a:p>
          <a:p>
            <a:r>
              <a:rPr lang="en-US">
                <a:solidFill>
                  <a:srgbClr val="FF0000"/>
                </a:solidFill>
              </a:rPr>
              <a:t>Solve them</a:t>
            </a:r>
          </a:p>
          <a:p>
            <a:pPr lvl="1"/>
            <a:r>
              <a:rPr lang="en-US"/>
              <a:t>more generally, obtain an approximate solution (abstract interpretation again!)</a:t>
            </a:r>
          </a:p>
          <a:p>
            <a:r>
              <a:rPr lang="en-US"/>
              <a:t>For each task, derive a relationship between </a:t>
            </a:r>
            <a:r>
              <a:rPr lang="en-US">
                <a:solidFill>
                  <a:srgbClr val="FF0000"/>
                </a:solidFill>
              </a:rPr>
              <a:t>n </a:t>
            </a:r>
            <a:r>
              <a:rPr lang="en-US">
                <a:solidFill>
                  <a:srgbClr val="000000"/>
                </a:solidFill>
              </a:rPr>
              <a:t>and</a:t>
            </a:r>
            <a:r>
              <a:rPr lang="en-US">
                <a:solidFill>
                  <a:srgbClr val="FF0000"/>
                </a:solidFill>
              </a:rPr>
              <a:t> t, </a:t>
            </a:r>
            <a:r>
              <a:rPr lang="en-US">
                <a:solidFill>
                  <a:srgbClr val="000000"/>
                </a:solidFill>
              </a:rPr>
              <a:t>where</a:t>
            </a:r>
            <a:r>
              <a:rPr lang="en-US">
                <a:solidFill>
                  <a:srgbClr val="FF0000"/>
                </a:solidFill>
              </a:rPr>
              <a:t> t is the task’s n</a:t>
            </a:r>
            <a:r>
              <a:rPr lang="en-US" baseline="30000">
                <a:solidFill>
                  <a:srgbClr val="FF0000"/>
                </a:solidFill>
              </a:rPr>
              <a:t>th</a:t>
            </a:r>
            <a:r>
              <a:rPr lang="en-US">
                <a:solidFill>
                  <a:srgbClr val="FF0000"/>
                </a:solidFill>
              </a:rPr>
              <a:t> firing time.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6284479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Transient and periodic behaviour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>
            <a:normAutofit/>
          </a:bodyPr>
          <a:lstStyle/>
          <a:p>
            <a:r>
              <a:rPr lang="en-US" sz="2800"/>
              <a:t>Typically, threads take a few iterations to reach a steady state.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93</a:t>
            </a:fld>
            <a:endParaRPr lang="da-DK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043608" y="3068960"/>
            <a:ext cx="0" cy="28083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043608" y="5877272"/>
            <a:ext cx="5184576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5576" y="3861048"/>
            <a:ext cx="26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35896" y="5949280"/>
            <a:ext cx="32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043608" y="4725144"/>
            <a:ext cx="2304256" cy="432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347864" y="3068960"/>
            <a:ext cx="2376264" cy="1656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16217" y="3429000"/>
            <a:ext cx="2016224" cy="203132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First few firings </a:t>
            </a:r>
          </a:p>
          <a:p>
            <a:r>
              <a:rPr lang="en-US"/>
              <a:t>happen rapidly,</a:t>
            </a:r>
          </a:p>
          <a:p>
            <a:r>
              <a:rPr lang="en-US"/>
              <a:t>then there is a slowdown as delays from other threads take effect.</a:t>
            </a:r>
          </a:p>
        </p:txBody>
      </p:sp>
    </p:spTree>
    <p:extLst>
      <p:ext uri="{BB962C8B-B14F-4D97-AF65-F5344CB8AC3E}">
        <p14:creationId xmlns:p14="http://schemas.microsoft.com/office/powerpoint/2010/main" val="117219901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Approximation of throughput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94</a:t>
            </a:fld>
            <a:endParaRPr lang="da-DK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043608" y="3068960"/>
            <a:ext cx="0" cy="28083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043608" y="5877272"/>
            <a:ext cx="5184576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5576" y="3861048"/>
            <a:ext cx="26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35896" y="5949280"/>
            <a:ext cx="32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043608" y="4725144"/>
            <a:ext cx="2304256" cy="432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347864" y="3068960"/>
            <a:ext cx="2376264" cy="1656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16217" y="3429000"/>
            <a:ext cx="2016224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Approximation using a finite union of convex polyhedra</a:t>
            </a:r>
          </a:p>
        </p:txBody>
      </p:sp>
      <p:sp>
        <p:nvSpPr>
          <p:cNvPr id="6" name="Parallelogram 5"/>
          <p:cNvSpPr/>
          <p:nvPr/>
        </p:nvSpPr>
        <p:spPr>
          <a:xfrm rot="19509380">
            <a:off x="1506433" y="3772509"/>
            <a:ext cx="5610431" cy="576064"/>
          </a:xfrm>
          <a:prstGeom prst="parallelogram">
            <a:avLst/>
          </a:prstGeom>
          <a:solidFill>
            <a:srgbClr val="90D05C">
              <a:alpha val="3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 rot="20793078">
            <a:off x="846634" y="4636157"/>
            <a:ext cx="2670410" cy="1002732"/>
          </a:xfrm>
          <a:prstGeom prst="parallelogram">
            <a:avLst/>
          </a:prstGeom>
          <a:solidFill>
            <a:srgbClr val="90D05C">
              <a:alpha val="3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109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For the 8-thread pipeline example</a:t>
            </a:r>
          </a:p>
          <a:p>
            <a:r>
              <a:rPr lang="en-US"/>
              <a:t>Given task durations</a:t>
            </a:r>
          </a:p>
          <a:p>
            <a:pPr lvl="1"/>
            <a:r>
              <a:rPr lang="en-US"/>
              <a:t>G = 300</a:t>
            </a:r>
          </a:p>
          <a:p>
            <a:pPr lvl="1"/>
            <a:r>
              <a:rPr lang="en-US"/>
              <a:t>Q = 334</a:t>
            </a:r>
          </a:p>
          <a:p>
            <a:pPr lvl="1"/>
            <a:r>
              <a:rPr lang="en-US"/>
              <a:t>R = 500</a:t>
            </a:r>
          </a:p>
          <a:p>
            <a:pPr lvl="1"/>
            <a:r>
              <a:rPr lang="en-US"/>
              <a:t>S = 250</a:t>
            </a:r>
          </a:p>
          <a:p>
            <a:pPr lvl="1"/>
            <a:r>
              <a:rPr lang="en-US"/>
              <a:t>all other tasks = 5</a:t>
            </a:r>
          </a:p>
          <a:p>
            <a:r>
              <a:rPr lang="en-US"/>
              <a:t>Derive period of threads = 610 or 305</a:t>
            </a:r>
          </a:p>
          <a:p>
            <a:r>
              <a:rPr lang="en-US"/>
              <a:t>Some threads loop twice as fast as others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448932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Thread 1 = 5/305 (1.6%)</a:t>
            </a:r>
          </a:p>
          <a:p>
            <a:r>
              <a:rPr lang="en-US">
                <a:solidFill>
                  <a:srgbClr val="FF0000"/>
                </a:solidFill>
              </a:rPr>
              <a:t>Thread 2 = 305/305 (100%)</a:t>
            </a:r>
          </a:p>
          <a:p>
            <a:r>
              <a:rPr lang="en-US"/>
              <a:t>Thread 3 = 20/610 (3.2%)</a:t>
            </a:r>
          </a:p>
          <a:p>
            <a:r>
              <a:rPr lang="en-US"/>
              <a:t>Thread 4 = 339/610 (56%)</a:t>
            </a:r>
          </a:p>
          <a:p>
            <a:r>
              <a:rPr lang="en-US"/>
              <a:t>Thread 5 = 505/610 (83%)</a:t>
            </a:r>
          </a:p>
          <a:p>
            <a:r>
              <a:rPr lang="en-US"/>
              <a:t>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96</a:t>
            </a:fld>
            <a:endParaRPr lang="da-DK" dirty="0"/>
          </a:p>
        </p:txBody>
      </p:sp>
      <p:grpSp>
        <p:nvGrpSpPr>
          <p:cNvPr id="6" name="Group 5"/>
          <p:cNvGrpSpPr/>
          <p:nvPr/>
        </p:nvGrpSpPr>
        <p:grpSpPr>
          <a:xfrm>
            <a:off x="3491880" y="4581128"/>
            <a:ext cx="4824536" cy="1651248"/>
            <a:chOff x="1555750" y="1863725"/>
            <a:chExt cx="7004050" cy="2784475"/>
          </a:xfrm>
        </p:grpSpPr>
        <p:cxnSp>
          <p:nvCxnSpPr>
            <p:cNvPr id="7" name="Straight Connector 6"/>
            <p:cNvCxnSpPr>
              <a:stCxn id="8" idx="3"/>
              <a:endCxn id="9" idx="1"/>
            </p:cNvCxnSpPr>
            <p:nvPr/>
          </p:nvCxnSpPr>
          <p:spPr>
            <a:xfrm flipV="1">
              <a:off x="1984375" y="3067050"/>
              <a:ext cx="604837" cy="95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555750" y="2798761"/>
              <a:ext cx="428625" cy="5556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>
                  <a:solidFill>
                    <a:prstClr val="white"/>
                  </a:solidFill>
                  <a:latin typeface="Calibri"/>
                </a:rPr>
                <a:t>A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89212" y="2789237"/>
              <a:ext cx="428625" cy="555625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>
                  <a:solidFill>
                    <a:prstClr val="white"/>
                  </a:solidFill>
                  <a:latin typeface="Calibri"/>
                </a:rPr>
                <a:t>B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03230" y="2757485"/>
              <a:ext cx="428625" cy="5556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>
                  <a:solidFill>
                    <a:prstClr val="white"/>
                  </a:solidFill>
                  <a:latin typeface="Calibri"/>
                </a:rPr>
                <a:t>C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46650" y="4092575"/>
              <a:ext cx="428625" cy="555625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>
                  <a:solidFill>
                    <a:prstClr val="white"/>
                  </a:solidFill>
                  <a:latin typeface="Calibri"/>
                </a:rPr>
                <a:t>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59350" y="1863725"/>
              <a:ext cx="428625" cy="555625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>
                  <a:solidFill>
                    <a:prstClr val="white"/>
                  </a:solidFill>
                  <a:latin typeface="Calibri"/>
                </a:rPr>
                <a:t>D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05500" y="2795587"/>
              <a:ext cx="428625" cy="5556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>
                  <a:solidFill>
                    <a:prstClr val="white"/>
                  </a:solidFill>
                  <a:latin typeface="Calibri"/>
                </a:rPr>
                <a:t>F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78650" y="2789237"/>
              <a:ext cx="428625" cy="555625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>
                  <a:solidFill>
                    <a:prstClr val="white"/>
                  </a:solidFill>
                  <a:latin typeface="Calibri"/>
                </a:rPr>
                <a:t>G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131175" y="2795587"/>
              <a:ext cx="428625" cy="5556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>
                  <a:solidFill>
                    <a:prstClr val="white"/>
                  </a:solidFill>
                  <a:latin typeface="Calibri"/>
                </a:rPr>
                <a:t>H</a:t>
              </a:r>
            </a:p>
          </p:txBody>
        </p:sp>
        <p:cxnSp>
          <p:nvCxnSpPr>
            <p:cNvPr id="16" name="Straight Connector 15"/>
            <p:cNvCxnSpPr>
              <a:stCxn id="9" idx="3"/>
              <a:endCxn id="10" idx="1"/>
            </p:cNvCxnSpPr>
            <p:nvPr/>
          </p:nvCxnSpPr>
          <p:spPr>
            <a:xfrm flipV="1">
              <a:off x="3017837" y="3035298"/>
              <a:ext cx="985393" cy="317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0" idx="0"/>
              <a:endCxn id="12" idx="1"/>
            </p:cNvCxnSpPr>
            <p:nvPr/>
          </p:nvCxnSpPr>
          <p:spPr>
            <a:xfrm flipV="1">
              <a:off x="4217543" y="2141538"/>
              <a:ext cx="741807" cy="6159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2" idx="3"/>
            </p:cNvCxnSpPr>
            <p:nvPr/>
          </p:nvCxnSpPr>
          <p:spPr>
            <a:xfrm>
              <a:off x="5387975" y="2141538"/>
              <a:ext cx="731838" cy="6477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0" idx="2"/>
              <a:endCxn id="11" idx="1"/>
            </p:cNvCxnSpPr>
            <p:nvPr/>
          </p:nvCxnSpPr>
          <p:spPr>
            <a:xfrm>
              <a:off x="4217543" y="3313110"/>
              <a:ext cx="729107" cy="10572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endCxn id="13" idx="2"/>
            </p:cNvCxnSpPr>
            <p:nvPr/>
          </p:nvCxnSpPr>
          <p:spPr>
            <a:xfrm flipV="1">
              <a:off x="5387975" y="3351212"/>
              <a:ext cx="731838" cy="10302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3" idx="3"/>
              <a:endCxn id="14" idx="1"/>
            </p:cNvCxnSpPr>
            <p:nvPr/>
          </p:nvCxnSpPr>
          <p:spPr>
            <a:xfrm flipV="1">
              <a:off x="6334125" y="3067050"/>
              <a:ext cx="644525" cy="6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4" idx="3"/>
              <a:endCxn id="15" idx="1"/>
            </p:cNvCxnSpPr>
            <p:nvPr/>
          </p:nvCxnSpPr>
          <p:spPr>
            <a:xfrm>
              <a:off x="7407275" y="3067050"/>
              <a:ext cx="723900" cy="6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230476" y="2707242"/>
              <a:ext cx="295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>
                  <a:solidFill>
                    <a:prstClr val="black"/>
                  </a:solidFill>
                  <a:latin typeface="Calibri"/>
                </a:rPr>
                <a:t>a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17901" y="2757485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>
                  <a:solidFill>
                    <a:prstClr val="black"/>
                  </a:solidFill>
                  <a:latin typeface="Calibri"/>
                </a:rPr>
                <a:t>b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46411" y="3735943"/>
              <a:ext cx="282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>
                  <a:solidFill>
                    <a:prstClr val="black"/>
                  </a:solidFill>
                  <a:latin typeface="Calibri"/>
                </a:rPr>
                <a:t>c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78883" y="2141538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>
                  <a:solidFill>
                    <a:prstClr val="black"/>
                  </a:solidFill>
                  <a:latin typeface="Calibri"/>
                </a:rPr>
                <a:t>d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94" y="3723243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>
                  <a:solidFill>
                    <a:prstClr val="black"/>
                  </a:solidFill>
                  <a:latin typeface="Calibri"/>
                </a:rPr>
                <a:t>f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57882" y="2141538"/>
              <a:ext cx="299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>
                  <a:solidFill>
                    <a:prstClr val="black"/>
                  </a:solidFill>
                  <a:latin typeface="Calibri"/>
                </a:rPr>
                <a:t>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504026" y="2707242"/>
              <a:ext cx="295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>
                  <a:solidFill>
                    <a:prstClr val="black"/>
                  </a:solidFill>
                  <a:latin typeface="Calibri"/>
                </a:rPr>
                <a:t>g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08926" y="2719942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>
                  <a:solidFill>
                    <a:prstClr val="black"/>
                  </a:solidFill>
                  <a:latin typeface="Calibri"/>
                </a:rPr>
                <a:t>h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067944" y="4725144"/>
            <a:ext cx="568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300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92080" y="6021288"/>
            <a:ext cx="568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500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84168" y="4293096"/>
            <a:ext cx="568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334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64288" y="4725144"/>
            <a:ext cx="568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250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3995936" y="4797152"/>
            <a:ext cx="720080" cy="864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9663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Throughput and thread activity obtained directly from the solution to the constraints</a:t>
            </a:r>
          </a:p>
          <a:p>
            <a:r>
              <a:rPr lang="en-US"/>
              <a:t>Other information that can be derived from </a:t>
            </a:r>
            <a:r>
              <a:rPr lang="en-US">
                <a:solidFill>
                  <a:srgbClr val="FF0000"/>
                </a:solidFill>
              </a:rPr>
              <a:t>earliest firing time </a:t>
            </a:r>
            <a:r>
              <a:rPr lang="en-US"/>
              <a:t>includes</a:t>
            </a:r>
          </a:p>
          <a:p>
            <a:pPr lvl="1"/>
            <a:r>
              <a:rPr lang="en-US"/>
              <a:t>when one task definitely waits for another</a:t>
            </a:r>
          </a:p>
          <a:p>
            <a:pPr lvl="1"/>
            <a:r>
              <a:rPr lang="en-US"/>
              <a:t>which tasks can run simultaneously</a:t>
            </a:r>
          </a:p>
          <a:p>
            <a:pPr lvl="1"/>
            <a:r>
              <a:rPr lang="en-US"/>
              <a:t>which tasks on different threads do not run at the same time</a:t>
            </a:r>
          </a:p>
          <a:p>
            <a:pPr lvl="1"/>
            <a:r>
              <a:rPr lang="en-US"/>
              <a:t>frequency of each channel communication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7743033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Energy and power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energy of the whole cycle consists of</a:t>
            </a:r>
          </a:p>
          <a:p>
            <a:pPr lvl="1"/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energy for each task </a:t>
            </a:r>
            <a:r>
              <a:rPr lang="en-US"/>
              <a:t>in the cycle</a:t>
            </a:r>
          </a:p>
          <a:p>
            <a:pPr lvl="1"/>
            <a:r>
              <a:rPr lang="en-US"/>
              <a:t>an overhead for the </a:t>
            </a:r>
            <a:r>
              <a:rPr lang="en-US">
                <a:solidFill>
                  <a:srgbClr val="FF0000"/>
                </a:solidFill>
              </a:rPr>
              <a:t>number of active threads</a:t>
            </a:r>
            <a:r>
              <a:rPr lang="en-US"/>
              <a:t> (obtained from the critical path)</a:t>
            </a:r>
          </a:p>
          <a:p>
            <a:pPr lvl="1"/>
            <a:r>
              <a:rPr lang="en-US"/>
              <a:t>an estimate of the energy used while </a:t>
            </a:r>
            <a:r>
              <a:rPr lang="en-US">
                <a:solidFill>
                  <a:srgbClr val="FF0000"/>
                </a:solidFill>
              </a:rPr>
              <a:t>idling</a:t>
            </a:r>
          </a:p>
          <a:p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power</a:t>
            </a:r>
            <a:r>
              <a:rPr lang="en-US"/>
              <a:t> (Watts) is </a:t>
            </a:r>
            <a:r>
              <a:rPr lang="en-US">
                <a:solidFill>
                  <a:srgbClr val="FF0000"/>
                </a:solidFill>
              </a:rPr>
              <a:t>E/T</a:t>
            </a:r>
            <a:r>
              <a:rPr lang="en-US"/>
              <a:t>, where </a:t>
            </a:r>
            <a:r>
              <a:rPr lang="en-US">
                <a:solidFill>
                  <a:srgbClr val="FF0000"/>
                </a:solidFill>
              </a:rPr>
              <a:t>E</a:t>
            </a:r>
            <a:r>
              <a:rPr lang="en-US"/>
              <a:t> is the energy and </a:t>
            </a:r>
            <a:r>
              <a:rPr lang="en-US">
                <a:solidFill>
                  <a:srgbClr val="FF0000"/>
                </a:solidFill>
              </a:rPr>
              <a:t>T</a:t>
            </a:r>
            <a:r>
              <a:rPr lang="en-US"/>
              <a:t> is the time of the cycle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1868945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Possible transformations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/106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99</a:t>
            </a:fld>
            <a:endParaRPr lang="da-DK" dirty="0"/>
          </a:p>
        </p:txBody>
      </p:sp>
      <p:sp>
        <p:nvSpPr>
          <p:cNvPr id="8" name="Rectangle 7"/>
          <p:cNvSpPr/>
          <p:nvPr/>
        </p:nvSpPr>
        <p:spPr>
          <a:xfrm>
            <a:off x="2267744" y="2420888"/>
            <a:ext cx="330004" cy="473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2555776" y="2420888"/>
            <a:ext cx="330004" cy="47318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B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43808" y="2420888"/>
            <a:ext cx="330004" cy="473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63888" y="3140968"/>
            <a:ext cx="330004" cy="47318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92078" y="1700808"/>
            <a:ext cx="330004" cy="47318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20532" y="2494405"/>
            <a:ext cx="330004" cy="473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44008" y="2492896"/>
            <a:ext cx="330004" cy="47318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04048" y="2492896"/>
            <a:ext cx="330004" cy="473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H</a:t>
            </a:r>
          </a:p>
        </p:txBody>
      </p:sp>
      <p:cxnSp>
        <p:nvCxnSpPr>
          <p:cNvPr id="17" name="Straight Connector 16"/>
          <p:cNvCxnSpPr>
            <a:stCxn id="10" idx="0"/>
            <a:endCxn id="12" idx="1"/>
          </p:cNvCxnSpPr>
          <p:nvPr/>
        </p:nvCxnSpPr>
        <p:spPr>
          <a:xfrm flipV="1">
            <a:off x="3008810" y="1937400"/>
            <a:ext cx="583268" cy="4834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3"/>
          </p:cNvCxnSpPr>
          <p:nvPr/>
        </p:nvCxnSpPr>
        <p:spPr>
          <a:xfrm>
            <a:off x="3922083" y="1937400"/>
            <a:ext cx="563452" cy="551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2"/>
            <a:endCxn id="11" idx="1"/>
          </p:cNvCxnSpPr>
          <p:nvPr/>
        </p:nvCxnSpPr>
        <p:spPr>
          <a:xfrm>
            <a:off x="3008810" y="2894072"/>
            <a:ext cx="555078" cy="4834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3"/>
            <a:endCxn id="13" idx="2"/>
          </p:cNvCxnSpPr>
          <p:nvPr/>
        </p:nvCxnSpPr>
        <p:spPr>
          <a:xfrm flipV="1">
            <a:off x="3893892" y="2967589"/>
            <a:ext cx="591642" cy="4099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211960" y="4365104"/>
            <a:ext cx="330004" cy="473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788024" y="3573016"/>
            <a:ext cx="330004" cy="47318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B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572000" y="4365104"/>
            <a:ext cx="330004" cy="473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C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292080" y="5085184"/>
            <a:ext cx="330004" cy="47318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292080" y="3573016"/>
            <a:ext cx="330004" cy="47318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D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156176" y="4365104"/>
            <a:ext cx="330004" cy="473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F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796136" y="3573016"/>
            <a:ext cx="330004" cy="47318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G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516216" y="4365104"/>
            <a:ext cx="330004" cy="473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H</a:t>
            </a:r>
          </a:p>
        </p:txBody>
      </p:sp>
      <p:cxnSp>
        <p:nvCxnSpPr>
          <p:cNvPr id="42" name="Straight Connector 41"/>
          <p:cNvCxnSpPr>
            <a:stCxn id="35" idx="0"/>
            <a:endCxn id="34" idx="1"/>
          </p:cNvCxnSpPr>
          <p:nvPr/>
        </p:nvCxnSpPr>
        <p:spPr>
          <a:xfrm flipV="1">
            <a:off x="4737002" y="3809608"/>
            <a:ext cx="51022" cy="5554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9" idx="3"/>
            <a:endCxn id="38" idx="0"/>
          </p:cNvCxnSpPr>
          <p:nvPr/>
        </p:nvCxnSpPr>
        <p:spPr>
          <a:xfrm>
            <a:off x="6126140" y="3809608"/>
            <a:ext cx="195038" cy="5554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5" idx="2"/>
            <a:endCxn id="64" idx="1"/>
          </p:cNvCxnSpPr>
          <p:nvPr/>
        </p:nvCxnSpPr>
        <p:spPr>
          <a:xfrm>
            <a:off x="4737002" y="4838288"/>
            <a:ext cx="51022" cy="4834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5" idx="3"/>
            <a:endCxn id="38" idx="2"/>
          </p:cNvCxnSpPr>
          <p:nvPr/>
        </p:nvCxnSpPr>
        <p:spPr>
          <a:xfrm flipV="1">
            <a:off x="6198148" y="4838288"/>
            <a:ext cx="123030" cy="4834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699361" y="5167443"/>
            <a:ext cx="217327" cy="314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900952" y="5156628"/>
            <a:ext cx="201417" cy="314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>
                <a:solidFill>
                  <a:prstClr val="black"/>
                </a:solidFill>
                <a:latin typeface="Calibri"/>
              </a:rPr>
              <a:t>f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788024" y="5085184"/>
            <a:ext cx="330004" cy="47318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B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868144" y="5085184"/>
            <a:ext cx="330004" cy="47318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G</a:t>
            </a:r>
          </a:p>
        </p:txBody>
      </p:sp>
      <p:cxnSp>
        <p:nvCxnSpPr>
          <p:cNvPr id="84" name="Straight Connector 83"/>
          <p:cNvCxnSpPr>
            <a:stCxn id="34" idx="3"/>
            <a:endCxn id="37" idx="1"/>
          </p:cNvCxnSpPr>
          <p:nvPr/>
        </p:nvCxnSpPr>
        <p:spPr>
          <a:xfrm>
            <a:off x="5118028" y="3809608"/>
            <a:ext cx="1740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37" idx="3"/>
            <a:endCxn id="39" idx="1"/>
          </p:cNvCxnSpPr>
          <p:nvPr/>
        </p:nvCxnSpPr>
        <p:spPr>
          <a:xfrm>
            <a:off x="5622084" y="3809608"/>
            <a:ext cx="1740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36" idx="3"/>
            <a:endCxn id="75" idx="1"/>
          </p:cNvCxnSpPr>
          <p:nvPr/>
        </p:nvCxnSpPr>
        <p:spPr>
          <a:xfrm>
            <a:off x="5622084" y="5321776"/>
            <a:ext cx="2460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64" idx="3"/>
            <a:endCxn id="36" idx="1"/>
          </p:cNvCxnSpPr>
          <p:nvPr/>
        </p:nvCxnSpPr>
        <p:spPr>
          <a:xfrm>
            <a:off x="5118028" y="5321776"/>
            <a:ext cx="1740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7" idx="3"/>
            <a:endCxn id="48" idx="1"/>
          </p:cNvCxnSpPr>
          <p:nvPr/>
        </p:nvCxnSpPr>
        <p:spPr>
          <a:xfrm flipV="1">
            <a:off x="737851" y="4882217"/>
            <a:ext cx="279822" cy="46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39552" y="4750868"/>
            <a:ext cx="198299" cy="2720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A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017674" y="4746206"/>
            <a:ext cx="198299" cy="272021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B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671856" y="4730661"/>
            <a:ext cx="198299" cy="2720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C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108321" y="5384291"/>
            <a:ext cx="198299" cy="272021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114197" y="4293096"/>
            <a:ext cx="198299" cy="272021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D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551924" y="4749315"/>
            <a:ext cx="198299" cy="2720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F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048407" y="4746206"/>
            <a:ext cx="198299" cy="272021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G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581613" y="4749315"/>
            <a:ext cx="198299" cy="2720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H</a:t>
            </a:r>
          </a:p>
        </p:txBody>
      </p:sp>
      <p:cxnSp>
        <p:nvCxnSpPr>
          <p:cNvPr id="57" name="Straight Connector 56"/>
          <p:cNvCxnSpPr>
            <a:stCxn id="48" idx="3"/>
            <a:endCxn id="49" idx="1"/>
          </p:cNvCxnSpPr>
          <p:nvPr/>
        </p:nvCxnSpPr>
        <p:spPr>
          <a:xfrm flipV="1">
            <a:off x="1215973" y="4866672"/>
            <a:ext cx="455883" cy="155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9" idx="0"/>
            <a:endCxn id="53" idx="1"/>
          </p:cNvCxnSpPr>
          <p:nvPr/>
        </p:nvCxnSpPr>
        <p:spPr>
          <a:xfrm flipV="1">
            <a:off x="1771006" y="4429107"/>
            <a:ext cx="343190" cy="3015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3" idx="3"/>
          </p:cNvCxnSpPr>
          <p:nvPr/>
        </p:nvCxnSpPr>
        <p:spPr>
          <a:xfrm>
            <a:off x="2312496" y="4429107"/>
            <a:ext cx="338578" cy="3170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9" idx="2"/>
            <a:endCxn id="51" idx="1"/>
          </p:cNvCxnSpPr>
          <p:nvPr/>
        </p:nvCxnSpPr>
        <p:spPr>
          <a:xfrm>
            <a:off x="1771006" y="5002682"/>
            <a:ext cx="337315" cy="5176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54" idx="2"/>
          </p:cNvCxnSpPr>
          <p:nvPr/>
        </p:nvCxnSpPr>
        <p:spPr>
          <a:xfrm flipV="1">
            <a:off x="2312496" y="5021336"/>
            <a:ext cx="338578" cy="5044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4" idx="3"/>
            <a:endCxn id="55" idx="1"/>
          </p:cNvCxnSpPr>
          <p:nvPr/>
        </p:nvCxnSpPr>
        <p:spPr>
          <a:xfrm flipV="1">
            <a:off x="2750224" y="4882217"/>
            <a:ext cx="298184" cy="31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5" idx="3"/>
            <a:endCxn id="56" idx="1"/>
          </p:cNvCxnSpPr>
          <p:nvPr/>
        </p:nvCxnSpPr>
        <p:spPr>
          <a:xfrm>
            <a:off x="3246707" y="4882217"/>
            <a:ext cx="334906" cy="31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720339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Entra">
      <a:dk1>
        <a:sysClr val="windowText" lastClr="000000"/>
      </a:dk1>
      <a:lt1>
        <a:sysClr val="window" lastClr="FFFFFF"/>
      </a:lt1>
      <a:dk2>
        <a:srgbClr val="2A7A5B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poteker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3006</TotalTime>
  <Words>5627</Words>
  <Application>Microsoft Macintosh PowerPoint</Application>
  <PresentationFormat>On-screen Show (4:3)</PresentationFormat>
  <Paragraphs>1253</Paragraphs>
  <Slides>107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08" baseType="lpstr">
      <vt:lpstr>Kontortema</vt:lpstr>
      <vt:lpstr>Software and Energy-aware Computing Fundamentals of static analysis of software</vt:lpstr>
      <vt:lpstr>Acknowledgements</vt:lpstr>
      <vt:lpstr>Whole-systems energy transparency</vt:lpstr>
      <vt:lpstr>Energy of software?</vt:lpstr>
      <vt:lpstr>Reason 1</vt:lpstr>
      <vt:lpstr>Reason 2</vt:lpstr>
      <vt:lpstr>Reason 2 - continued</vt:lpstr>
      <vt:lpstr>Reason 3</vt:lpstr>
      <vt:lpstr>Energy transparency</vt:lpstr>
      <vt:lpstr>Example</vt:lpstr>
      <vt:lpstr>Visualise energy of program blocks</vt:lpstr>
      <vt:lpstr>Which code blocks are hot?</vt:lpstr>
      <vt:lpstr>Tiwari’s Energy Equation (from Kerstin’s slides)</vt:lpstr>
      <vt:lpstr>Example</vt:lpstr>
      <vt:lpstr>Energy a design goal for programmers</vt:lpstr>
      <vt:lpstr>Summary of goals</vt:lpstr>
      <vt:lpstr>Semantics and program analysis</vt:lpstr>
      <vt:lpstr>Programs are machines (that consume energy)</vt:lpstr>
      <vt:lpstr>Software factors affecting energy</vt:lpstr>
      <vt:lpstr>Computational efficiency</vt:lpstr>
      <vt:lpstr>Computational efficiency (2)</vt:lpstr>
      <vt:lpstr>Low-level code optimisation</vt:lpstr>
      <vt:lpstr>Parallelism</vt:lpstr>
      <vt:lpstr>Parallelism and clock speed</vt:lpstr>
      <vt:lpstr>Parallelism (cont’d)</vt:lpstr>
      <vt:lpstr>How can static analysis help?</vt:lpstr>
      <vt:lpstr>Analysis of programs</vt:lpstr>
      <vt:lpstr>Program semantics</vt:lpstr>
      <vt:lpstr>Different styles of program semantics</vt:lpstr>
      <vt:lpstr>Phases of semantic analysis</vt:lpstr>
      <vt:lpstr>Program syntax tree (parsing)</vt:lpstr>
      <vt:lpstr>From syntax tree to flow graph</vt:lpstr>
      <vt:lpstr>From flow graph to state automata</vt:lpstr>
      <vt:lpstr>Exercise</vt:lpstr>
      <vt:lpstr>Phases of semantic analysis</vt:lpstr>
      <vt:lpstr>From automaton to predicate logic</vt:lpstr>
      <vt:lpstr>Logical representation</vt:lpstr>
      <vt:lpstr>Example: A rate limiter*</vt:lpstr>
      <vt:lpstr>More examples from ENTRA tool</vt:lpstr>
      <vt:lpstr>Identification of basic blocks</vt:lpstr>
      <vt:lpstr>Rate limiter – logic representation</vt:lpstr>
      <vt:lpstr>Phases of semantic analysis</vt:lpstr>
      <vt:lpstr>Program analysis</vt:lpstr>
      <vt:lpstr>Invariants</vt:lpstr>
      <vt:lpstr>Example invariant</vt:lpstr>
      <vt:lpstr>Proving invariants</vt:lpstr>
      <vt:lpstr>Proof by approximation</vt:lpstr>
      <vt:lpstr>Energy invariants</vt:lpstr>
      <vt:lpstr>Two basic techniques</vt:lpstr>
      <vt:lpstr>Fixpoint computation</vt:lpstr>
      <vt:lpstr>Fixpoint example</vt:lpstr>
      <vt:lpstr>post(S) function</vt:lpstr>
      <vt:lpstr>Reachability as a fixpoint</vt:lpstr>
      <vt:lpstr>Example</vt:lpstr>
      <vt:lpstr>Exercise</vt:lpstr>
      <vt:lpstr>The reachable states of a program</vt:lpstr>
      <vt:lpstr>The reachable states of a program</vt:lpstr>
      <vt:lpstr>Infinite fixpoints</vt:lpstr>
      <vt:lpstr>Abstract interpretation</vt:lpstr>
      <vt:lpstr>Rule of signs</vt:lpstr>
      <vt:lpstr>The interval abstraction</vt:lpstr>
      <vt:lpstr>Example: interval abstraction</vt:lpstr>
      <vt:lpstr>Convex polyhedra</vt:lpstr>
      <vt:lpstr>Example convex polyhedron abstraction</vt:lpstr>
      <vt:lpstr>Approximate reachable states</vt:lpstr>
      <vt:lpstr>Summary so far....</vt:lpstr>
      <vt:lpstr>Software and Energy-aware Computing Static analysis and optimization</vt:lpstr>
      <vt:lpstr>Energy models – block-based</vt:lpstr>
      <vt:lpstr>Adding energy to the model</vt:lpstr>
      <vt:lpstr>Estimating total energy</vt:lpstr>
      <vt:lpstr>Beyond linear energy estimates</vt:lpstr>
      <vt:lpstr>Deriving cost functions</vt:lpstr>
      <vt:lpstr>Solving cost relations</vt:lpstr>
      <vt:lpstr>More complex cases</vt:lpstr>
      <vt:lpstr>Some available tools for cost analysis</vt:lpstr>
      <vt:lpstr>Trickier examples</vt:lpstr>
      <vt:lpstr>Analysis of communication and timing</vt:lpstr>
      <vt:lpstr>Potential power optimisations (1)</vt:lpstr>
      <vt:lpstr>Potential power optimisations (2)</vt:lpstr>
      <vt:lpstr>Parallel execution</vt:lpstr>
      <vt:lpstr>Behaviour of a single thread</vt:lpstr>
      <vt:lpstr>Example thread behaviour</vt:lpstr>
      <vt:lpstr>Analysis of the sequential components</vt:lpstr>
      <vt:lpstr>PowerPoint Presentation</vt:lpstr>
      <vt:lpstr>Energy and power estimates</vt:lpstr>
      <vt:lpstr>Task durations</vt:lpstr>
      <vt:lpstr>Synchronisation</vt:lpstr>
      <vt:lpstr>Synchronisation constraints (1)</vt:lpstr>
      <vt:lpstr>Counting communications</vt:lpstr>
      <vt:lpstr>Synchronisation constraints (2)</vt:lpstr>
      <vt:lpstr>Example (logical encoding)</vt:lpstr>
      <vt:lpstr>Analysis of the constraints</vt:lpstr>
      <vt:lpstr>Transient and periodic behaviour</vt:lpstr>
      <vt:lpstr>Approximation of throughput</vt:lpstr>
      <vt:lpstr>Analysis results</vt:lpstr>
      <vt:lpstr>Thread activity</vt:lpstr>
      <vt:lpstr>Other information</vt:lpstr>
      <vt:lpstr>Energy and power estimates</vt:lpstr>
      <vt:lpstr>Possible transformations</vt:lpstr>
      <vt:lpstr>Energy model and optimisation for Android</vt:lpstr>
      <vt:lpstr>Which code blocks use most energy?</vt:lpstr>
      <vt:lpstr>Optimisation. Example 1</vt:lpstr>
      <vt:lpstr>Optimisation. Example 2</vt:lpstr>
      <vt:lpstr>Energy optimisations through energy transparency</vt:lpstr>
      <vt:lpstr>Energy optimisation for Android game code case study</vt:lpstr>
      <vt:lpstr>Identifying which ops use most energy</vt:lpstr>
      <vt:lpstr>PowerPoint Presentation</vt:lpstr>
    </vt:vector>
  </TitlesOfParts>
  <Company>RUC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ajspur</dc:creator>
  <cp:lastModifiedBy>John Gallagher</cp:lastModifiedBy>
  <cp:revision>763</cp:revision>
  <cp:lastPrinted>2015-05-06T13:07:51Z</cp:lastPrinted>
  <dcterms:created xsi:type="dcterms:W3CDTF">2013-09-26T08:18:50Z</dcterms:created>
  <dcterms:modified xsi:type="dcterms:W3CDTF">2016-08-15T08:31:23Z</dcterms:modified>
</cp:coreProperties>
</file>