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3"/>
  </p:notesMasterIdLst>
  <p:handoutMasterIdLst>
    <p:handoutMasterId r:id="rId114"/>
  </p:handoutMasterIdLst>
  <p:sldIdLst>
    <p:sldId id="258" r:id="rId2"/>
    <p:sldId id="268" r:id="rId3"/>
    <p:sldId id="342" r:id="rId4"/>
    <p:sldId id="259" r:id="rId5"/>
    <p:sldId id="264" r:id="rId6"/>
    <p:sldId id="261" r:id="rId7"/>
    <p:sldId id="267" r:id="rId8"/>
    <p:sldId id="263" r:id="rId9"/>
    <p:sldId id="262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265" r:id="rId21"/>
    <p:sldId id="344" r:id="rId22"/>
    <p:sldId id="336" r:id="rId23"/>
    <p:sldId id="269" r:id="rId24"/>
    <p:sldId id="270" r:id="rId25"/>
    <p:sldId id="271" r:id="rId26"/>
    <p:sldId id="345" r:id="rId27"/>
    <p:sldId id="343" r:id="rId28"/>
    <p:sldId id="272" r:id="rId29"/>
    <p:sldId id="346" r:id="rId30"/>
    <p:sldId id="276" r:id="rId31"/>
    <p:sldId id="337" r:id="rId32"/>
    <p:sldId id="347" r:id="rId33"/>
    <p:sldId id="275" r:id="rId34"/>
    <p:sldId id="279" r:id="rId35"/>
    <p:sldId id="280" r:id="rId36"/>
    <p:sldId id="300" r:id="rId37"/>
    <p:sldId id="348" r:id="rId38"/>
    <p:sldId id="281" r:id="rId39"/>
    <p:sldId id="282" r:id="rId40"/>
    <p:sldId id="283" r:id="rId41"/>
    <p:sldId id="284" r:id="rId42"/>
    <p:sldId id="339" r:id="rId43"/>
    <p:sldId id="350" r:id="rId44"/>
    <p:sldId id="349" r:id="rId45"/>
    <p:sldId id="340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5" r:id="rId55"/>
    <p:sldId id="294" r:id="rId56"/>
    <p:sldId id="296" r:id="rId57"/>
    <p:sldId id="358" r:id="rId58"/>
    <p:sldId id="302" r:id="rId59"/>
    <p:sldId id="303" r:id="rId60"/>
    <p:sldId id="297" r:id="rId61"/>
    <p:sldId id="298" r:id="rId62"/>
    <p:sldId id="299" r:id="rId63"/>
    <p:sldId id="301" r:id="rId64"/>
    <p:sldId id="304" r:id="rId65"/>
    <p:sldId id="305" r:id="rId66"/>
    <p:sldId id="306" r:id="rId67"/>
    <p:sldId id="307" r:id="rId68"/>
    <p:sldId id="308" r:id="rId69"/>
    <p:sldId id="359" r:id="rId70"/>
    <p:sldId id="360" r:id="rId71"/>
    <p:sldId id="309" r:id="rId72"/>
    <p:sldId id="311" r:id="rId73"/>
    <p:sldId id="312" r:id="rId74"/>
    <p:sldId id="313" r:id="rId75"/>
    <p:sldId id="314" r:id="rId76"/>
    <p:sldId id="315" r:id="rId77"/>
    <p:sldId id="319" r:id="rId78"/>
    <p:sldId id="388" r:id="rId79"/>
    <p:sldId id="323" r:id="rId80"/>
    <p:sldId id="362" r:id="rId81"/>
    <p:sldId id="361" r:id="rId82"/>
    <p:sldId id="324" r:id="rId83"/>
    <p:sldId id="363" r:id="rId84"/>
    <p:sldId id="325" r:id="rId85"/>
    <p:sldId id="326" r:id="rId86"/>
    <p:sldId id="327" r:id="rId87"/>
    <p:sldId id="331" r:id="rId88"/>
    <p:sldId id="364" r:id="rId89"/>
    <p:sldId id="365" r:id="rId90"/>
    <p:sldId id="378" r:id="rId91"/>
    <p:sldId id="377" r:id="rId92"/>
    <p:sldId id="368" r:id="rId93"/>
    <p:sldId id="369" r:id="rId94"/>
    <p:sldId id="370" r:id="rId95"/>
    <p:sldId id="371" r:id="rId96"/>
    <p:sldId id="372" r:id="rId97"/>
    <p:sldId id="373" r:id="rId98"/>
    <p:sldId id="374" r:id="rId99"/>
    <p:sldId id="375" r:id="rId100"/>
    <p:sldId id="376" r:id="rId101"/>
    <p:sldId id="379" r:id="rId102"/>
    <p:sldId id="384" r:id="rId103"/>
    <p:sldId id="389" r:id="rId104"/>
    <p:sldId id="390" r:id="rId105"/>
    <p:sldId id="391" r:id="rId106"/>
    <p:sldId id="385" r:id="rId107"/>
    <p:sldId id="380" r:id="rId108"/>
    <p:sldId id="381" r:id="rId109"/>
    <p:sldId id="382" r:id="rId110"/>
    <p:sldId id="383" r:id="rId111"/>
    <p:sldId id="335" r:id="rId1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6A2"/>
    <a:srgbClr val="90D05C"/>
    <a:srgbClr val="00585A"/>
    <a:srgbClr val="62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675" autoAdjust="0"/>
  </p:normalViewPr>
  <p:slideViewPr>
    <p:cSldViewPr>
      <p:cViewPr>
        <p:scale>
          <a:sx n="100" d="100"/>
          <a:sy n="100" d="100"/>
        </p:scale>
        <p:origin x="-56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handoutMaster" Target="handoutMasters/handoutMaster1.xml"/><Relationship Id="rId115" Type="http://schemas.openxmlformats.org/officeDocument/2006/relationships/printerSettings" Target="printerSettings/printerSettings1.bin"/><Relationship Id="rId116" Type="http://schemas.openxmlformats.org/officeDocument/2006/relationships/presProps" Target="presProps.xml"/><Relationship Id="rId117" Type="http://schemas.openxmlformats.org/officeDocument/2006/relationships/viewProps" Target="viewProps.xml"/><Relationship Id="rId118" Type="http://schemas.openxmlformats.org/officeDocument/2006/relationships/theme" Target="theme/theme1.xml"/><Relationship Id="rId119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BC45C-02E1-AF49-B8A3-676C39710269}" type="datetimeFigureOut">
              <a:t>15/08/16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E1EC0-8EE4-024B-ABDC-638E7ED07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4577D-D274-44DA-865A-EF8299AC1C11}" type="datetimeFigureOut">
              <a:rPr lang="da-DK" smtClean="0"/>
              <a:t>15/08/16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B91-C9B5-4E86-93B8-09D2113CF7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103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Short excurse into how this may be possible to do: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each instruction to determine the base costs</a:t>
            </a:r>
          </a:p>
          <a:p>
            <a:pPr marL="162175" indent="-162175">
              <a:buFontTx/>
              <a:buChar char="-"/>
            </a:pPr>
            <a:r>
              <a:rPr lang="en-GB" dirty="0" smtClean="0"/>
              <a:t>large loops of pairs of instructions to determine the switching costs</a:t>
            </a:r>
          </a:p>
          <a:p>
            <a:pPr marL="162175" indent="-162175">
              <a:buFontTx/>
              <a:buChar char="-"/>
            </a:pPr>
            <a:r>
              <a:rPr lang="en-GB" baseline="0" dirty="0" smtClean="0"/>
              <a:t>Which data should we use?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A9097-54E0-407F-B876-508D691090EB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2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33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34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e 38"/>
          <p:cNvGrpSpPr/>
          <p:nvPr userDrawn="1"/>
        </p:nvGrpSpPr>
        <p:grpSpPr>
          <a:xfrm>
            <a:off x="-2" y="980728"/>
            <a:ext cx="9144002" cy="2088233"/>
            <a:chOff x="131913" y="260646"/>
            <a:chExt cx="9144002" cy="1826164"/>
          </a:xfrm>
        </p:grpSpPr>
        <p:sp>
          <p:nvSpPr>
            <p:cNvPr id="26" name="Rektangel 25"/>
            <p:cNvSpPr/>
            <p:nvPr userDrawn="1"/>
          </p:nvSpPr>
          <p:spPr>
            <a:xfrm rot="10800000">
              <a:off x="131914" y="1782026"/>
              <a:ext cx="3733801" cy="283111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8" name="Gruppe 37"/>
            <p:cNvGrpSpPr/>
            <p:nvPr userDrawn="1"/>
          </p:nvGrpSpPr>
          <p:grpSpPr>
            <a:xfrm>
              <a:off x="131913" y="260648"/>
              <a:ext cx="9144002" cy="1826162"/>
              <a:chOff x="131913" y="260648"/>
              <a:chExt cx="9144002" cy="1826162"/>
            </a:xfrm>
          </p:grpSpPr>
          <p:sp>
            <p:nvSpPr>
              <p:cNvPr id="22" name="Rektangel 21"/>
              <p:cNvSpPr/>
              <p:nvPr userDrawn="1"/>
            </p:nvSpPr>
            <p:spPr>
              <a:xfrm rot="10800000" flipV="1">
                <a:off x="131914" y="1578464"/>
                <a:ext cx="6516216" cy="221040"/>
              </a:xfrm>
              <a:prstGeom prst="rect">
                <a:avLst/>
              </a:prstGeom>
              <a:solidFill>
                <a:srgbClr val="90D05C">
                  <a:alpha val="8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>
              <a:xfrm rot="10800000" flipV="1">
                <a:off x="131915" y="260648"/>
                <a:ext cx="9144000" cy="1826162"/>
              </a:xfrm>
              <a:prstGeom prst="rect">
                <a:avLst/>
              </a:prstGeom>
              <a:solidFill>
                <a:srgbClr val="00585A"/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5" name="Rektangel 24"/>
              <p:cNvSpPr/>
              <p:nvPr userDrawn="1"/>
            </p:nvSpPr>
            <p:spPr>
              <a:xfrm rot="10800000">
                <a:off x="131913" y="1575683"/>
                <a:ext cx="3733819" cy="223989"/>
              </a:xfrm>
              <a:prstGeom prst="rect">
                <a:avLst/>
              </a:prstGeom>
              <a:solidFill>
                <a:srgbClr val="00585A">
                  <a:alpha val="75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 useBgFill="1">
            <p:nvSpPr>
              <p:cNvPr id="27" name="Afrundet rektangel 26"/>
              <p:cNvSpPr/>
              <p:nvPr userDrawn="1"/>
            </p:nvSpPr>
            <p:spPr bwMode="white">
              <a:xfrm rot="10800000" flipV="1">
                <a:off x="805336" y="1872277"/>
                <a:ext cx="3063240" cy="43138"/>
              </a:xfrm>
              <a:prstGeom prst="roundRect">
                <a:avLst>
                  <a:gd name="adj" fmla="val 16667"/>
                </a:avLst>
              </a:prstGeom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  <p:sp useBgFill="1">
          <p:nvSpPr>
            <p:cNvPr id="28" name="Afrundet rektangel 27"/>
            <p:cNvSpPr/>
            <p:nvPr userDrawn="1"/>
          </p:nvSpPr>
          <p:spPr bwMode="white">
            <a:xfrm rot="10800000" flipV="1">
              <a:off x="302069" y="2016068"/>
              <a:ext cx="1600200" cy="57517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6" name="Gruppe 35"/>
            <p:cNvGrpSpPr/>
            <p:nvPr userDrawn="1"/>
          </p:nvGrpSpPr>
          <p:grpSpPr>
            <a:xfrm flipV="1">
              <a:off x="133323" y="260646"/>
              <a:ext cx="406229" cy="1803931"/>
              <a:chOff x="468953" y="266376"/>
              <a:chExt cx="269117" cy="621792"/>
            </a:xfrm>
          </p:grpSpPr>
          <p:sp>
            <p:nvSpPr>
              <p:cNvPr id="29" name="Rektangel 2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0" name="Rektangel 2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72400" cy="1989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60652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pic>
        <p:nvPicPr>
          <p:cNvPr id="5" name="Picture 4" descr="EU_Fla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5949280"/>
            <a:ext cx="1019705" cy="692696"/>
          </a:xfrm>
          <a:prstGeom prst="rect">
            <a:avLst/>
          </a:prstGeom>
        </p:spPr>
      </p:pic>
      <p:pic>
        <p:nvPicPr>
          <p:cNvPr id="7" name="Picture 6" descr="ICT_energy_002_pantone_3165_C_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04664"/>
            <a:ext cx="1828800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8" name="Rektangel 7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9" name="Rektangel 8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2" name="Afrundet rektangel 11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4" name="Gruppe 13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5" name="Rektangel 14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1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2" name="Billed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04248" y="274638"/>
            <a:ext cx="1882552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is-IS" dirty="0"/>
              <a:t>/109</a:t>
            </a:r>
            <a:endParaRPr kumimoji="0"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cxnSp>
        <p:nvCxnSpPr>
          <p:cNvPr id="23" name="Lige forbindelse 22"/>
          <p:cNvCxnSpPr/>
          <p:nvPr userDrawn="1"/>
        </p:nvCxnSpPr>
        <p:spPr>
          <a:xfrm>
            <a:off x="6804248" y="260648"/>
            <a:ext cx="0" cy="5904656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425D9-4004-D246-9634-BC88E0A62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2" y="6448085"/>
            <a:ext cx="637335" cy="365125"/>
          </a:xfrm>
        </p:spPr>
        <p:txBody>
          <a:bodyPr/>
          <a:lstStyle>
            <a:lvl1pPr algn="r">
              <a:defRPr/>
            </a:lvl1pPr>
          </a:lstStyle>
          <a:p>
            <a:fld id="{D2666599-1343-46DA-9433-309CE074520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266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51519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grpSp>
        <p:nvGrpSpPr>
          <p:cNvPr id="10" name="Gruppe 9"/>
          <p:cNvGrpSpPr/>
          <p:nvPr userDrawn="1"/>
        </p:nvGrpSpPr>
        <p:grpSpPr>
          <a:xfrm>
            <a:off x="-6" y="4149080"/>
            <a:ext cx="9144006" cy="463693"/>
            <a:chOff x="10734" y="6309320"/>
            <a:chExt cx="9144006" cy="599648"/>
          </a:xfrm>
        </p:grpSpPr>
        <p:sp>
          <p:nvSpPr>
            <p:cNvPr id="11" name="Rektangel 10"/>
            <p:cNvSpPr/>
            <p:nvPr userDrawn="1"/>
          </p:nvSpPr>
          <p:spPr>
            <a:xfrm rot="10800000">
              <a:off x="10737" y="6505263"/>
              <a:ext cx="9144002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3" name="Rektangel 1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5" name="Afrundet rektangel 1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6" name="Afrundet rektangel 1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7" name="Gruppe 1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2" name="Rektangel 21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79290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987826" y="4221088"/>
            <a:ext cx="4536502" cy="365125"/>
          </a:xfrm>
        </p:spPr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3" y="4227351"/>
            <a:ext cx="637335" cy="365125"/>
          </a:xfrm>
        </p:spPr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25" name="Billed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310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279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777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010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24" name="Rektangel 23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5" name="Rektangel 24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6" name="Rektangel 25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7" name="Rektangel 26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8" name="Afrundet rektangel 27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9" name="Afrundet rektangel 28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0" name="Gruppe 29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5" name="Rektangel 34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6" name="Rektangel 35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7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38" name="Billed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66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9" name="Rektangel 8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4" name="Afrundet rektangel 13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5" name="Gruppe 14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2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3427" y="4800600"/>
            <a:ext cx="7757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73427" y="612775"/>
            <a:ext cx="7757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73427" y="5367338"/>
            <a:ext cx="7757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324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grpSp>
        <p:nvGrpSpPr>
          <p:cNvPr id="46" name="Gruppe 45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31" name="Rektangel 30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2" name="Rektangel 3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3" name="Rektangel 3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4" name="Rektangel 33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5" name="Afrundet rektangel 3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6" name="Afrundet rektangel 3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7" name="Gruppe 3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9" name="Rektangel 3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0" name="Rektangel 3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1" name="Rektangel 4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2" name="Rektangel 4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3" name="Rektangel 4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4" name="Rektangel 4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8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 userDrawn="1">
            <p:ph type="ftr" sz="quarter" idx="3"/>
          </p:nvPr>
        </p:nvSpPr>
        <p:spPr>
          <a:xfrm>
            <a:off x="2987825" y="6441822"/>
            <a:ext cx="4536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85A"/>
                </a:solidFill>
              </a:defRPr>
            </a:lvl1pPr>
          </a:lstStyle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2339752" y="6448085"/>
            <a:ext cx="63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a-DK" sz="1200" b="1" kern="1200" smtClean="0">
                <a:solidFill>
                  <a:srgbClr val="90D05C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D2666599-1343-46DA-9433-309CE074520D}" type="slidenum">
              <a:rPr lang="da-DK" smtClean="0"/>
              <a:pPr algn="r"/>
              <a:t>‹#›</a:t>
            </a:fld>
            <a:endParaRPr lang="da-DK" dirty="0"/>
          </a:p>
        </p:txBody>
      </p:sp>
      <p:cxnSp>
        <p:nvCxnSpPr>
          <p:cNvPr id="7" name="Lige forbindelse 6"/>
          <p:cNvCxnSpPr/>
          <p:nvPr userDrawn="1"/>
        </p:nvCxnSpPr>
        <p:spPr>
          <a:xfrm>
            <a:off x="467544" y="1340768"/>
            <a:ext cx="8280920" cy="0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100"/>
              <a:t>Fundamentals of static analysis of software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8181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factors affecting energy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Important</a:t>
            </a:r>
            <a:r>
              <a:rPr lang="en-US"/>
              <a:t> factors are</a:t>
            </a:r>
          </a:p>
          <a:p>
            <a:endParaRPr lang="en-US"/>
          </a:p>
          <a:p>
            <a:r>
              <a:rPr lang="en-US"/>
              <a:t>Computational </a:t>
            </a:r>
            <a:r>
              <a:rPr lang="en-US">
                <a:solidFill>
                  <a:srgbClr val="FF0000"/>
                </a:solidFill>
              </a:rPr>
              <a:t>efficiency</a:t>
            </a:r>
          </a:p>
          <a:p>
            <a:r>
              <a:rPr lang="en-US"/>
              <a:t>Quality of </a:t>
            </a:r>
            <a:r>
              <a:rPr lang="en-US">
                <a:solidFill>
                  <a:srgbClr val="FF0000"/>
                </a:solidFill>
              </a:rPr>
              <a:t>low-level </a:t>
            </a:r>
            <a:r>
              <a:rPr lang="en-US"/>
              <a:t>machine code</a:t>
            </a:r>
          </a:p>
          <a:p>
            <a:r>
              <a:rPr lang="en-US">
                <a:solidFill>
                  <a:srgbClr val="FF0000"/>
                </a:solidFill>
              </a:rPr>
              <a:t>Parallelism</a:t>
            </a:r>
          </a:p>
          <a:p>
            <a:r>
              <a:rPr lang="en-US"/>
              <a:t>Amount and rate of </a:t>
            </a:r>
            <a:r>
              <a:rPr lang="en-US">
                <a:solidFill>
                  <a:srgbClr val="FF0000"/>
                </a:solidFill>
              </a:rPr>
              <a:t>communication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588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energy for each task </a:t>
            </a:r>
            <a:r>
              <a:rPr lang="en-US"/>
              <a:t>in the cycle</a:t>
            </a:r>
          </a:p>
          <a:p>
            <a:pPr lvl="1"/>
            <a:r>
              <a:rPr lang="en-US"/>
              <a:t>an overhead for the </a:t>
            </a:r>
            <a:r>
              <a:rPr lang="en-US">
                <a:solidFill>
                  <a:srgbClr val="FF0000"/>
                </a:solidFill>
              </a:rPr>
              <a:t>number of active threads</a:t>
            </a:r>
            <a:r>
              <a:rPr lang="en-US"/>
              <a:t> (obtained from the critical path)</a:t>
            </a:r>
          </a:p>
          <a:p>
            <a:pPr lvl="1"/>
            <a:r>
              <a:rPr lang="en-US"/>
              <a:t>an estimate of the energy used while </a:t>
            </a:r>
            <a:r>
              <a:rPr lang="en-US">
                <a:solidFill>
                  <a:srgbClr val="FF0000"/>
                </a:solidFill>
              </a:rPr>
              <a:t>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86894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transformations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101</a:t>
            </a:fld>
            <a:endParaRPr lang="da-DK" dirty="0"/>
          </a:p>
        </p:txBody>
      </p:sp>
      <p:sp>
        <p:nvSpPr>
          <p:cNvPr id="8" name="Rectangle 7"/>
          <p:cNvSpPr/>
          <p:nvPr/>
        </p:nvSpPr>
        <p:spPr>
          <a:xfrm>
            <a:off x="2267744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5776" y="242088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3808" y="2420888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3888" y="314096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92078" y="1700808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20532" y="2494405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4008" y="249289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4048" y="2492896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17" name="Straight Connector 16"/>
          <p:cNvCxnSpPr>
            <a:stCxn id="10" idx="0"/>
            <a:endCxn id="12" idx="1"/>
          </p:cNvCxnSpPr>
          <p:nvPr/>
        </p:nvCxnSpPr>
        <p:spPr>
          <a:xfrm flipV="1">
            <a:off x="3008810" y="1937400"/>
            <a:ext cx="58326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</p:cNvCxnSpPr>
          <p:nvPr/>
        </p:nvCxnSpPr>
        <p:spPr>
          <a:xfrm>
            <a:off x="3922083" y="1937400"/>
            <a:ext cx="563452" cy="551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1" idx="1"/>
          </p:cNvCxnSpPr>
          <p:nvPr/>
        </p:nvCxnSpPr>
        <p:spPr>
          <a:xfrm>
            <a:off x="3008810" y="2894072"/>
            <a:ext cx="555078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3" idx="2"/>
          </p:cNvCxnSpPr>
          <p:nvPr/>
        </p:nvCxnSpPr>
        <p:spPr>
          <a:xfrm flipV="1">
            <a:off x="3893892" y="2967589"/>
            <a:ext cx="591642" cy="409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1196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88024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72000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92080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2080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5617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96136" y="3573016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16216" y="4365104"/>
            <a:ext cx="330004" cy="473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42" name="Straight Connector 41"/>
          <p:cNvCxnSpPr>
            <a:stCxn id="35" idx="0"/>
            <a:endCxn id="34" idx="1"/>
          </p:cNvCxnSpPr>
          <p:nvPr/>
        </p:nvCxnSpPr>
        <p:spPr>
          <a:xfrm flipV="1">
            <a:off x="4737002" y="3809608"/>
            <a:ext cx="51022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3"/>
            <a:endCxn id="38" idx="0"/>
          </p:cNvCxnSpPr>
          <p:nvPr/>
        </p:nvCxnSpPr>
        <p:spPr>
          <a:xfrm>
            <a:off x="6126140" y="3809608"/>
            <a:ext cx="195038" cy="555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2"/>
            <a:endCxn id="64" idx="1"/>
          </p:cNvCxnSpPr>
          <p:nvPr/>
        </p:nvCxnSpPr>
        <p:spPr>
          <a:xfrm>
            <a:off x="4737002" y="4838288"/>
            <a:ext cx="51022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5" idx="3"/>
            <a:endCxn id="38" idx="2"/>
          </p:cNvCxnSpPr>
          <p:nvPr/>
        </p:nvCxnSpPr>
        <p:spPr>
          <a:xfrm flipV="1">
            <a:off x="6198148" y="4838288"/>
            <a:ext cx="123030" cy="483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99361" y="5167443"/>
            <a:ext cx="21732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00952" y="5156628"/>
            <a:ext cx="201417" cy="314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802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68144" y="5085184"/>
            <a:ext cx="330004" cy="47318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cxnSp>
        <p:nvCxnSpPr>
          <p:cNvPr id="84" name="Straight Connector 83"/>
          <p:cNvCxnSpPr>
            <a:stCxn id="34" idx="3"/>
            <a:endCxn id="37" idx="1"/>
          </p:cNvCxnSpPr>
          <p:nvPr/>
        </p:nvCxnSpPr>
        <p:spPr>
          <a:xfrm>
            <a:off x="5118028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7" idx="3"/>
            <a:endCxn id="39" idx="1"/>
          </p:cNvCxnSpPr>
          <p:nvPr/>
        </p:nvCxnSpPr>
        <p:spPr>
          <a:xfrm>
            <a:off x="5622084" y="3809608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6" idx="3"/>
            <a:endCxn id="75" idx="1"/>
          </p:cNvCxnSpPr>
          <p:nvPr/>
        </p:nvCxnSpPr>
        <p:spPr>
          <a:xfrm>
            <a:off x="5622084" y="5321776"/>
            <a:ext cx="246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4" idx="3"/>
            <a:endCxn id="36" idx="1"/>
          </p:cNvCxnSpPr>
          <p:nvPr/>
        </p:nvCxnSpPr>
        <p:spPr>
          <a:xfrm>
            <a:off x="5118028" y="5321776"/>
            <a:ext cx="174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7" idx="3"/>
            <a:endCxn id="48" idx="1"/>
          </p:cNvCxnSpPr>
          <p:nvPr/>
        </p:nvCxnSpPr>
        <p:spPr>
          <a:xfrm flipV="1">
            <a:off x="737851" y="4882217"/>
            <a:ext cx="279822" cy="4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9552" y="4750868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17674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71856" y="4730661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08321" y="5384291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14197" y="429309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51924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48407" y="4746206"/>
            <a:ext cx="198299" cy="272021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81613" y="4749315"/>
            <a:ext cx="198299" cy="272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white"/>
                </a:solidFill>
                <a:latin typeface="Calibri"/>
              </a:rPr>
              <a:t>H</a:t>
            </a:r>
          </a:p>
        </p:txBody>
      </p:sp>
      <p:cxnSp>
        <p:nvCxnSpPr>
          <p:cNvPr id="57" name="Straight Connector 56"/>
          <p:cNvCxnSpPr>
            <a:stCxn id="48" idx="3"/>
            <a:endCxn id="49" idx="1"/>
          </p:cNvCxnSpPr>
          <p:nvPr/>
        </p:nvCxnSpPr>
        <p:spPr>
          <a:xfrm flipV="1">
            <a:off x="1215973" y="4866672"/>
            <a:ext cx="455883" cy="15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0"/>
            <a:endCxn id="53" idx="1"/>
          </p:cNvCxnSpPr>
          <p:nvPr/>
        </p:nvCxnSpPr>
        <p:spPr>
          <a:xfrm flipV="1">
            <a:off x="1771006" y="4429107"/>
            <a:ext cx="343190" cy="301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3"/>
          </p:cNvCxnSpPr>
          <p:nvPr/>
        </p:nvCxnSpPr>
        <p:spPr>
          <a:xfrm>
            <a:off x="2312496" y="4429107"/>
            <a:ext cx="338578" cy="317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2"/>
            <a:endCxn id="51" idx="1"/>
          </p:cNvCxnSpPr>
          <p:nvPr/>
        </p:nvCxnSpPr>
        <p:spPr>
          <a:xfrm>
            <a:off x="1771006" y="5002682"/>
            <a:ext cx="337315" cy="517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54" idx="2"/>
          </p:cNvCxnSpPr>
          <p:nvPr/>
        </p:nvCxnSpPr>
        <p:spPr>
          <a:xfrm flipV="1">
            <a:off x="2312496" y="5021336"/>
            <a:ext cx="338578" cy="504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3"/>
            <a:endCxn id="55" idx="1"/>
          </p:cNvCxnSpPr>
          <p:nvPr/>
        </p:nvCxnSpPr>
        <p:spPr>
          <a:xfrm flipV="1">
            <a:off x="2750224" y="4882217"/>
            <a:ext cx="298184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56" idx="1"/>
          </p:cNvCxnSpPr>
          <p:nvPr/>
        </p:nvCxnSpPr>
        <p:spPr>
          <a:xfrm>
            <a:off x="3246707" y="4882217"/>
            <a:ext cx="334906" cy="3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203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 for Android game code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Work by Xueliang Li, Roskilde University (to appear in SCAM 2016)</a:t>
            </a:r>
          </a:p>
          <a:p>
            <a:r>
              <a:rPr lang="en-US"/>
              <a:t>Energy of game code is highly dependent on user interaction</a:t>
            </a:r>
          </a:p>
          <a:p>
            <a:r>
              <a:rPr lang="en-US"/>
              <a:t>We modelled the energy consumption the </a:t>
            </a:r>
            <a:r>
              <a:rPr lang="en-US">
                <a:solidFill>
                  <a:srgbClr val="FF0000"/>
                </a:solidFill>
              </a:rPr>
              <a:t>Cocos2d-Android game engine</a:t>
            </a:r>
          </a:p>
          <a:p>
            <a:r>
              <a:rPr lang="en-US"/>
              <a:t>Energy consumption of operations in the source code was estimated using </a:t>
            </a:r>
            <a:r>
              <a:rPr lang="en-US" u="sng"/>
              <a:t>machine learning techniques </a:t>
            </a:r>
          </a:p>
          <a:p>
            <a:pPr lvl="1"/>
            <a:r>
              <a:rPr lang="en-US"/>
              <a:t>based on a large number of test cases for different interaction scenarios. 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040299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 Source Code energy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Android code is Java</a:t>
            </a:r>
          </a:p>
          <a:p>
            <a:r>
              <a:rPr lang="en-US"/>
              <a:t>What is the code’s energy cost?  How can we measure it?</a:t>
            </a:r>
          </a:p>
          <a:p>
            <a:r>
              <a:rPr lang="en-US"/>
              <a:t>The compiler produces Dalvik bytecode, which itself is interpreted by the Java virtual machine</a:t>
            </a:r>
          </a:p>
          <a:p>
            <a:r>
              <a:rPr lang="en-US"/>
              <a:t>Is it realistic to attribute energy costs to source code?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69103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Energy measurement of test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104</a:t>
            </a:fld>
            <a:endParaRPr lang="da-DK" dirty="0"/>
          </a:p>
        </p:txBody>
      </p:sp>
      <p:pic>
        <p:nvPicPr>
          <p:cNvPr id="6" name="Picture 5" descr="Screen Shot 2016-08-15 at 10.2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604448" cy="44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61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Learning source-code operation costs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105</a:t>
            </a:fld>
            <a:endParaRPr lang="da-DK" dirty="0"/>
          </a:p>
        </p:txBody>
      </p:sp>
      <p:pic>
        <p:nvPicPr>
          <p:cNvPr id="6" name="Picture 5" descr="Screen Shot 2016-08-15 at 10.30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154758" cy="41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654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2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Identifying which ops use most energy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106</a:t>
            </a:fld>
            <a:endParaRPr lang="da-DK" dirty="0"/>
          </a:p>
        </p:txBody>
      </p:sp>
      <p:pic>
        <p:nvPicPr>
          <p:cNvPr id="7" name="Picture 6" descr="op_cost_ran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5606008" cy="49167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0272" y="1628800"/>
            <a:ext cx="1731063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Top 10 ops</a:t>
            </a:r>
          </a:p>
          <a:p>
            <a:r>
              <a:rPr lang="en-US"/>
              <a:t>account for</a:t>
            </a:r>
          </a:p>
          <a:p>
            <a:r>
              <a:rPr lang="en-US"/>
              <a:t>72.1% of</a:t>
            </a:r>
          </a:p>
          <a:p>
            <a:r>
              <a:rPr lang="en-US"/>
              <a:t>energy usage</a:t>
            </a:r>
          </a:p>
        </p:txBody>
      </p:sp>
    </p:spTree>
    <p:extLst>
      <p:ext uri="{BB962C8B-B14F-4D97-AF65-F5344CB8AC3E}">
        <p14:creationId xmlns:p14="http://schemas.microsoft.com/office/powerpoint/2010/main" val="25608594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435280" cy="864096"/>
          </a:xfrm>
        </p:spPr>
        <p:txBody>
          <a:bodyPr>
            <a:normAutofit fontScale="90000"/>
          </a:bodyPr>
          <a:lstStyle/>
          <a:p>
            <a:r>
              <a:rPr lang="en-US"/>
              <a:t>Which code blocks use most energy?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107</a:t>
            </a:fld>
            <a:endParaRPr lang="da-DK" dirty="0"/>
          </a:p>
        </p:txBody>
      </p:sp>
      <p:pic>
        <p:nvPicPr>
          <p:cNvPr id="6" name="Picture 5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019276" cy="4672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0312" y="3068960"/>
            <a:ext cx="1584176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 few blocks dominate energy usage. These are targets for energy optimisation</a:t>
            </a:r>
          </a:p>
        </p:txBody>
      </p:sp>
    </p:spTree>
    <p:extLst>
      <p:ext uri="{BB962C8B-B14F-4D97-AF65-F5344CB8AC3E}">
        <p14:creationId xmlns:p14="http://schemas.microsoft.com/office/powerpoint/2010/main" val="25008785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108</a:t>
            </a:fld>
            <a:endParaRPr lang="da-DK" dirty="0"/>
          </a:p>
        </p:txBody>
      </p:sp>
      <p:pic>
        <p:nvPicPr>
          <p:cNvPr id="6" name="Picture 5" descr="Screen Shot 2016-01-18 at 00.2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6300192" cy="4129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8264" y="1628800"/>
            <a:ext cx="1872208" cy="2862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consumption of the code without and with the</a:t>
            </a:r>
          </a:p>
          <a:p>
            <a:r>
              <a:rPr lang="en-US"/>
              <a:t>changes in Click &amp; Move.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6.4%</a:t>
            </a:r>
          </a:p>
        </p:txBody>
      </p:sp>
    </p:spTree>
    <p:extLst>
      <p:ext uri="{BB962C8B-B14F-4D97-AF65-F5344CB8AC3E}">
        <p14:creationId xmlns:p14="http://schemas.microsoft.com/office/powerpoint/2010/main" val="17859404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Optimisation.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109</a:t>
            </a:fld>
            <a:endParaRPr lang="da-DK" dirty="0"/>
          </a:p>
        </p:txBody>
      </p:sp>
      <p:pic>
        <p:nvPicPr>
          <p:cNvPr id="6" name="Picture 5" descr="Screen Shot 2016-01-18 at 00.30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5789117" cy="4053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6136" y="1916832"/>
            <a:ext cx="2731412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 Energy consumption of the code without and with the</a:t>
            </a:r>
          </a:p>
          <a:p>
            <a:r>
              <a:rPr lang="en-US"/>
              <a:t>changes in Orbit.</a:t>
            </a:r>
          </a:p>
          <a:p>
            <a:endParaRPr lang="en-US"/>
          </a:p>
          <a:p>
            <a:r>
              <a:rPr lang="en-US"/>
              <a:t>Overall saving:</a:t>
            </a:r>
          </a:p>
          <a:p>
            <a:r>
              <a:rPr lang="en-US"/>
              <a:t>50.2%</a:t>
            </a:r>
          </a:p>
        </p:txBody>
      </p:sp>
    </p:spTree>
    <p:extLst>
      <p:ext uri="{BB962C8B-B14F-4D97-AF65-F5344CB8AC3E}">
        <p14:creationId xmlns:p14="http://schemas.microsoft.com/office/powerpoint/2010/main" val="21481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There is a strong </a:t>
            </a:r>
            <a:r>
              <a:rPr lang="en-US">
                <a:solidFill>
                  <a:srgbClr val="FF0000"/>
                </a:solidFill>
              </a:rPr>
              <a:t>correlation</a:t>
            </a:r>
            <a:r>
              <a:rPr lang="en-US"/>
              <a:t> between </a:t>
            </a:r>
            <a:r>
              <a:rPr lang="en-US">
                <a:solidFill>
                  <a:srgbClr val="FF0000"/>
                </a:solidFill>
              </a:rPr>
              <a:t>time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consumption (for a single thread)</a:t>
            </a:r>
          </a:p>
          <a:p>
            <a:r>
              <a:rPr lang="en-US"/>
              <a:t>Execute as </a:t>
            </a:r>
            <a:r>
              <a:rPr lang="en-US">
                <a:solidFill>
                  <a:srgbClr val="FF0000"/>
                </a:solidFill>
              </a:rPr>
              <a:t>few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instructions</a:t>
            </a:r>
            <a:r>
              <a:rPr lang="en-US"/>
              <a:t> as possible to achieve the given task, saving energy</a:t>
            </a:r>
          </a:p>
          <a:p>
            <a:r>
              <a:rPr lang="en-US"/>
              <a:t>Furthermore, the machine will return more quickly to an idle (low-energy)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30666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optimisations through 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thorough energy analysis of a suite of code enabled insight into where most energy was consumed</a:t>
            </a:r>
          </a:p>
          <a:p>
            <a:r>
              <a:rPr lang="en-US"/>
              <a:t>This enabled source-code transformations to be focussed on the most effective areas.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38091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111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564904"/>
            <a:ext cx="244970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efficiency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a large part of the energy-aware programmer’s job for sequential code is the same as for performance-awareness</a:t>
            </a:r>
          </a:p>
          <a:p>
            <a:endParaRPr lang="en-US"/>
          </a:p>
          <a:p>
            <a:r>
              <a:rPr lang="en-US"/>
              <a:t>Get the job done quickly, using efficient algorithms and data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4827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Low-level code 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Given the same high-level code (e.g. C++) there could be many different machine instruction programs.  </a:t>
            </a:r>
          </a:p>
          <a:p>
            <a:r>
              <a:rPr lang="en-US"/>
              <a:t>Lower energy can be achieved e.g.</a:t>
            </a:r>
          </a:p>
          <a:p>
            <a:pPr lvl="1"/>
            <a:r>
              <a:rPr lang="en-US"/>
              <a:t>using VLIW (Very Long Instruction Word) instructions and vectorisation</a:t>
            </a:r>
          </a:p>
          <a:p>
            <a:pPr lvl="1"/>
            <a:r>
              <a:rPr lang="en-US"/>
              <a:t>exploitation of low-power processor states using frequency and voltage scaling (DVFS). </a:t>
            </a:r>
          </a:p>
          <a:p>
            <a:r>
              <a:rPr lang="en-US"/>
              <a:t>Energy-aware compiler’s responsibility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788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39552" y="4005064"/>
            <a:ext cx="7560840" cy="351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9552" y="4509120"/>
            <a:ext cx="2664296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Is it more energy-efficient to parallelise a task?</a:t>
            </a:r>
          </a:p>
          <a:p>
            <a:r>
              <a:rPr lang="en-US"/>
              <a:t>The answer is not straightforward.</a:t>
            </a:r>
          </a:p>
          <a:p>
            <a:r>
              <a:rPr lang="en-US"/>
              <a:t>Execution time might be reduced but more energy might be consumed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8" name="TextBox 7"/>
          <p:cNvSpPr txBox="1"/>
          <p:nvPr/>
        </p:nvSpPr>
        <p:spPr>
          <a:xfrm>
            <a:off x="7668344" y="3861048"/>
            <a:ext cx="33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3568" y="4797152"/>
            <a:ext cx="2448272" cy="8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3568" y="5085184"/>
            <a:ext cx="2448272" cy="8384"/>
          </a:xfrm>
          <a:prstGeom prst="line">
            <a:avLst/>
          </a:prstGeom>
          <a:ln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3568" y="5373216"/>
            <a:ext cx="2448272" cy="8384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4437112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1800" y="4725144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1800" y="5013176"/>
            <a:ext cx="41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7984" y="4509120"/>
            <a:ext cx="225280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 &gt; e</a:t>
            </a:r>
            <a:r>
              <a:rPr lang="en-US" baseline="-25000"/>
              <a:t>1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2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e</a:t>
            </a:r>
            <a:r>
              <a:rPr lang="en-US" baseline="-25000"/>
              <a:t>3  </a:t>
            </a:r>
            <a:r>
              <a:rPr lang="en-US">
                <a:latin typeface="Arial"/>
                <a:cs typeface="Arial"/>
              </a:rPr>
              <a:t>???</a:t>
            </a:r>
            <a:r>
              <a:rPr lang="en-US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4941168"/>
            <a:ext cx="4602943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If the processors for each process</a:t>
            </a:r>
          </a:p>
          <a:p>
            <a:r>
              <a:rPr lang="en-US"/>
              <a:t>are identical, then the parallel program </a:t>
            </a:r>
          </a:p>
          <a:p>
            <a:r>
              <a:rPr lang="en-US"/>
              <a:t>probably uses </a:t>
            </a:r>
            <a:r>
              <a:rPr lang="en-US">
                <a:solidFill>
                  <a:srgbClr val="FF0000"/>
                </a:solidFill>
              </a:rPr>
              <a:t>more</a:t>
            </a:r>
            <a:r>
              <a:rPr lang="en-US"/>
              <a:t> energy.</a:t>
            </a:r>
          </a:p>
          <a:p>
            <a:r>
              <a:rPr lang="en-US"/>
              <a:t>There is some overhead for managing</a:t>
            </a:r>
          </a:p>
          <a:p>
            <a:r>
              <a:rPr lang="en-US"/>
              <a:t>threads and communication.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83568" y="4149080"/>
            <a:ext cx="2448272" cy="8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31840" y="4149080"/>
            <a:ext cx="2448272" cy="8384"/>
          </a:xfrm>
          <a:prstGeom prst="line">
            <a:avLst/>
          </a:prstGeom>
          <a:ln>
            <a:solidFill>
              <a:srgbClr val="3366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580112" y="4149080"/>
            <a:ext cx="2448272" cy="8384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44408" y="4005064"/>
            <a:ext cx="6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SEQ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5856" y="4725144"/>
            <a:ext cx="61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</a:t>
            </a:r>
          </a:p>
        </p:txBody>
      </p:sp>
    </p:spTree>
    <p:extLst>
      <p:ext uri="{BB962C8B-B14F-4D97-AF65-F5344CB8AC3E}">
        <p14:creationId xmlns:p14="http://schemas.microsoft.com/office/powerpoint/2010/main" val="416884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and clock speed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Let </a:t>
            </a:r>
            <a:r>
              <a:rPr lang="en-US" i="1"/>
              <a:t>f = </a:t>
            </a:r>
            <a:r>
              <a:rPr lang="en-US"/>
              <a:t>processor clock frequency</a:t>
            </a:r>
          </a:p>
          <a:p>
            <a:r>
              <a:rPr lang="en-US"/>
              <a:t>Let </a:t>
            </a:r>
            <a:r>
              <a:rPr lang="en-US" i="1"/>
              <a:t>P = </a:t>
            </a:r>
            <a:r>
              <a:rPr lang="en-US"/>
              <a:t>power</a:t>
            </a:r>
          </a:p>
          <a:p>
            <a:r>
              <a:rPr lang="en-US"/>
              <a:t>Let </a:t>
            </a:r>
            <a:r>
              <a:rPr lang="en-US" i="1"/>
              <a:t>V = </a:t>
            </a:r>
            <a:r>
              <a:rPr lang="en-US"/>
              <a:t>voltage</a:t>
            </a:r>
          </a:p>
          <a:p>
            <a:r>
              <a:rPr lang="da-DK" b="1" i="1"/>
              <a:t>P =  cV</a:t>
            </a:r>
            <a:r>
              <a:rPr lang="da-DK" b="1" i="1" baseline="30000"/>
              <a:t>2</a:t>
            </a:r>
            <a:r>
              <a:rPr lang="da-DK" b="1" i="1"/>
              <a:t>f </a:t>
            </a:r>
            <a:r>
              <a:rPr lang="da-DK"/>
              <a:t>(where c is a constant)</a:t>
            </a:r>
          </a:p>
          <a:p>
            <a:r>
              <a:rPr lang="da-DK" i="1"/>
              <a:t>E = Pt </a:t>
            </a:r>
            <a:r>
              <a:rPr lang="da-DK"/>
              <a:t>(when we run the processor for t time units)</a:t>
            </a:r>
          </a:p>
          <a:p>
            <a:r>
              <a:rPr lang="da-DK"/>
              <a:t>Hence </a:t>
            </a:r>
            <a:r>
              <a:rPr lang="en-US" i="1"/>
              <a:t>e = e</a:t>
            </a:r>
            <a:r>
              <a:rPr lang="en-US" i="1" baseline="-25000"/>
              <a:t>1 </a:t>
            </a:r>
            <a:r>
              <a:rPr lang="en-US" i="1"/>
              <a:t>+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2 </a:t>
            </a:r>
            <a:r>
              <a:rPr lang="en-US" i="1"/>
              <a:t>+ ... + </a:t>
            </a:r>
            <a:r>
              <a:rPr lang="en-US" i="1" baseline="-25000"/>
              <a:t> </a:t>
            </a:r>
            <a:r>
              <a:rPr lang="en-US" i="1"/>
              <a:t>e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for</a:t>
            </a:r>
            <a:r>
              <a:rPr lang="en-US" i="1"/>
              <a:t> n </a:t>
            </a:r>
            <a:r>
              <a:rPr lang="en-US"/>
              <a:t>processes, if the </a:t>
            </a:r>
            <a:r>
              <a:rPr lang="en-US">
                <a:solidFill>
                  <a:srgbClr val="FF0000"/>
                </a:solidFill>
              </a:rPr>
              <a:t>same total number of instructions</a:t>
            </a:r>
            <a:r>
              <a:rPr lang="en-US"/>
              <a:t> is executed, at the same frequency </a:t>
            </a:r>
            <a:r>
              <a:rPr lang="en-US" i="1"/>
              <a:t>f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But if we reduce </a:t>
            </a:r>
            <a:r>
              <a:rPr lang="en-US" i="1"/>
              <a:t>f</a:t>
            </a:r>
            <a:r>
              <a:rPr lang="en-US"/>
              <a:t>, the total energy will reduce </a:t>
            </a:r>
            <a:r>
              <a:rPr lang="en-US">
                <a:solidFill>
                  <a:srgbClr val="FF0000"/>
                </a:solidFill>
              </a:rPr>
              <a:t>because </a:t>
            </a:r>
            <a:r>
              <a:rPr lang="en-US" i="1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 can also be reduced</a:t>
            </a:r>
            <a:r>
              <a:rPr lang="en-US"/>
              <a:t> and P is proportional to </a:t>
            </a:r>
            <a:r>
              <a:rPr lang="en-US" i="1"/>
              <a:t>V</a:t>
            </a:r>
            <a:r>
              <a:rPr lang="en-US" i="1" baseline="30000"/>
              <a:t>2</a:t>
            </a:r>
            <a:r>
              <a:rPr lang="en-US"/>
              <a:t>!!!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286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Parallelism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Hence it is worth parallelising (to save energy) if</a:t>
            </a:r>
          </a:p>
          <a:p>
            <a:pPr lvl="1"/>
            <a:r>
              <a:rPr lang="en-US"/>
              <a:t>there is little or no idle time in each processor</a:t>
            </a:r>
          </a:p>
          <a:p>
            <a:pPr lvl="2"/>
            <a:r>
              <a:rPr lang="en-US"/>
              <a:t>a waiting processor is wasting energy</a:t>
            </a:r>
          </a:p>
          <a:p>
            <a:pPr lvl="1"/>
            <a:r>
              <a:rPr lang="en-US"/>
              <a:t>the clock speed can be reduced in some or all processors, compared to a single process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404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static analysis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 </a:t>
            </a:r>
            <a:r>
              <a:rPr lang="en-US">
                <a:solidFill>
                  <a:srgbClr val="FF0000"/>
                </a:solidFill>
              </a:rPr>
              <a:t>complexity analysis</a:t>
            </a:r>
          </a:p>
          <a:p>
            <a:pPr lvl="1"/>
            <a:r>
              <a:rPr lang="en-US"/>
              <a:t>understand the best, worst and average cases</a:t>
            </a:r>
          </a:p>
          <a:p>
            <a:pPr lvl="1"/>
            <a:r>
              <a:rPr lang="en-US"/>
              <a:t>focus on optimising hot loops</a:t>
            </a:r>
          </a:p>
          <a:p>
            <a:r>
              <a:rPr lang="en-US">
                <a:solidFill>
                  <a:srgbClr val="FF0000"/>
                </a:solidFill>
              </a:rPr>
              <a:t>Timing</a:t>
            </a:r>
            <a:r>
              <a:rPr lang="en-US"/>
              <a:t> analysis in multi-threaded code</a:t>
            </a:r>
          </a:p>
          <a:p>
            <a:pPr lvl="1"/>
            <a:r>
              <a:rPr lang="en-US"/>
              <a:t>compare parallel algorithm performance, throughput, etc.</a:t>
            </a:r>
          </a:p>
          <a:p>
            <a:pPr lvl="1"/>
            <a:r>
              <a:rPr lang="en-US"/>
              <a:t>identify wait times, potential low-power states,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614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can static analysis help?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Analysis of other energy-related resources</a:t>
            </a:r>
          </a:p>
          <a:p>
            <a:pPr lvl="1"/>
            <a:r>
              <a:rPr lang="en-US"/>
              <a:t>communication volume and frequency</a:t>
            </a:r>
          </a:p>
          <a:p>
            <a:pPr lvl="1"/>
            <a:r>
              <a:rPr lang="en-US"/>
              <a:t>analysis of cache behaviour</a:t>
            </a:r>
          </a:p>
          <a:p>
            <a:pPr lvl="1"/>
            <a:r>
              <a:rPr lang="en-US"/>
              <a:t>analysis of memory footprint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69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 developer’s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visualise the results of analysis?</a:t>
            </a:r>
          </a:p>
          <a:p>
            <a:r>
              <a:rPr lang="en-US"/>
              <a:t>This is a difficult question in itself.</a:t>
            </a:r>
          </a:p>
          <a:p>
            <a:r>
              <a:rPr lang="en-US"/>
              <a:t>Here are some examples and thought experiments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7154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The partners in the EU ENTRA project (2012-2015)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216348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1312446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Bille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149080"/>
            <a:ext cx="2034527" cy="5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821757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2564904"/>
            <a:ext cx="26474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Kerstin Eder and team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3140968"/>
            <a:ext cx="360714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Pedro López García and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3717032"/>
            <a:ext cx="266408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Henk Muller and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4293096"/>
            <a:ext cx="174830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Roskilde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5301208"/>
            <a:ext cx="265698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http://entraproject.eu</a:t>
            </a:r>
          </a:p>
        </p:txBody>
      </p:sp>
    </p:spTree>
    <p:extLst>
      <p:ext uri="{BB962C8B-B14F-4D97-AF65-F5344CB8AC3E}">
        <p14:creationId xmlns:p14="http://schemas.microsoft.com/office/powerpoint/2010/main" val="53201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20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6193032" y="1484784"/>
            <a:ext cx="2843464" cy="11079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0000FF"/>
                </a:solidFill>
              </a:rPr>
              <a:t>biquadCascade(BANKS)</a:t>
            </a:r>
          </a:p>
          <a:p>
            <a:r>
              <a:rPr lang="fr-FR" sz="1600" b="1">
                <a:solidFill>
                  <a:srgbClr val="0000FF"/>
                </a:solidFill>
              </a:rPr>
              <a:t>= </a:t>
            </a:r>
          </a:p>
          <a:p>
            <a:r>
              <a:rPr lang="fr-FR" sz="1600" b="1">
                <a:solidFill>
                  <a:srgbClr val="0000FF"/>
                </a:solidFill>
              </a:rPr>
              <a:t>157 * BANKS + 51.7</a:t>
            </a:r>
          </a:p>
          <a:p>
            <a:r>
              <a:rPr lang="fr-FR" sz="1600" b="1">
                <a:solidFill>
                  <a:srgbClr val="0000FF"/>
                </a:solidFill>
              </a:rPr>
              <a:t>nJoules</a:t>
            </a: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2636912"/>
            <a:ext cx="2787166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This is an estimate of</a:t>
            </a:r>
          </a:p>
          <a:p>
            <a:r>
              <a:rPr lang="en-US"/>
              <a:t>the energy used by the</a:t>
            </a:r>
          </a:p>
          <a:p>
            <a:r>
              <a:rPr lang="en-US"/>
              <a:t>function.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0000FF"/>
                </a:solidFill>
              </a:rPr>
              <a:t>linear function </a:t>
            </a:r>
            <a:r>
              <a:rPr lang="en-US"/>
              <a:t>of</a:t>
            </a:r>
          </a:p>
          <a:p>
            <a:r>
              <a:rPr lang="en-US"/>
              <a:t>the value of BANKS</a:t>
            </a:r>
          </a:p>
        </p:txBody>
      </p:sp>
      <p:pic>
        <p:nvPicPr>
          <p:cNvPr id="8" name="Picture 7" descr="Screen Shot 2016-08-15 at 00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4262"/>
            <a:ext cx="5400600" cy="46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8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Visualise energy of program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21</a:t>
            </a:fld>
            <a:endParaRPr lang="da-DK" dirty="0"/>
          </a:p>
        </p:txBody>
      </p:sp>
      <p:pic>
        <p:nvPicPr>
          <p:cNvPr id="6" name="Picture 5" descr="barch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5536615" cy="49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Which code blocks are hot?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22</a:t>
            </a:fld>
            <a:endParaRPr lang="da-DK" dirty="0"/>
          </a:p>
        </p:txBody>
      </p:sp>
      <p:pic>
        <p:nvPicPr>
          <p:cNvPr id="8" name="Picture 7" descr="blocks_in_pro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19276" cy="46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9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" name="Content Placeholder 5" descr="code-colourin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6" r="4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5132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a design goal for programmers</a:t>
            </a:r>
          </a:p>
        </p:txBody>
      </p:sp>
      <p:pic>
        <p:nvPicPr>
          <p:cNvPr id="6" name="Content Placeholder 5" descr="assertion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613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Tools</a:t>
            </a:r>
            <a:r>
              <a:rPr lang="en-US"/>
              <a:t> for the programmer</a:t>
            </a:r>
          </a:p>
          <a:p>
            <a:endParaRPr lang="en-US"/>
          </a:p>
          <a:p>
            <a:pPr lvl="1"/>
            <a:r>
              <a:rPr lang="en-US"/>
              <a:t>that give information about the energy usage of programs without running them (</a:t>
            </a:r>
            <a:r>
              <a:rPr lang="en-US">
                <a:solidFill>
                  <a:srgbClr val="FF0000"/>
                </a:solidFill>
              </a:rPr>
              <a:t>energy transparency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/>
              <a:t>that allow energy assertions to be checked (</a:t>
            </a:r>
            <a:r>
              <a:rPr lang="en-US">
                <a:solidFill>
                  <a:srgbClr val="FF0000"/>
                </a:solidFill>
              </a:rPr>
              <a:t>energy design goals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951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 and 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achieve the goals we need tools for </a:t>
            </a:r>
            <a:r>
              <a:rPr lang="en-US">
                <a:solidFill>
                  <a:srgbClr val="FF0000"/>
                </a:solidFill>
              </a:rPr>
              <a:t>program analysis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Program analysis is based on formal </a:t>
            </a:r>
            <a:r>
              <a:rPr lang="en-US">
                <a:solidFill>
                  <a:srgbClr val="FF0000"/>
                </a:solidFill>
              </a:rPr>
              <a:t>program semantics</a:t>
            </a:r>
          </a:p>
          <a:p>
            <a:pPr lvl="1"/>
            <a:r>
              <a:rPr lang="en-US"/>
              <a:t>the mathematical study of program meanings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1074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Programs are machines (that consume energy)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27</a:t>
            </a:fld>
            <a:endParaRPr lang="da-DK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pic>
        <p:nvPicPr>
          <p:cNvPr id="9" name="Picture 8" descr="eng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22040"/>
            <a:ext cx="3602783" cy="2247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-Right Arrow 9"/>
          <p:cNvSpPr/>
          <p:nvPr/>
        </p:nvSpPr>
        <p:spPr>
          <a:xfrm>
            <a:off x="3779912" y="3212976"/>
            <a:ext cx="936104" cy="432048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79912" y="5229200"/>
            <a:ext cx="4586036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Semantics gives the “machine” defined</a:t>
            </a:r>
          </a:p>
          <a:p>
            <a:r>
              <a:rPr lang="en-US"/>
              <a:t>by a program.</a:t>
            </a:r>
          </a:p>
        </p:txBody>
      </p:sp>
    </p:spTree>
    <p:extLst>
      <p:ext uri="{BB962C8B-B14F-4D97-AF65-F5344CB8AC3E}">
        <p14:creationId xmlns:p14="http://schemas.microsoft.com/office/powerpoint/2010/main" val="2697374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is a </a:t>
            </a:r>
            <a:r>
              <a:rPr lang="en-US">
                <a:solidFill>
                  <a:srgbClr val="FF0000"/>
                </a:solidFill>
              </a:rPr>
              <a:t>physical</a:t>
            </a:r>
            <a:r>
              <a:rPr lang="en-US"/>
              <a:t> object. e.g.</a:t>
            </a:r>
          </a:p>
          <a:p>
            <a:endParaRPr lang="en-US"/>
          </a:p>
          <a:p>
            <a:pPr lvl="1"/>
            <a:r>
              <a:rPr lang="en-US"/>
              <a:t>some symbols on paper</a:t>
            </a:r>
          </a:p>
          <a:p>
            <a:pPr lvl="1"/>
            <a:r>
              <a:rPr lang="en-US"/>
              <a:t>a pattern of bits in memory</a:t>
            </a:r>
          </a:p>
          <a:p>
            <a:pPr lvl="1"/>
            <a:endParaRPr lang="en-US"/>
          </a:p>
          <a:p>
            <a:r>
              <a:rPr lang="en-US"/>
              <a:t>But what is the </a:t>
            </a:r>
            <a:r>
              <a:rPr lang="en-US">
                <a:solidFill>
                  <a:srgbClr val="FF0000"/>
                </a:solidFill>
              </a:rPr>
              <a:t>meaning</a:t>
            </a:r>
            <a:r>
              <a:rPr lang="en-US"/>
              <a:t> of a program?</a:t>
            </a:r>
          </a:p>
          <a:p>
            <a:r>
              <a:rPr lang="en-US"/>
              <a:t>This is program </a:t>
            </a:r>
            <a:r>
              <a:rPr lang="en-US">
                <a:solidFill>
                  <a:srgbClr val="FF0000"/>
                </a:solidFill>
              </a:rPr>
              <a:t>semantics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2471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7758112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98500" y="5911850"/>
            <a:ext cx="82296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GB" sz="3200" kern="0" dirty="0">
              <a:latin typeface="+mn-lt"/>
              <a:cs typeface="+mn-cs"/>
            </a:endParaRPr>
          </a:p>
        </p:txBody>
      </p:sp>
      <p:sp>
        <p:nvSpPr>
          <p:cNvPr id="72716" name="Title 1"/>
          <p:cNvSpPr>
            <a:spLocks noGrp="1"/>
          </p:cNvSpPr>
          <p:nvPr>
            <p:ph type="title"/>
          </p:nvPr>
        </p:nvSpPr>
        <p:spPr bwMode="auto">
          <a:xfrm>
            <a:off x="343647" y="259402"/>
            <a:ext cx="8352118" cy="1050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GB" dirty="0" smtClean="0"/>
              <a:t>Tiwari’s Energy Equation (from Kerstin’s slides)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auto">
          <a:xfrm>
            <a:off x="8701088" y="6492875"/>
            <a:ext cx="442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A92CCE4-83D0-428F-9837-576F4612C2D5}" type="slidenum">
              <a:rPr lang="en-US" sz="1100">
                <a:cs typeface="DejaVu Sans" pitchFamily="34" charset="0"/>
              </a:rPr>
              <a:pPr/>
              <a:t>29</a:t>
            </a:fld>
            <a:endParaRPr lang="en-US" sz="1100" dirty="0">
              <a:cs typeface="DejaVu Sans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732240" y="1700808"/>
            <a:ext cx="2017059" cy="1479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2915816" y="1916832"/>
            <a:ext cx="577943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5724128" y="1844824"/>
            <a:ext cx="724367" cy="936625"/>
          </a:xfrm>
          <a:prstGeom prst="roundRect">
            <a:avLst>
              <a:gd name="adj" fmla="val 16667"/>
            </a:avLst>
          </a:prstGeom>
          <a:solidFill>
            <a:srgbClr val="FF7C80">
              <a:alpha val="24000"/>
            </a:srgb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cs typeface="DejaVu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7694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 smtClean="0">
                <a:latin typeface="Times"/>
                <a:cs typeface="Times"/>
              </a:rPr>
              <a:t>i</a:t>
            </a:r>
            <a:r>
              <a:rPr lang="en-GB" sz="2400" dirty="0" smtClean="0"/>
              <a:t> is the number of times instruction</a:t>
            </a:r>
            <a:r>
              <a:rPr lang="en-GB" sz="2400" i="1" dirty="0" smtClean="0"/>
              <a:t> i </a:t>
            </a:r>
            <a:r>
              <a:rPr lang="en-GB" sz="2400" dirty="0" smtClean="0"/>
              <a:t>is executed.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is the number of times instruction</a:t>
            </a:r>
            <a:r>
              <a:rPr lang="en-GB" sz="2400" i="1" dirty="0"/>
              <a:t> i </a:t>
            </a:r>
            <a:r>
              <a:rPr lang="en-GB" sz="2400" dirty="0"/>
              <a:t>is followed by instruction </a:t>
            </a:r>
            <a:r>
              <a:rPr lang="en-GB" sz="2400" i="1" dirty="0"/>
              <a:t>j </a:t>
            </a:r>
            <a:r>
              <a:rPr lang="en-GB" sz="2400" dirty="0"/>
              <a:t>in the program execution.</a:t>
            </a:r>
          </a:p>
          <a:p>
            <a:pPr marL="457200" indent="-457200">
              <a:buClr>
                <a:srgbClr val="A50021"/>
              </a:buClr>
              <a:buFont typeface="Wingdings" charset="2"/>
              <a:buChar char="§"/>
            </a:pPr>
            <a:r>
              <a:rPr lang="en-GB" sz="2400" dirty="0">
                <a:cs typeface="Times"/>
              </a:rPr>
              <a:t>The aim of static analysis is to determine </a:t>
            </a:r>
            <a:r>
              <a:rPr lang="en-GB" sz="2400" i="1" dirty="0">
                <a:latin typeface="Times"/>
                <a:cs typeface="Times"/>
              </a:rPr>
              <a:t>N</a:t>
            </a:r>
            <a:r>
              <a:rPr lang="en-GB" sz="2400" i="1" baseline="-25000" dirty="0">
                <a:latin typeface="Times"/>
                <a:cs typeface="Times"/>
              </a:rPr>
              <a:t>i </a:t>
            </a:r>
            <a:r>
              <a:rPr lang="en-GB" sz="2400" dirty="0"/>
              <a:t>and </a:t>
            </a:r>
            <a:r>
              <a:rPr lang="en-GB" sz="2400" i="1" dirty="0" err="1">
                <a:latin typeface="Times"/>
                <a:cs typeface="Times"/>
              </a:rPr>
              <a:t>N</a:t>
            </a:r>
            <a:r>
              <a:rPr lang="en-GB" sz="2400" i="1" baseline="-25000" dirty="0" err="1">
                <a:latin typeface="Times"/>
                <a:cs typeface="Times"/>
              </a:rPr>
              <a:t>i,j</a:t>
            </a:r>
            <a:r>
              <a:rPr lang="en-GB" sz="2400" dirty="0"/>
              <a:t> </a:t>
            </a:r>
            <a:r>
              <a:rPr lang="en-GB" sz="2400" u="sng" dirty="0"/>
              <a:t>for all possible program executions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79296" cy="864096"/>
          </a:xfrm>
        </p:spPr>
        <p:txBody>
          <a:bodyPr>
            <a:normAutofit fontScale="90000"/>
          </a:bodyPr>
          <a:lstStyle/>
          <a:p>
            <a:r>
              <a:rPr lang="en-US"/>
              <a:t>Whole-systems energy transparency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4355976" y="5013176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Physics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5976" y="1844824"/>
            <a:ext cx="3960440" cy="64807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5976" y="2636912"/>
            <a:ext cx="3960440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System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55976" y="3429000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55976" y="4221088"/>
            <a:ext cx="3960440" cy="64807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Devices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3672408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Energy is consumed by </a:t>
            </a:r>
            <a:r>
              <a:rPr lang="en-US" b="1"/>
              <a:t>physical processes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Yet, application programmers should be able to </a:t>
            </a:r>
            <a:r>
              <a:rPr lang="en-US">
                <a:solidFill>
                  <a:srgbClr val="FF0000"/>
                </a:solidFill>
              </a:rPr>
              <a:t>“see” through the layers </a:t>
            </a:r>
            <a:r>
              <a:rPr lang="en-US"/>
              <a:t>and understand energy consumption </a:t>
            </a:r>
            <a:r>
              <a:rPr lang="en-US">
                <a:solidFill>
                  <a:srgbClr val="FF0000"/>
                </a:solidFill>
              </a:rPr>
              <a:t>at the level of code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The same applies to designers at every level.</a:t>
            </a:r>
          </a:p>
          <a:p>
            <a:endParaRPr lang="en-US"/>
          </a:p>
          <a:p>
            <a:r>
              <a:rPr lang="en-US" sz="2000" b="1"/>
              <a:t>How is this possible?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55976" y="2492896"/>
            <a:ext cx="1584176" cy="2520280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16216" y="3284984"/>
            <a:ext cx="1584176" cy="1728192"/>
          </a:xfrm>
          <a:prstGeom prst="downArrow">
            <a:avLst/>
          </a:prstGeom>
          <a:solidFill>
            <a:schemeClr val="tx2">
              <a:lumMod val="60000"/>
              <a:lumOff val="40000"/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4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semantics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30</a:t>
            </a:fld>
            <a:endParaRPr 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1916832"/>
            <a:ext cx="5005146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To execute or analyse</a:t>
            </a:r>
          </a:p>
          <a:p>
            <a:r>
              <a:rPr lang="en-US" sz="2800"/>
              <a:t>this program,</a:t>
            </a:r>
          </a:p>
          <a:p>
            <a:r>
              <a:rPr lang="en-US" sz="2800"/>
              <a:t>we need to understand </a:t>
            </a:r>
          </a:p>
          <a:p>
            <a:r>
              <a:rPr lang="en-US" sz="2800"/>
              <a:t>the meaning of teh symbols</a:t>
            </a:r>
          </a:p>
          <a:p>
            <a:r>
              <a:rPr lang="en-US" sz="2800"/>
              <a:t>such as “</a:t>
            </a:r>
            <a:r>
              <a:rPr lang="en-US" sz="2800">
                <a:solidFill>
                  <a:srgbClr val="FF0000"/>
                </a:solidFill>
              </a:rPr>
              <a:t>while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&gt;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*</a:t>
            </a:r>
            <a:r>
              <a:rPr lang="en-US" sz="2800"/>
              <a:t>”,</a:t>
            </a:r>
          </a:p>
          <a:p>
            <a:r>
              <a:rPr lang="en-US" sz="2800"/>
              <a:t>“</a:t>
            </a:r>
            <a:r>
              <a:rPr lang="en-US" sz="2800">
                <a:solidFill>
                  <a:srgbClr val="FF0000"/>
                </a:solidFill>
              </a:rPr>
              <a:t>;</a:t>
            </a:r>
            <a:r>
              <a:rPr lang="en-US" sz="2800"/>
              <a:t>”, ”</a:t>
            </a:r>
            <a:r>
              <a:rPr lang="en-US" sz="2800">
                <a:solidFill>
                  <a:srgbClr val="FF0000"/>
                </a:solidFill>
              </a:rPr>
              <a:t>{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}</a:t>
            </a:r>
            <a:r>
              <a:rPr lang="en-US" sz="280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1725231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styles of program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Operational semantics </a:t>
            </a:r>
          </a:p>
          <a:p>
            <a:pPr lvl="1"/>
            <a:r>
              <a:rPr lang="en-US" b="1"/>
              <a:t>small steps </a:t>
            </a:r>
            <a:r>
              <a:rPr lang="en-US"/>
              <a:t>(from one state to the next)</a:t>
            </a:r>
          </a:p>
          <a:p>
            <a:pPr lvl="1"/>
            <a:r>
              <a:rPr lang="en-US"/>
              <a:t>big steps (from the start to the end state)</a:t>
            </a:r>
          </a:p>
          <a:p>
            <a:pPr lvl="1"/>
            <a:r>
              <a:rPr lang="en-US"/>
              <a:t>Hoare-Floyd conditions</a:t>
            </a:r>
          </a:p>
          <a:p>
            <a:r>
              <a:rPr lang="en-US"/>
              <a:t>Denotational semantics</a:t>
            </a:r>
          </a:p>
          <a:p>
            <a:pPr lvl="1"/>
            <a:r>
              <a:rPr lang="en-US"/>
              <a:t>the mathematical function represented by a program</a:t>
            </a:r>
          </a:p>
          <a:p>
            <a:pPr lvl="1"/>
            <a:r>
              <a:rPr lang="en-US"/>
              <a:t>obtained by composing the functions representing its parts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7039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Syntax analysis (parsing)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456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33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syntax tree (parsing)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553985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178697"/>
            <a:ext cx="2095521" cy="76247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283968" y="3717032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760132" y="4178697"/>
            <a:ext cx="839877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89040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34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770009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466729"/>
            <a:ext cx="2311545" cy="47443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499992" y="4005064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976156" y="4466729"/>
            <a:ext cx="623853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17032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  <p:cxnSp>
        <p:nvCxnSpPr>
          <p:cNvPr id="3" name="Straight Arrow Connector 2"/>
          <p:cNvCxnSpPr>
            <a:stCxn id="35" idx="2"/>
            <a:endCxn id="763909" idx="3"/>
          </p:cNvCxnSpPr>
          <p:nvPr/>
        </p:nvCxnSpPr>
        <p:spPr>
          <a:xfrm flipH="1">
            <a:off x="2072170" y="2018457"/>
            <a:ext cx="2535834" cy="9212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63909" idx="3"/>
            <a:endCxn id="763910" idx="1"/>
          </p:cNvCxnSpPr>
          <p:nvPr/>
        </p:nvCxnSpPr>
        <p:spPr>
          <a:xfrm>
            <a:off x="2072170" y="2939753"/>
            <a:ext cx="98766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63910" idx="3"/>
            <a:endCxn id="763914" idx="1"/>
          </p:cNvCxnSpPr>
          <p:nvPr/>
        </p:nvCxnSpPr>
        <p:spPr>
          <a:xfrm>
            <a:off x="3910832" y="2939753"/>
            <a:ext cx="80518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63914" idx="2"/>
            <a:endCxn id="763933" idx="3"/>
          </p:cNvCxnSpPr>
          <p:nvPr/>
        </p:nvCxnSpPr>
        <p:spPr>
          <a:xfrm flipH="1">
            <a:off x="3862498" y="3170585"/>
            <a:ext cx="1343649" cy="7772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63933" idx="3"/>
            <a:endCxn id="763913" idx="1"/>
          </p:cNvCxnSpPr>
          <p:nvPr/>
        </p:nvCxnSpPr>
        <p:spPr>
          <a:xfrm flipV="1">
            <a:off x="3862498" y="2867745"/>
            <a:ext cx="3013758" cy="10801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63933" idx="3"/>
            <a:endCxn id="53" idx="1"/>
          </p:cNvCxnSpPr>
          <p:nvPr/>
        </p:nvCxnSpPr>
        <p:spPr>
          <a:xfrm>
            <a:off x="3862498" y="3947865"/>
            <a:ext cx="637494" cy="28803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2"/>
            <a:endCxn id="763911" idx="3"/>
          </p:cNvCxnSpPr>
          <p:nvPr/>
        </p:nvCxnSpPr>
        <p:spPr>
          <a:xfrm flipH="1">
            <a:off x="4269390" y="4466729"/>
            <a:ext cx="1706766" cy="7052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63912" idx="1"/>
          </p:cNvCxnSpPr>
          <p:nvPr/>
        </p:nvCxnSpPr>
        <p:spPr>
          <a:xfrm>
            <a:off x="4355976" y="5157192"/>
            <a:ext cx="1656184" cy="868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63912" idx="3"/>
            <a:endCxn id="763914" idx="3"/>
          </p:cNvCxnSpPr>
          <p:nvPr/>
        </p:nvCxnSpPr>
        <p:spPr>
          <a:xfrm flipH="1" flipV="1">
            <a:off x="5696277" y="2939753"/>
            <a:ext cx="1491580" cy="2304256"/>
          </a:xfrm>
          <a:prstGeom prst="curvedConnector3">
            <a:avLst>
              <a:gd name="adj1" fmla="val -42572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2" y="4149080"/>
            <a:ext cx="6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2040" y="3429000"/>
            <a:ext cx="70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9" name="Straight Arrow Connector 58"/>
          <p:cNvCxnSpPr>
            <a:stCxn id="763913" idx="3"/>
          </p:cNvCxnSpPr>
          <p:nvPr/>
        </p:nvCxnSpPr>
        <p:spPr>
          <a:xfrm flipV="1">
            <a:off x="8253847" y="1700809"/>
            <a:ext cx="638633" cy="116693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4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From flow graph to state automata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5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1916832"/>
            <a:ext cx="3632324" cy="35394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urier"/>
                <a:cs typeface="Courier"/>
              </a:rPr>
              <a:t>while (m != n) {</a:t>
            </a:r>
          </a:p>
          <a:p>
            <a:r>
              <a:rPr lang="en-US" sz="2800">
                <a:latin typeface="Courier"/>
                <a:cs typeface="Courier"/>
              </a:rPr>
              <a:t>   if (m &gt; n) {</a:t>
            </a:r>
          </a:p>
          <a:p>
            <a:r>
              <a:rPr lang="en-US" sz="2800">
                <a:latin typeface="Courier"/>
                <a:cs typeface="Courier"/>
              </a:rPr>
              <a:t>      m = m-n;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   else {</a:t>
            </a:r>
          </a:p>
          <a:p>
            <a:r>
              <a:rPr lang="en-US" sz="2800">
                <a:latin typeface="Courier"/>
                <a:cs typeface="Courier"/>
              </a:rPr>
              <a:t>      n = n-m;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1" y="1916832"/>
            <a:ext cx="3168352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Draw the syntax tree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control flow graph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state automaton</a:t>
            </a:r>
          </a:p>
        </p:txBody>
      </p:sp>
    </p:spTree>
    <p:extLst>
      <p:ext uri="{BB962C8B-B14F-4D97-AF65-F5344CB8AC3E}">
        <p14:creationId xmlns:p14="http://schemas.microsoft.com/office/powerpoint/2010/main" val="452427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translation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interpretation</a:t>
            </a:r>
          </a:p>
          <a:p>
            <a:pPr marL="914400" lvl="1" indent="-514350"/>
            <a:r>
              <a:rPr lang="en-US"/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622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automaton to predicate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988840"/>
            <a:ext cx="6231193" cy="41549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true </a:t>
            </a:r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→ </a:t>
            </a:r>
            <a:r>
              <a:rPr lang="en-US" sz="2400"/>
              <a:t>reachable</a:t>
            </a:r>
            <a:r>
              <a:rPr lang="en-US" sz="2400" baseline="-25000"/>
              <a:t>1</a:t>
            </a:r>
          </a:p>
          <a:p>
            <a:r>
              <a:rPr lang="en-US" sz="2400"/>
              <a:t>(reachable</a:t>
            </a:r>
            <a:r>
              <a:rPr lang="en-US" sz="2400" baseline="-25000"/>
              <a:t>1</a:t>
            </a:r>
            <a:r>
              <a:rPr lang="en-US" sz="2400"/>
              <a:t> ⋀ n=4 ⋀ z=1) </a:t>
            </a:r>
          </a:p>
          <a:p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/>
              <a:t>reachable</a:t>
            </a:r>
            <a:r>
              <a:rPr lang="en-US" sz="2400" baseline="-25000"/>
              <a:t>2</a:t>
            </a:r>
            <a:r>
              <a:rPr lang="en-US" sz="2400"/>
              <a:t>(n,z) </a:t>
            </a:r>
          </a:p>
          <a:p>
            <a:pPr lvl="0"/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/>
              <a:t>(n,z) </a:t>
            </a:r>
            <a:r>
              <a:rPr lang="en-US" sz="2400">
                <a:solidFill>
                  <a:prstClr val="black"/>
                </a:solidFill>
              </a:rPr>
              <a:t> ⋀ n&lt;0 ⋀ z’=z*n ⋀ n’=n-1) </a:t>
            </a:r>
          </a:p>
          <a:p>
            <a:pPr lvl="0"/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</a:t>
            </a:r>
          </a:p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 ⋀ n=n’ ⋀ z=z’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</a:t>
            </a:r>
          </a:p>
          <a:p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 ⋀ n ≥ 0 ⋀ print(z)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stop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484784"/>
            <a:ext cx="159524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Horn clauses</a:t>
            </a:r>
          </a:p>
        </p:txBody>
      </p:sp>
    </p:spTree>
    <p:extLst>
      <p:ext uri="{BB962C8B-B14F-4D97-AF65-F5344CB8AC3E}">
        <p14:creationId xmlns:p14="http://schemas.microsoft.com/office/powerpoint/2010/main" val="3869386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Logical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4208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x’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x’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x’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2411760" y="2996952"/>
            <a:ext cx="40324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56490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e(x</a:t>
            </a:r>
            <a:r>
              <a:rPr lang="en-US" sz="2000" baseline="-25000"/>
              <a:t>1</a:t>
            </a:r>
            <a:r>
              <a:rPr lang="en-US" sz="2000"/>
              <a:t>, x</a:t>
            </a:r>
            <a:r>
              <a:rPr lang="en-US" sz="2000" baseline="-25000"/>
              <a:t>2</a:t>
            </a:r>
            <a:r>
              <a:rPr lang="en-US" sz="2000"/>
              <a:t>, ..., x</a:t>
            </a:r>
            <a:r>
              <a:rPr lang="en-US" sz="2000" baseline="-25000"/>
              <a:t>n</a:t>
            </a:r>
            <a:r>
              <a:rPr lang="en-US" sz="2000"/>
              <a:t>, x’</a:t>
            </a:r>
            <a:r>
              <a:rPr lang="en-US" sz="2000" baseline="-25000"/>
              <a:t>1</a:t>
            </a:r>
            <a:r>
              <a:rPr lang="en-US" sz="2000"/>
              <a:t>, x’</a:t>
            </a:r>
            <a:r>
              <a:rPr lang="en-US" sz="2000" baseline="-25000"/>
              <a:t>2</a:t>
            </a:r>
            <a:r>
              <a:rPr lang="en-US" sz="2000"/>
              <a:t>, ..., x’</a:t>
            </a:r>
            <a:r>
              <a:rPr lang="en-US" sz="2000" baseline="-25000"/>
              <a:t>n</a:t>
            </a:r>
            <a:r>
              <a:rPr lang="en-US" sz="200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2132856"/>
            <a:ext cx="210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4208" y="2132856"/>
            <a:ext cx="217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005064"/>
            <a:ext cx="8372724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j</a:t>
            </a:r>
            <a:r>
              <a:rPr lang="en-US" sz="2400"/>
              <a:t>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) </a:t>
            </a:r>
            <a:r>
              <a:rPr lang="en-US" sz="2400">
                <a:solidFill>
                  <a:prstClr val="black"/>
                </a:solidFill>
              </a:rPr>
              <a:t> ⋀ </a:t>
            </a:r>
            <a:r>
              <a:rPr lang="en-US" sz="2400"/>
              <a:t>e(x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, 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/>
              <a:t>)</a:t>
            </a:r>
            <a:r>
              <a:rPr lang="en-US" sz="2400">
                <a:solidFill>
                  <a:prstClr val="black"/>
                </a:solidFill>
              </a:rPr>
              <a:t>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k</a:t>
            </a:r>
            <a:r>
              <a:rPr lang="en-US" sz="2400">
                <a:solidFill>
                  <a:prstClr val="black"/>
                </a:solidFill>
              </a:rPr>
              <a:t>(</a:t>
            </a:r>
            <a:r>
              <a:rPr lang="en-US" sz="2400"/>
              <a:t>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2204864"/>
            <a:ext cx="258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transition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354016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/>
              <a:t>Energy of </a:t>
            </a:r>
            <a:r>
              <a:rPr lang="en-US" i="1" u="sng"/>
              <a:t>software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Energy is consumed by </a:t>
            </a:r>
            <a:r>
              <a:rPr lang="en-US">
                <a:solidFill>
                  <a:srgbClr val="FF0000"/>
                </a:solidFill>
              </a:rPr>
              <a:t>hardware</a:t>
            </a:r>
          </a:p>
          <a:p>
            <a:endParaRPr lang="en-US"/>
          </a:p>
          <a:p>
            <a:r>
              <a:rPr lang="en-US"/>
              <a:t>But in these lectures we attribute energy cost to </a:t>
            </a:r>
            <a:r>
              <a:rPr lang="en-US">
                <a:solidFill>
                  <a:srgbClr val="FF0000"/>
                </a:solidFill>
              </a:rPr>
              <a:t>software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/>
              <a:t>(to summarise some of Kerstin’s points)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83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 rate limiter*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40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772816"/>
            <a:ext cx="6825436" cy="4500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1484784"/>
            <a:ext cx="2839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*Example by Monniaux</a:t>
            </a:r>
          </a:p>
        </p:txBody>
      </p:sp>
    </p:spTree>
    <p:extLst>
      <p:ext uri="{BB962C8B-B14F-4D97-AF65-F5344CB8AC3E}">
        <p14:creationId xmlns:p14="http://schemas.microsoft.com/office/powerpoint/2010/main" val="1189442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Rate limiter – logic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33123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r1(X,X_old) :- </a:t>
            </a:r>
          </a:p>
          <a:p>
            <a:r>
              <a:rPr lang="en-US"/>
              <a:t>	X_old=0, </a:t>
            </a:r>
          </a:p>
          <a:p>
            <a:r>
              <a:rPr lang="en-US"/>
              <a:t>	r0(_,_).</a:t>
            </a:r>
          </a:p>
          <a:p>
            <a:r>
              <a:rPr lang="en-US"/>
              <a:t>r1(X,X_old) :-</a:t>
            </a:r>
          </a:p>
          <a:p>
            <a:r>
              <a:rPr lang="en-US"/>
              <a:t>	r5(X,X_old).</a:t>
            </a:r>
          </a:p>
          <a:p>
            <a:r>
              <a:rPr lang="en-US"/>
              <a:t>	</a:t>
            </a:r>
          </a:p>
          <a:p>
            <a:r>
              <a:rPr lang="en-US"/>
              <a:t>r2(X,X_old) :-</a:t>
            </a:r>
          </a:p>
          <a:p>
            <a:r>
              <a:rPr lang="en-US"/>
              <a:t>	X &gt;= -1000,</a:t>
            </a:r>
          </a:p>
          <a:p>
            <a:r>
              <a:rPr lang="en-US"/>
              <a:t>	X =&lt; 1000,</a:t>
            </a:r>
          </a:p>
          <a:p>
            <a:r>
              <a:rPr lang="en-US"/>
              <a:t>	r1(_,X_old).</a:t>
            </a:r>
          </a:p>
          <a:p>
            <a:r>
              <a:rPr lang="en-US"/>
              <a:t>	</a:t>
            </a:r>
          </a:p>
          <a:p>
            <a:r>
              <a:rPr lang="en-US"/>
              <a:t>r3(X,X_old) :- </a:t>
            </a:r>
          </a:p>
          <a:p>
            <a:r>
              <a:rPr lang="en-US"/>
              <a:t>	X1 &gt;= X_old+1,</a:t>
            </a:r>
          </a:p>
          <a:p>
            <a:r>
              <a:rPr lang="en-US"/>
              <a:t>	X = X_old+1,</a:t>
            </a:r>
          </a:p>
          <a:p>
            <a:r>
              <a:rPr lang="en-US"/>
              <a:t>	r2(X1,X_old).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3240360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r3(X,X_old) :- </a:t>
            </a:r>
          </a:p>
          <a:p>
            <a:r>
              <a:rPr lang="en-US"/>
              <a:t>	X &lt; X_old+1,</a:t>
            </a:r>
          </a:p>
          <a:p>
            <a:r>
              <a:rPr lang="en-US"/>
              <a:t>	r2(X,X_old).</a:t>
            </a:r>
          </a:p>
          <a:p>
            <a:r>
              <a:rPr lang="en-US"/>
              <a:t>	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X1 =&lt; X_old-1,</a:t>
            </a:r>
          </a:p>
          <a:p>
            <a:r>
              <a:rPr lang="en-US"/>
              <a:t>	X = X_old-1,</a:t>
            </a:r>
          </a:p>
          <a:p>
            <a:r>
              <a:rPr lang="en-US"/>
              <a:t>	r3(X1,X_old).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 &gt; X_old-1,</a:t>
            </a:r>
          </a:p>
          <a:p>
            <a:r>
              <a:rPr lang="en-US"/>
              <a:t>	r3(X,X_old).</a:t>
            </a:r>
          </a:p>
          <a:p>
            <a:r>
              <a:rPr lang="en-US"/>
              <a:t>	</a:t>
            </a:r>
          </a:p>
          <a:p>
            <a:r>
              <a:rPr lang="en-US"/>
              <a:t>r5(X,X_old) :-</a:t>
            </a:r>
          </a:p>
          <a:p>
            <a:r>
              <a:rPr lang="en-US"/>
              <a:t>	X_old=X,</a:t>
            </a:r>
          </a:p>
          <a:p>
            <a:r>
              <a:rPr lang="en-US"/>
              <a:t>	r4(X,_).</a:t>
            </a:r>
          </a:p>
        </p:txBody>
      </p:sp>
    </p:spTree>
    <p:extLst>
      <p:ext uri="{BB962C8B-B14F-4D97-AF65-F5344CB8AC3E}">
        <p14:creationId xmlns:p14="http://schemas.microsoft.com/office/powerpoint/2010/main" val="3041415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examples from ENTRA tool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42</a:t>
            </a:fld>
            <a:endParaRPr lang="en-US"/>
          </a:p>
        </p:txBody>
      </p:sp>
      <p:pic>
        <p:nvPicPr>
          <p:cNvPr id="6" name="Picture 5" descr="Screen Shot 2016-08-15 at 01.05.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380312" cy="441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801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Identification of basic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basic block is a section of “straight-line” code.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start</a:t>
            </a:r>
            <a:r>
              <a:rPr lang="en-US"/>
              <a:t> of a block is a branch or merge point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end</a:t>
            </a:r>
            <a:r>
              <a:rPr lang="en-US"/>
              <a:t> of a block is a branch or jump </a:t>
            </a:r>
          </a:p>
          <a:p>
            <a:r>
              <a:rPr lang="en-US"/>
              <a:t>Basic blocks can be extracted from the control flow graph</a:t>
            </a:r>
          </a:p>
          <a:p>
            <a:r>
              <a:rPr lang="en-US"/>
              <a:t>Every statement in a basic block is executed </a:t>
            </a:r>
            <a:r>
              <a:rPr lang="en-US" u="sng"/>
              <a:t>the same number of times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3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Syntax analysis (parsing)</a:t>
            </a:r>
          </a:p>
          <a:p>
            <a:pPr marL="914400" lvl="1" indent="-514350"/>
            <a:r>
              <a:rPr lang="en-US"/>
              <a:t>breaking the program into is basic parts and determining its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Semantic translation</a:t>
            </a:r>
          </a:p>
          <a:p>
            <a:pPr marL="914400" lvl="1" indent="-514350"/>
            <a:r>
              <a:rPr lang="en-US"/>
              <a:t>representation of the program in some suitable mathematical or logical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Semantic interpretation</a:t>
            </a:r>
          </a:p>
          <a:p>
            <a:pPr marL="914400" lvl="1" indent="-514350"/>
            <a:r>
              <a:rPr lang="en-US">
                <a:solidFill>
                  <a:srgbClr val="FF0000"/>
                </a:solidFill>
              </a:rPr>
              <a:t>using the semantic representation to analyse the program execution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4772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Program properties</a:t>
            </a:r>
          </a:p>
          <a:p>
            <a:r>
              <a:rPr lang="en-US"/>
              <a:t>Program invariants</a:t>
            </a:r>
          </a:p>
          <a:p>
            <a:r>
              <a:rPr lang="en-US"/>
              <a:t>Global properties that depend on summary of an </a:t>
            </a:r>
            <a:r>
              <a:rPr lang="en-US">
                <a:solidFill>
                  <a:srgbClr val="FF0000"/>
                </a:solidFill>
              </a:rPr>
              <a:t>infinite number </a:t>
            </a:r>
            <a:r>
              <a:rPr lang="en-US"/>
              <a:t>of behaviours</a:t>
            </a:r>
          </a:p>
          <a:p>
            <a:endParaRPr lang="en-US"/>
          </a:p>
          <a:p>
            <a:r>
              <a:rPr lang="en-US"/>
              <a:t>Prove absence of bugs (verification) rather than presence (testing)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9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program analysis and verification tasks involve proving </a:t>
            </a:r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An invariant is an assertion that is true at a given program point.</a:t>
            </a:r>
          </a:p>
          <a:p>
            <a:r>
              <a:rPr lang="en-US">
                <a:solidFill>
                  <a:srgbClr val="000000"/>
                </a:solidFill>
              </a:rPr>
              <a:t>We consider invariants on energy usage.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invariant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47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700808"/>
            <a:ext cx="4559300" cy="4445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08104" y="4869160"/>
            <a:ext cx="310568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-1000 ≤ x_old ≤ 1000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19872" y="5099993"/>
            <a:ext cx="2088232" cy="1292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8104" y="4437112"/>
            <a:ext cx="255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Check assertion</a:t>
            </a:r>
          </a:p>
        </p:txBody>
      </p:sp>
    </p:spTree>
    <p:extLst>
      <p:ext uri="{BB962C8B-B14F-4D97-AF65-F5344CB8AC3E}">
        <p14:creationId xmlns:p14="http://schemas.microsoft.com/office/powerpoint/2010/main" val="408029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Proving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prove that invariant P holds at program point j, prove the following implication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→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/>
              <a:t>which is equivalent to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¬( 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⋀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¬P</a:t>
            </a:r>
            <a:r>
              <a:rPr lang="en-US">
                <a:solidFill>
                  <a:srgbClr val="FF0000"/>
                </a:solidFill>
                <a:sym typeface="Wingdings"/>
              </a:rPr>
              <a:t>)</a:t>
            </a:r>
            <a:endParaRPr lang="en-US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771800" y="2348880"/>
            <a:ext cx="4968552" cy="345638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approximation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49</a:t>
            </a:fld>
            <a:endParaRPr lang="en-US"/>
          </a:p>
        </p:txBody>
      </p:sp>
      <p:sp>
        <p:nvSpPr>
          <p:cNvPr id="14" name="Octagon 13"/>
          <p:cNvSpPr/>
          <p:nvPr/>
        </p:nvSpPr>
        <p:spPr>
          <a:xfrm>
            <a:off x="3275856" y="2708920"/>
            <a:ext cx="4032448" cy="2808312"/>
          </a:xfrm>
          <a:prstGeom prst="octagon">
            <a:avLst/>
          </a:prstGeom>
          <a:solidFill>
            <a:srgbClr val="FFFF00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7864" y="3212976"/>
            <a:ext cx="3888432" cy="194421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reachable</a:t>
            </a:r>
            <a:r>
              <a:rPr lang="en-US" sz="2000" baseline="-25000">
                <a:solidFill>
                  <a:schemeClr val="tx1"/>
                </a:solidFill>
              </a:rPr>
              <a:t>j</a:t>
            </a:r>
            <a:r>
              <a:rPr lang="en-US" sz="2000">
                <a:solidFill>
                  <a:schemeClr val="tx1"/>
                </a:solidFill>
              </a:rPr>
              <a:t>(x</a:t>
            </a:r>
            <a:r>
              <a:rPr lang="en-US" sz="1600" baseline="-25000">
                <a:solidFill>
                  <a:schemeClr val="tx1"/>
                </a:solidFill>
              </a:rPr>
              <a:t>1</a:t>
            </a:r>
            <a:r>
              <a:rPr lang="en-US" sz="2000">
                <a:solidFill>
                  <a:schemeClr val="tx1"/>
                </a:solidFill>
              </a:rPr>
              <a:t>,...,x</a:t>
            </a:r>
            <a:r>
              <a:rPr lang="en-US" sz="2000" baseline="-25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en-US" sz="200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772816"/>
            <a:ext cx="36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700808"/>
            <a:ext cx="344570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Overapproximation</a:t>
            </a:r>
          </a:p>
          <a:p>
            <a:r>
              <a:rPr lang="en-US" sz="2000"/>
              <a:t>of the set of points</a:t>
            </a:r>
          </a:p>
          <a:p>
            <a:r>
              <a:rPr lang="en-US" sz="2000"/>
              <a:t>where</a:t>
            </a:r>
          </a:p>
          <a:p>
            <a:r>
              <a:rPr lang="en-US" sz="2000"/>
              <a:t>reachable</a:t>
            </a:r>
            <a:r>
              <a:rPr lang="en-US" sz="2000" baseline="-25000"/>
              <a:t>j</a:t>
            </a:r>
            <a:r>
              <a:rPr lang="en-US" sz="2000"/>
              <a:t>(x</a:t>
            </a:r>
            <a:r>
              <a:rPr lang="en-US" sz="1600" baseline="-25000"/>
              <a:t>1</a:t>
            </a:r>
            <a:r>
              <a:rPr lang="en-US" sz="2000"/>
              <a:t>,...,x</a:t>
            </a:r>
            <a:r>
              <a:rPr lang="en-US" sz="2000" baseline="-25000"/>
              <a:t>n</a:t>
            </a:r>
            <a:r>
              <a:rPr lang="en-US" sz="2000"/>
              <a:t>)</a:t>
            </a:r>
            <a:r>
              <a:rPr lang="en-US" sz="200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/>
          </a:p>
          <a:p>
            <a:r>
              <a:rPr lang="en-US" sz="2000"/>
              <a:t>is true.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Contained </a:t>
            </a:r>
          </a:p>
          <a:p>
            <a:r>
              <a:rPr lang="en-US" sz="2000"/>
              <a:t>within P, hence</a:t>
            </a:r>
          </a:p>
          <a:p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reachable</a:t>
            </a:r>
            <a:r>
              <a:rPr lang="en-US" sz="2400" baseline="-25000">
                <a:solidFill>
                  <a:srgbClr val="FF0000"/>
                </a:solidFill>
              </a:rPr>
              <a:t>j</a:t>
            </a:r>
            <a:r>
              <a:rPr lang="en-US" sz="2400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,...,x</a:t>
            </a:r>
            <a:r>
              <a:rPr lang="en-US" sz="2400" baseline="-25000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→</a:t>
            </a:r>
            <a:r>
              <a:rPr lang="en-US" sz="240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endParaRPr lang="en-US" sz="2400">
              <a:solidFill>
                <a:srgbClr val="FF0000"/>
              </a:solidFill>
            </a:endParaRPr>
          </a:p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3728" y="3212976"/>
            <a:ext cx="1296144" cy="2160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9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We take the </a:t>
            </a:r>
            <a:r>
              <a:rPr lang="en-US" sz="4000">
                <a:solidFill>
                  <a:srgbClr val="FF0000"/>
                </a:solidFill>
              </a:rPr>
              <a:t>application programmer</a:t>
            </a:r>
            <a:r>
              <a:rPr lang="en-US" sz="4000">
                <a:solidFill>
                  <a:srgbClr val="000000"/>
                </a:solidFill>
              </a:rPr>
              <a:t>’s viewpoint</a:t>
            </a:r>
          </a:p>
          <a:p>
            <a:pPr lvl="1"/>
            <a:r>
              <a:rPr lang="en-US" sz="3200">
                <a:solidFill>
                  <a:srgbClr val="000000"/>
                </a:solidFill>
              </a:rPr>
              <a:t>programmers don’t know much about hardware</a:t>
            </a:r>
          </a:p>
          <a:p>
            <a:pPr lvl="1"/>
            <a:r>
              <a:rPr lang="en-US" sz="3200"/>
              <a:t>high-level languages </a:t>
            </a:r>
            <a:r>
              <a:rPr lang="en-US" sz="3200">
                <a:solidFill>
                  <a:srgbClr val="FF0000"/>
                </a:solidFill>
              </a:rPr>
              <a:t>hide</a:t>
            </a:r>
            <a:r>
              <a:rPr lang="en-US" sz="3200"/>
              <a:t> the platform from the programmer</a:t>
            </a:r>
          </a:p>
          <a:p>
            <a:pPr lvl="2"/>
            <a:r>
              <a:rPr lang="en-US"/>
              <a:t>Which is usually a </a:t>
            </a:r>
            <a:r>
              <a:rPr lang="en-US" u="sng"/>
              <a:t>Good Thing</a:t>
            </a:r>
            <a:r>
              <a:rPr lang="en-US"/>
              <a:t>, don’t you agree?</a:t>
            </a:r>
          </a:p>
          <a:p>
            <a:pPr marL="457200" lvl="1" indent="0">
              <a:buNone/>
            </a:pPr>
            <a:endParaRPr lang="en-US" sz="3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956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program state can contain </a:t>
            </a:r>
            <a:r>
              <a:rPr lang="en-US" u="sng"/>
              <a:t>resource counters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/>
              <a:t>means that the total energy consumed is 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/>
              <a:t>, when the program reaches point </a:t>
            </a:r>
            <a:r>
              <a:rPr lang="en-US">
                <a:solidFill>
                  <a:srgbClr val="FF0000"/>
                </a:solidFill>
              </a:rPr>
              <a:t>k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So we can express and prove assertions about energy (or other resources)</a:t>
            </a:r>
          </a:p>
          <a:p>
            <a:r>
              <a:rPr lang="en-US">
                <a:solidFill>
                  <a:srgbClr val="000000"/>
                </a:solidFill>
              </a:rPr>
              <a:t>More on this later...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</a:rPr>
              <a:t>How to capture all reachable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fixpoint</a:t>
            </a:r>
            <a:r>
              <a:rPr lang="en-US"/>
              <a:t> techniques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How to capture an infinite set of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abstract interpretation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These two methods underlie much program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8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Sounds complicated, but it is a very simple procedure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FF0000"/>
                </a:solidFill>
              </a:rPr>
              <a:t>closure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saturation</a:t>
            </a:r>
            <a:r>
              <a:rPr lang="en-US"/>
              <a:t>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5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Consider a route network, with stations a,b,...,h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3608" y="328498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043608" y="52292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99792" y="270892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635896" y="436510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85293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6372200" y="472514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5220072" y="393305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7884368" y="486916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Curved Connector 14"/>
          <p:cNvCxnSpPr>
            <a:stCxn id="11" idx="7"/>
            <a:endCxn id="13" idx="0"/>
          </p:cNvCxnSpPr>
          <p:nvPr/>
        </p:nvCxnSpPr>
        <p:spPr>
          <a:xfrm rot="16200000" flipH="1">
            <a:off x="7380312" y="4149080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11" idx="4"/>
          </p:cNvCxnSpPr>
          <p:nvPr/>
        </p:nvCxnSpPr>
        <p:spPr>
          <a:xfrm rot="5400000" flipH="1">
            <a:off x="7227560" y="4517856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6"/>
            <a:endCxn id="8" idx="3"/>
          </p:cNvCxnSpPr>
          <p:nvPr/>
        </p:nvCxnSpPr>
        <p:spPr>
          <a:xfrm flipV="1">
            <a:off x="1475656" y="3077696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7" idx="0"/>
          </p:cNvCxnSpPr>
          <p:nvPr/>
        </p:nvCxnSpPr>
        <p:spPr>
          <a:xfrm rot="5400000">
            <a:off x="503548" y="4473116"/>
            <a:ext cx="1512168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5"/>
            <a:endCxn id="9" idx="2"/>
          </p:cNvCxnSpPr>
          <p:nvPr/>
        </p:nvCxnSpPr>
        <p:spPr>
          <a:xfrm rot="16200000" flipH="1">
            <a:off x="2060456" y="3005688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9" idx="4"/>
          </p:cNvCxnSpPr>
          <p:nvPr/>
        </p:nvCxnSpPr>
        <p:spPr>
          <a:xfrm flipV="1">
            <a:off x="1475656" y="4797152"/>
            <a:ext cx="2376264" cy="64807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2"/>
            <a:endCxn id="6" idx="7"/>
          </p:cNvCxnSpPr>
          <p:nvPr/>
        </p:nvCxnSpPr>
        <p:spPr>
          <a:xfrm rot="10800000" flipV="1">
            <a:off x="1412384" y="2924944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2"/>
            <a:endCxn id="6" idx="2"/>
          </p:cNvCxnSpPr>
          <p:nvPr/>
        </p:nvCxnSpPr>
        <p:spPr>
          <a:xfrm rot="10800000">
            <a:off x="1043608" y="3501008"/>
            <a:ext cx="12700" cy="1944216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9" idx="1"/>
            <a:endCxn id="6" idx="6"/>
          </p:cNvCxnSpPr>
          <p:nvPr/>
        </p:nvCxnSpPr>
        <p:spPr>
          <a:xfrm rot="16200000" flipV="1">
            <a:off x="2123728" y="2852936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7"/>
            <a:endCxn id="12" idx="2"/>
          </p:cNvCxnSpPr>
          <p:nvPr/>
        </p:nvCxnSpPr>
        <p:spPr>
          <a:xfrm rot="5400000" flipH="1" flipV="1">
            <a:off x="4472724" y="3681028"/>
            <a:ext cx="279296" cy="121540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2" idx="4"/>
            <a:endCxn id="9" idx="5"/>
          </p:cNvCxnSpPr>
          <p:nvPr/>
        </p:nvCxnSpPr>
        <p:spPr>
          <a:xfrm rot="5400000">
            <a:off x="4535996" y="3833780"/>
            <a:ext cx="368776" cy="1431424"/>
          </a:xfrm>
          <a:prstGeom prst="curvedConnector3">
            <a:avLst>
              <a:gd name="adj1" fmla="val 17914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" idx="6"/>
            <a:endCxn id="12" idx="0"/>
          </p:cNvCxnSpPr>
          <p:nvPr/>
        </p:nvCxnSpPr>
        <p:spPr>
          <a:xfrm>
            <a:off x="5148064" y="3068960"/>
            <a:ext cx="288032" cy="86409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2"/>
            <a:endCxn id="10" idx="3"/>
          </p:cNvCxnSpPr>
          <p:nvPr/>
        </p:nvCxnSpPr>
        <p:spPr>
          <a:xfrm rot="10800000">
            <a:off x="4779288" y="3221712"/>
            <a:ext cx="440784" cy="92736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58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post(S)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Let S be a set of stations. </a:t>
            </a:r>
          </a:p>
          <a:p>
            <a:r>
              <a:rPr lang="en-US" sz="2800"/>
              <a:t>post(S) is the set of stations reachable in one step from S. E.g. post({a,h}) = {b,c,d,g}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19672" y="3573016"/>
            <a:ext cx="5544616" cy="2160240"/>
            <a:chOff x="1043608" y="2708920"/>
            <a:chExt cx="7272808" cy="2952328"/>
          </a:xfrm>
        </p:grpSpPr>
        <p:sp>
          <p:nvSpPr>
            <p:cNvPr id="7" name="Oval 6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2" idx="7"/>
              <a:endCxn id="14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4" idx="3"/>
              <a:endCxn id="12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6"/>
              <a:endCxn id="9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4"/>
              <a:endCxn id="8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5"/>
              <a:endCxn id="10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8" idx="6"/>
              <a:endCxn id="10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2"/>
              <a:endCxn id="7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8" idx="2"/>
              <a:endCxn id="7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1"/>
              <a:endCxn id="7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0" idx="7"/>
              <a:endCxn id="13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  <a:endCxn id="10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6"/>
              <a:endCxn id="13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3" idx="2"/>
              <a:endCxn id="11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215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 as a fixpoint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set of stations reachable from an initial set S, called Reach(S) is defined as the smallest set Z such that </a:t>
            </a:r>
            <a:r>
              <a:rPr lang="en-US" b="1">
                <a:solidFill>
                  <a:srgbClr val="FF0000"/>
                </a:solidFill>
              </a:rPr>
              <a:t>Z = F(Z)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where F(Z) = S ∪ post(Z)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can be computed as the </a:t>
            </a:r>
            <a:r>
              <a:rPr lang="en-US">
                <a:solidFill>
                  <a:srgbClr val="FF0000"/>
                </a:solidFill>
              </a:rPr>
              <a:t>limit</a:t>
            </a:r>
            <a:r>
              <a:rPr lang="en-US"/>
              <a:t> of a sequence </a:t>
            </a:r>
            <a:r>
              <a:rPr lang="en-US">
                <a:solidFill>
                  <a:srgbClr val="FF0000"/>
                </a:solidFill>
              </a:rPr>
              <a:t>∅, F(∅), F(F(∅)), ...</a:t>
            </a:r>
            <a:r>
              <a:rPr lang="en-US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2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/>
              <a:t>Find the stations reachable from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51920" y="2348880"/>
            <a:ext cx="5184576" cy="1944216"/>
            <a:chOff x="1043608" y="2708920"/>
            <a:chExt cx="7272808" cy="2952328"/>
          </a:xfrm>
        </p:grpSpPr>
        <p:sp>
          <p:nvSpPr>
            <p:cNvPr id="6" name="Oval 5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1" idx="7"/>
              <a:endCxn id="13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3" idx="3"/>
              <a:endCxn id="11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" idx="6"/>
              <a:endCxn id="8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4"/>
              <a:endCxn id="7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6" idx="5"/>
              <a:endCxn id="9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7" idx="6"/>
              <a:endCxn id="9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8" idx="2"/>
              <a:endCxn id="6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7" idx="2"/>
              <a:endCxn id="6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9" idx="1"/>
              <a:endCxn id="6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9" idx="7"/>
              <a:endCxn id="12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2" idx="4"/>
              <a:endCxn id="9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0" idx="6"/>
              <a:endCxn id="12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12" idx="2"/>
              <a:endCxn id="10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7544" y="2564904"/>
            <a:ext cx="37440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F(Z) = {a} ∪ post(Z)</a:t>
            </a:r>
          </a:p>
          <a:p>
            <a:endParaRPr lang="en-US" sz="2000"/>
          </a:p>
          <a:p>
            <a:r>
              <a:rPr lang="en-US" sz="2000"/>
              <a:t>∅</a:t>
            </a:r>
          </a:p>
          <a:p>
            <a:r>
              <a:rPr lang="en-US" sz="2000"/>
              <a:t>F(∅) = {a}</a:t>
            </a:r>
          </a:p>
          <a:p>
            <a:r>
              <a:rPr lang="en-US" sz="2000"/>
              <a:t>F({a}) = {a,b,c,d}</a:t>
            </a:r>
          </a:p>
          <a:p>
            <a:r>
              <a:rPr lang="en-US" sz="2000"/>
              <a:t>F({a,b,c,d}) = {a,b,c,d,f}</a:t>
            </a:r>
          </a:p>
          <a:p>
            <a:r>
              <a:rPr lang="en-US" sz="2000"/>
              <a:t>F({a,b,c,d,f}) = {a,b,c,d,e,f}</a:t>
            </a:r>
          </a:p>
          <a:p>
            <a:r>
              <a:rPr lang="en-US" sz="2000"/>
              <a:t>F({a,b,c,d,e,f}) = {a,b,c,d,e,f}</a:t>
            </a:r>
          </a:p>
          <a:p>
            <a:endParaRPr lang="en-US" sz="2000"/>
          </a:p>
          <a:p>
            <a:r>
              <a:rPr lang="en-US" sz="2000"/>
              <a:t>fixpoint found {a,b,c,d,e,f}</a:t>
            </a:r>
          </a:p>
        </p:txBody>
      </p:sp>
    </p:spTree>
    <p:extLst>
      <p:ext uri="{BB962C8B-B14F-4D97-AF65-F5344CB8AC3E}">
        <p14:creationId xmlns:p14="http://schemas.microsoft.com/office/powerpoint/2010/main" val="567899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same graph, compute the set of states reachable from e, using a fixpoint computation.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30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apply the same idea to find the reachable states of a program, starting with the initial state.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5576" y="3284984"/>
            <a:ext cx="5112568" cy="2520280"/>
            <a:chOff x="611560" y="1484784"/>
            <a:chExt cx="7704856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460851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72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3621262" cy="2520280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49289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414908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008" y="1916832"/>
            <a:ext cx="4176464" cy="3139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/>
              <a:t>2		3</a:t>
            </a:r>
          </a:p>
          <a:p>
            <a:r>
              <a:rPr lang="en-US"/>
              <a:t>{}		{}</a:t>
            </a:r>
          </a:p>
          <a:p>
            <a:r>
              <a:rPr lang="en-US"/>
              <a:t>{(4,1)}        	{}</a:t>
            </a:r>
          </a:p>
          <a:p>
            <a:r>
              <a:rPr lang="en-US"/>
              <a:t>{(4,1)}        	{(3,4)}</a:t>
            </a:r>
          </a:p>
          <a:p>
            <a:r>
              <a:rPr lang="en-US"/>
              <a:t>{(4,1),(3,4)}   	{(3,4)}</a:t>
            </a:r>
          </a:p>
          <a:p>
            <a:r>
              <a:rPr lang="en-US"/>
              <a:t>{(4,1),(3,4)}	{(3,4),(2,12)}</a:t>
            </a:r>
          </a:p>
          <a:p>
            <a:r>
              <a:rPr lang="en-US"/>
              <a:t>....		....</a:t>
            </a:r>
          </a:p>
          <a:p>
            <a:endParaRPr lang="en-US"/>
          </a:p>
          <a:p>
            <a:r>
              <a:rPr lang="en-US"/>
              <a:t>{(4,1),(3,4),	{(3,4),(2,12),(1,24)}</a:t>
            </a:r>
          </a:p>
          <a:p>
            <a:r>
              <a:rPr lang="en-US"/>
              <a:t>(2,12),(1,24),</a:t>
            </a:r>
          </a:p>
          <a:p>
            <a:r>
              <a:rPr lang="en-US"/>
              <a:t>(0,24) }    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5373216"/>
            <a:ext cx="609106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(n,z) represents the values of n and z at a given point</a:t>
            </a:r>
          </a:p>
        </p:txBody>
      </p:sp>
    </p:spTree>
    <p:extLst>
      <p:ext uri="{BB962C8B-B14F-4D97-AF65-F5344CB8AC3E}">
        <p14:creationId xmlns:p14="http://schemas.microsoft.com/office/powerpoint/2010/main" val="255295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Energy efficiency as a </a:t>
            </a:r>
            <a:r>
              <a:rPr lang="en-US" u="sng">
                <a:solidFill>
                  <a:srgbClr val="FF0000"/>
                </a:solidFill>
              </a:rPr>
              <a:t>design goal </a:t>
            </a:r>
            <a:r>
              <a:rPr lang="en-US">
                <a:solidFill>
                  <a:srgbClr val="FF0000"/>
                </a:solidFill>
              </a:rPr>
              <a:t>from the start</a:t>
            </a:r>
          </a:p>
          <a:p>
            <a:r>
              <a:rPr lang="en-US"/>
              <a:t>Get an </a:t>
            </a:r>
            <a:r>
              <a:rPr lang="en-US" u="sng"/>
              <a:t>energy profile </a:t>
            </a:r>
            <a:r>
              <a:rPr lang="en-US"/>
              <a:t>for a program as early as possible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Analyse the code to find out how much energy a program </a:t>
            </a:r>
            <a:r>
              <a:rPr lang="en-US">
                <a:solidFill>
                  <a:srgbClr val="FF0000"/>
                </a:solidFill>
              </a:rPr>
              <a:t>will </a:t>
            </a:r>
            <a:r>
              <a:rPr lang="en-US"/>
              <a:t>use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Deliver software with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guarantees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23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fixpoints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However, usually the set of reachable states of a program is </a:t>
            </a:r>
            <a:r>
              <a:rPr lang="en-US">
                <a:solidFill>
                  <a:srgbClr val="FF0000"/>
                </a:solidFill>
              </a:rPr>
              <a:t>infinite</a:t>
            </a:r>
            <a:r>
              <a:rPr lang="en-US"/>
              <a:t>, and the sequence could keep on growing</a:t>
            </a:r>
          </a:p>
          <a:p>
            <a:r>
              <a:rPr lang="en-US"/>
              <a:t>We might never reach the fixpoint</a:t>
            </a:r>
          </a:p>
          <a:p>
            <a:endParaRPr lang="en-US"/>
          </a:p>
          <a:p>
            <a:r>
              <a:rPr lang="en-US"/>
              <a:t>In this case we use </a:t>
            </a:r>
            <a:r>
              <a:rPr lang="en-US">
                <a:solidFill>
                  <a:srgbClr val="FF0000"/>
                </a:solidFill>
              </a:rPr>
              <a:t>abstraction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2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Example</a:t>
            </a:r>
          </a:p>
          <a:p>
            <a:endParaRPr lang="en-US"/>
          </a:p>
          <a:p>
            <a:r>
              <a:rPr lang="en-US"/>
              <a:t>476305 × -576 = 274351680</a:t>
            </a:r>
          </a:p>
          <a:p>
            <a:endParaRPr lang="en-US"/>
          </a:p>
          <a:p>
            <a:r>
              <a:rPr lang="en-US"/>
              <a:t>Is the above equation correct?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0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of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rule of signs </a:t>
            </a:r>
            <a:r>
              <a:rPr lang="en-US"/>
              <a:t>is an </a:t>
            </a:r>
            <a:r>
              <a:rPr lang="en-US">
                <a:solidFill>
                  <a:srgbClr val="FF0000"/>
                </a:solidFill>
              </a:rPr>
              <a:t>abstraction</a:t>
            </a:r>
            <a:r>
              <a:rPr lang="en-US"/>
              <a:t> of the multiplication relation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+ × +   =   +</a:t>
            </a:r>
          </a:p>
          <a:p>
            <a:pPr marL="400050" lvl="1" indent="0">
              <a:buNone/>
            </a:pPr>
            <a:r>
              <a:rPr lang="en-US"/>
              <a:t>+ × −   =   −</a:t>
            </a:r>
          </a:p>
          <a:p>
            <a:pPr marL="400050" lvl="1" indent="0">
              <a:buNone/>
            </a:pPr>
            <a:r>
              <a:rPr lang="en-US"/>
              <a:t>− × +   =   −</a:t>
            </a:r>
          </a:p>
          <a:p>
            <a:pPr marL="400050" lvl="1" indent="0">
              <a:buNone/>
            </a:pPr>
            <a:r>
              <a:rPr lang="en-US"/>
              <a:t>− × −   =   +</a:t>
            </a:r>
          </a:p>
          <a:p>
            <a:pPr marL="400050" lvl="1" indent="0">
              <a:buNone/>
            </a:pPr>
            <a:r>
              <a:rPr lang="en-US"/>
              <a:t>We can check </a:t>
            </a:r>
            <a:r>
              <a:rPr lang="en-US">
                <a:solidFill>
                  <a:srgbClr val="FF0000"/>
                </a:solidFill>
              </a:rPr>
              <a:t>incorrectness</a:t>
            </a:r>
            <a:r>
              <a:rPr lang="en-US"/>
              <a:t>, but not correctness with the rule of signs.</a:t>
            </a:r>
          </a:p>
          <a:p>
            <a:pPr marL="857250" lvl="1" indent="-457200">
              <a:buFontTx/>
              <a:buChar char="-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98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value of a variable is abstracted by an </a:t>
            </a:r>
            <a:r>
              <a:rPr lang="en-US">
                <a:solidFill>
                  <a:srgbClr val="FF0000"/>
                </a:solidFill>
              </a:rPr>
              <a:t>interval</a:t>
            </a:r>
          </a:p>
          <a:p>
            <a:pPr lvl="1"/>
            <a:r>
              <a:rPr lang="en-US"/>
              <a:t>The variable has any value within the interval</a:t>
            </a:r>
          </a:p>
          <a:p>
            <a:r>
              <a:rPr lang="en-US"/>
              <a:t>We can perform operations on intervals, as we did for signs</a:t>
            </a:r>
          </a:p>
          <a:p>
            <a:endParaRPr lang="en-US"/>
          </a:p>
          <a:p>
            <a:r>
              <a:rPr lang="en-US" sz="2800"/>
              <a:t>E.g. [3,10] + [-2,6] = [3+(-2), 10+6] = [1,16]</a:t>
            </a:r>
          </a:p>
          <a:p>
            <a:endParaRPr lang="en-US" sz="2800"/>
          </a:p>
          <a:p>
            <a:r>
              <a:rPr lang="en-US" sz="2800"/>
              <a:t>Exercise. What is [3,10] − [-2,6]?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48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set of pairs of values {(4,1),(3,4), (2,12),(1,24),(0,24) } can be abstracted by the pair of intervals </a:t>
            </a:r>
            <a:r>
              <a:rPr lang="en-US">
                <a:solidFill>
                  <a:srgbClr val="FF0000"/>
                </a:solidFill>
              </a:rPr>
              <a:t>([0,4], [1,24])         </a:t>
            </a:r>
          </a:p>
          <a:p>
            <a:r>
              <a:rPr lang="en-US"/>
              <a:t>So n is between 0 and 4, z is between 1 and 24.</a:t>
            </a:r>
          </a:p>
          <a:p>
            <a:r>
              <a:rPr lang="en-US"/>
              <a:t>But information has been lost</a:t>
            </a:r>
          </a:p>
          <a:p>
            <a:pPr lvl="1"/>
            <a:r>
              <a:rPr lang="en-US"/>
              <a:t>the pair (3,19) is also consistent with the intervals.</a:t>
            </a:r>
          </a:p>
          <a:p>
            <a:pPr lvl="1"/>
            <a:r>
              <a:rPr lang="en-US"/>
              <a:t>the intervals give an </a:t>
            </a:r>
            <a:r>
              <a:rPr lang="en-US">
                <a:solidFill>
                  <a:srgbClr val="FF0000"/>
                </a:solidFill>
              </a:rPr>
              <a:t>over-approximation </a:t>
            </a:r>
            <a:r>
              <a:rPr lang="en-US"/>
              <a:t>of the reachable states.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08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polyhedra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/>
              <a:t>A more precise abstraction than intervals is given by </a:t>
            </a:r>
            <a:r>
              <a:rPr lang="en-US">
                <a:solidFill>
                  <a:srgbClr val="FF0000"/>
                </a:solidFill>
              </a:rPr>
              <a:t>convex polyhedra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Convex polyhedra are linear inequalities among the state variables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7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 sz="3600"/>
              <a:t>Example convex polyhedron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66</a:t>
            </a:fld>
            <a:endParaRPr lang="en-US"/>
          </a:p>
        </p:txBody>
      </p:sp>
      <p:pic>
        <p:nvPicPr>
          <p:cNvPr id="6" name="Picture 5" descr="Screen Shot 2015-07-11 at 01.1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484784"/>
            <a:ext cx="4427984" cy="474956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76056" y="1484784"/>
            <a:ext cx="3672408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:- </a:t>
            </a:r>
          </a:p>
          <a:p>
            <a:r>
              <a:rPr lang="en-US" sz="2400">
                <a:latin typeface="Courier"/>
                <a:cs typeface="Courier"/>
              </a:rPr>
              <a:t>	I=0,J=10.</a:t>
            </a:r>
          </a:p>
          <a:p>
            <a:r>
              <a:rPr lang="en-US" sz="2400">
                <a:latin typeface="Courier"/>
                <a:cs typeface="Courier"/>
              </a:rPr>
              <a:t>r2(I,J) :- </a:t>
            </a:r>
          </a:p>
          <a:p>
            <a:r>
              <a:rPr lang="en-US" sz="2400">
                <a:latin typeface="Courier"/>
                <a:cs typeface="Courier"/>
              </a:rPr>
              <a:t>	r1(I,J).</a:t>
            </a:r>
          </a:p>
          <a:p>
            <a:r>
              <a:rPr lang="en-US" sz="2400">
                <a:latin typeface="Courier"/>
                <a:cs typeface="Courier"/>
              </a:rPr>
              <a:t>r2(I,J) :-</a:t>
            </a:r>
          </a:p>
          <a:p>
            <a:r>
              <a:rPr lang="en-US" sz="2400">
                <a:latin typeface="Courier"/>
                <a:cs typeface="Courier"/>
              </a:rPr>
              <a:t>	I1 =&lt; J1,</a:t>
            </a:r>
          </a:p>
          <a:p>
            <a:r>
              <a:rPr lang="en-US" sz="2400">
                <a:latin typeface="Courier"/>
                <a:cs typeface="Courier"/>
              </a:rPr>
              <a:t>	I = I1+2,</a:t>
            </a:r>
          </a:p>
          <a:p>
            <a:r>
              <a:rPr lang="en-US" sz="2400">
                <a:latin typeface="Courier"/>
                <a:cs typeface="Courier"/>
              </a:rPr>
              <a:t>	J = J1-1,</a:t>
            </a:r>
          </a:p>
          <a:p>
            <a:r>
              <a:rPr lang="en-US" sz="2400">
                <a:latin typeface="Courier"/>
                <a:cs typeface="Courier"/>
              </a:rPr>
              <a:t>	r2(I1,J1).</a:t>
            </a:r>
          </a:p>
          <a:p>
            <a:r>
              <a:rPr lang="en-US" sz="2400">
                <a:latin typeface="Courier"/>
                <a:cs typeface="Courier"/>
              </a:rPr>
              <a:t>r3(I,J) :-</a:t>
            </a:r>
          </a:p>
          <a:p>
            <a:r>
              <a:rPr lang="en-US" sz="2400">
                <a:latin typeface="Courier"/>
                <a:cs typeface="Courier"/>
              </a:rPr>
              <a:t>	I &gt;= J+1,</a:t>
            </a:r>
          </a:p>
          <a:p>
            <a:r>
              <a:rPr lang="en-US" sz="2400">
                <a:latin typeface="Courier"/>
                <a:cs typeface="Courier"/>
              </a:rPr>
              <a:t>	r2(I,J).</a:t>
            </a:r>
          </a:p>
        </p:txBody>
      </p:sp>
    </p:spTree>
    <p:extLst>
      <p:ext uri="{BB962C8B-B14F-4D97-AF65-F5344CB8AC3E}">
        <p14:creationId xmlns:p14="http://schemas.microsoft.com/office/powerpoint/2010/main" val="6322878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Approximate reachable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8126594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= [I=0,J=10].</a:t>
            </a:r>
          </a:p>
          <a:p>
            <a:r>
              <a:rPr lang="en-US" sz="2400">
                <a:latin typeface="Courier"/>
                <a:cs typeface="Courier"/>
              </a:rPr>
              <a:t>r2(I,J) = [-I &gt;= -16,I &gt;= 0,I+2*J=20].</a:t>
            </a:r>
          </a:p>
          <a:p>
            <a:r>
              <a:rPr lang="en-US" sz="2400">
                <a:latin typeface="Courier"/>
                <a:cs typeface="Courier"/>
              </a:rPr>
              <a:t>r3(I,J) = [-3*I &gt;= -26,3*I &gt;= 22,I+2*J=20].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6092083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This result is computed fast, using the </a:t>
            </a:r>
          </a:p>
          <a:p>
            <a:r>
              <a:rPr lang="en-US" sz="2400"/>
              <a:t>Parma Polyhedra Library to perform the </a:t>
            </a:r>
          </a:p>
          <a:p>
            <a:r>
              <a:rPr lang="en-US" sz="2400"/>
              <a:t>operations on convex polyhedra.</a:t>
            </a:r>
          </a:p>
        </p:txBody>
      </p:sp>
    </p:spTree>
    <p:extLst>
      <p:ext uri="{BB962C8B-B14F-4D97-AF65-F5344CB8AC3E}">
        <p14:creationId xmlns:p14="http://schemas.microsoft.com/office/powerpoint/2010/main" val="218199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translate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 to a </a:t>
            </a:r>
            <a:r>
              <a:rPr lang="en-US">
                <a:solidFill>
                  <a:srgbClr val="FF0000"/>
                </a:solidFill>
              </a:rPr>
              <a:t>state automaton</a:t>
            </a:r>
          </a:p>
          <a:p>
            <a:r>
              <a:rPr lang="en-US"/>
              <a:t>We can compute over-approximation of the </a:t>
            </a:r>
            <a:r>
              <a:rPr lang="en-US">
                <a:solidFill>
                  <a:srgbClr val="FF0000"/>
                </a:solidFill>
              </a:rPr>
              <a:t>reachable states </a:t>
            </a:r>
            <a:r>
              <a:rPr lang="en-US"/>
              <a:t>of the program </a:t>
            </a:r>
          </a:p>
          <a:p>
            <a:pPr lvl="1"/>
            <a:r>
              <a:rPr lang="en-US"/>
              <a:t>using fixpoint computation and abstraction</a:t>
            </a:r>
          </a:p>
          <a:p>
            <a:r>
              <a:rPr lang="en-US"/>
              <a:t>We can use the approximation to check </a:t>
            </a:r>
            <a:r>
              <a:rPr lang="en-US">
                <a:solidFill>
                  <a:srgbClr val="FF0000"/>
                </a:solidFill>
              </a:rPr>
              <a:t>assertions about the program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00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200"/>
              <a:t>Static analysis and optimization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2287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4000"/>
              <a:t> </a:t>
            </a:r>
            <a:r>
              <a:rPr lang="en-US"/>
              <a:t>Don’t wait to </a:t>
            </a:r>
            <a:r>
              <a:rPr lang="en-US">
                <a:solidFill>
                  <a:srgbClr val="FF0000"/>
                </a:solidFill>
              </a:rPr>
              <a:t>test</a:t>
            </a:r>
            <a:r>
              <a:rPr lang="en-US"/>
              <a:t> energy efficiency on hardware, after the software is developed </a:t>
            </a:r>
          </a:p>
          <a:p>
            <a:pPr>
              <a:buSzPct val="100000"/>
              <a:buBlip>
                <a:blip r:embed="rId2"/>
              </a:buBlip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  </a:t>
            </a:r>
            <a:r>
              <a:rPr lang="en-US" sz="2800"/>
              <a:t>It might be too late to fix “energy bugs”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7" name="Picture 6" descr="skd188256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356992"/>
            <a:ext cx="2088232" cy="1789665"/>
          </a:xfrm>
          <a:prstGeom prst="rect">
            <a:avLst/>
          </a:prstGeom>
        </p:spPr>
      </p:pic>
      <p:pic>
        <p:nvPicPr>
          <p:cNvPr id="8" name="Picture 7" descr="j02890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429000"/>
            <a:ext cx="2051720" cy="1350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9712" y="3356992"/>
            <a:ext cx="17247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Development</a:t>
            </a:r>
          </a:p>
          <a:p>
            <a:r>
              <a:rPr lang="en-US"/>
              <a:t>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15705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Deployment</a:t>
            </a:r>
          </a:p>
          <a:p>
            <a:r>
              <a:rPr lang="en-US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499157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Energy models – block-based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835696" y="3429000"/>
            <a:ext cx="1368152" cy="1152128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572172">
            <a:off x="3397753" y="3969729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95936" y="4221088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LLVM block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12160" y="4653136"/>
            <a:ext cx="1296144" cy="1224136"/>
          </a:xfrm>
          <a:prstGeom prst="roundRect">
            <a:avLst/>
          </a:prstGeom>
          <a:solidFill>
            <a:schemeClr val="accent6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ISA block</a:t>
            </a:r>
          </a:p>
        </p:txBody>
      </p:sp>
      <p:sp>
        <p:nvSpPr>
          <p:cNvPr id="23" name="Right Arrow 22"/>
          <p:cNvSpPr/>
          <p:nvPr/>
        </p:nvSpPr>
        <p:spPr>
          <a:xfrm rot="1572172">
            <a:off x="5341969" y="4833825"/>
            <a:ext cx="576064" cy="360040"/>
          </a:xfrm>
          <a:prstGeom prst="rightArrow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464390">
            <a:off x="5342768" y="4406473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2464390">
            <a:off x="3470560" y="3542377"/>
            <a:ext cx="576064" cy="360040"/>
          </a:xfrm>
          <a:prstGeom prst="rightArrow">
            <a:avLst/>
          </a:prstGeom>
          <a:solidFill>
            <a:srgbClr val="90D0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8304" y="4725144"/>
            <a:ext cx="1008112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ISA energy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6136" y="4221088"/>
            <a:ext cx="55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ISA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5936" y="3284984"/>
            <a:ext cx="70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LLVM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7824" y="3068960"/>
            <a:ext cx="8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,e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]</a:t>
            </a:r>
            <a:endParaRPr lang="en-US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779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energy to the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5583" y="3140968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  z   </a:t>
            </a:r>
            <a:r>
              <a:rPr lang="en-US">
                <a:solidFill>
                  <a:srgbClr val="FF0000"/>
                </a:solidFill>
              </a:rPr>
              <a:t>e’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5583" y="5157192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n’  z’  </a:t>
            </a:r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2038934" y="2420888"/>
            <a:ext cx="0" cy="7200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604" y="2420888"/>
            <a:ext cx="71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4</a:t>
            </a:r>
          </a:p>
          <a:p>
            <a:r>
              <a:rPr lang="en-US"/>
              <a:t>z = 1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2038934" y="4005064"/>
            <a:ext cx="0" cy="1152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005064"/>
            <a:ext cx="10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&gt; 0</a:t>
            </a:r>
          </a:p>
          <a:p>
            <a:r>
              <a:rPr lang="en-US"/>
              <a:t>n’ = n-1</a:t>
            </a:r>
          </a:p>
          <a:p>
            <a:r>
              <a:rPr lang="en-US"/>
              <a:t>z’ = z * n</a:t>
            </a:r>
          </a:p>
        </p:txBody>
      </p:sp>
      <p:cxnSp>
        <p:nvCxnSpPr>
          <p:cNvPr id="13" name="Curved Connector 12"/>
          <p:cNvCxnSpPr>
            <a:stCxn id="8" idx="1"/>
            <a:endCxn id="7" idx="1"/>
          </p:cNvCxnSpPr>
          <p:nvPr/>
        </p:nvCxnSpPr>
        <p:spPr>
          <a:xfrm rot="10800000">
            <a:off x="1325583" y="3573016"/>
            <a:ext cx="12581" cy="2016224"/>
          </a:xfrm>
          <a:prstGeom prst="curvedConnector3">
            <a:avLst>
              <a:gd name="adj1" fmla="val 51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3573016"/>
            <a:ext cx="80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n’</a:t>
            </a:r>
          </a:p>
          <a:p>
            <a:r>
              <a:rPr lang="en-US"/>
              <a:t>z = z’</a:t>
            </a:r>
          </a:p>
        </p:txBody>
      </p:sp>
      <p:cxnSp>
        <p:nvCxnSpPr>
          <p:cNvPr id="15" name="Straight Arrow Connector 14"/>
          <p:cNvCxnSpPr>
            <a:stCxn id="7" idx="3"/>
            <a:endCxn id="17" idx="1"/>
          </p:cNvCxnSpPr>
          <p:nvPr/>
        </p:nvCxnSpPr>
        <p:spPr>
          <a:xfrm>
            <a:off x="2752284" y="3573016"/>
            <a:ext cx="45654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0294" y="3140968"/>
            <a:ext cx="30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≤ 0,   print(z)</a:t>
            </a:r>
            <a:r>
              <a:rPr lang="en-US">
                <a:solidFill>
                  <a:srgbClr val="FF0000"/>
                </a:solidFill>
              </a:rPr>
              <a:t>  e = e’+107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17726" y="3140968"/>
            <a:ext cx="99869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5583" y="2060848"/>
            <a:ext cx="142670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 flipH="1">
            <a:off x="2038934" y="1556792"/>
            <a:ext cx="12786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632" y="1628800"/>
            <a:ext cx="7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1700808"/>
            <a:ext cx="383305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is an “energy counter”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576" y="25649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e+17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43651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e’+42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2" y="5517232"/>
            <a:ext cx="110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6" y="4509120"/>
            <a:ext cx="482227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On each transition, increment the </a:t>
            </a:r>
          </a:p>
          <a:p>
            <a:r>
              <a:rPr lang="en-US"/>
              <a:t>energy counter by the amount of</a:t>
            </a:r>
          </a:p>
          <a:p>
            <a:r>
              <a:rPr lang="en-US"/>
              <a:t>energy required to execute the transition.</a:t>
            </a:r>
          </a:p>
          <a:p>
            <a:r>
              <a:rPr lang="en-US"/>
              <a:t>The numbers are obtained from a model</a:t>
            </a:r>
          </a:p>
        </p:txBody>
      </p:sp>
    </p:spTree>
    <p:extLst>
      <p:ext uri="{BB962C8B-B14F-4D97-AF65-F5344CB8AC3E}">
        <p14:creationId xmlns:p14="http://schemas.microsoft.com/office/powerpoint/2010/main" val="38486864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total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total energy consumed by the program is given by the energy counter in the reachable “stop” state.</a:t>
            </a:r>
          </a:p>
          <a:p>
            <a:r>
              <a:rPr lang="en-US"/>
              <a:t>For this example, the analysis yields a value of 304 (initial value n=4)</a:t>
            </a:r>
          </a:p>
          <a:p>
            <a:r>
              <a:rPr lang="en-US"/>
              <a:t>However if the input data is unknown, we would get a relationship between input value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and energy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.</a:t>
            </a:r>
          </a:p>
          <a:p>
            <a:r>
              <a:rPr lang="en-US"/>
              <a:t>In the example, </a:t>
            </a:r>
            <a:r>
              <a:rPr lang="en-US">
                <a:solidFill>
                  <a:srgbClr val="FF0000"/>
                </a:solidFill>
              </a:rPr>
              <a:t>e = 17 + n*45 + 107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56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linear energy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polyhedron or interval abstractions, we are limited to </a:t>
            </a:r>
            <a:r>
              <a:rPr lang="en-US">
                <a:solidFill>
                  <a:srgbClr val="FF0000"/>
                </a:solidFill>
              </a:rPr>
              <a:t>linear</a:t>
            </a:r>
            <a:r>
              <a:rPr lang="en-US"/>
              <a:t> expressions.</a:t>
            </a:r>
          </a:p>
          <a:p>
            <a:r>
              <a:rPr lang="en-US"/>
              <a:t>This is quite restrictive and approximate</a:t>
            </a:r>
          </a:p>
          <a:p>
            <a:r>
              <a:rPr lang="en-US"/>
              <a:t>A better approach is given by deriving </a:t>
            </a:r>
            <a:r>
              <a:rPr lang="en-US">
                <a:solidFill>
                  <a:srgbClr val="FF0000"/>
                </a:solidFill>
              </a:rPr>
              <a:t>cost functions </a:t>
            </a:r>
            <a:r>
              <a:rPr lang="en-US"/>
              <a:t>from the automaton, and solving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46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cost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4536504" cy="3096344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18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731945" cy="66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?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3" name="Curved Connector 12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5" name="Straight Arrow Connector 14"/>
            <p:cNvCxnSpPr>
              <a:stCxn id="7" idx="3"/>
              <a:endCxn id="17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7584" y="1916832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752" y="4293096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2708920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2780928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5816" y="3573016"/>
            <a:ext cx="5406799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Let cost</a:t>
            </a:r>
            <a:r>
              <a:rPr lang="en-US" sz="2400" baseline="-25000"/>
              <a:t>2</a:t>
            </a:r>
            <a:r>
              <a:rPr lang="en-US" sz="2400"/>
              <a:t>(n) be the cost of</a:t>
            </a:r>
          </a:p>
          <a:p>
            <a:r>
              <a:rPr lang="en-US" sz="2400"/>
              <a:t>the loop starting at 2.</a:t>
            </a:r>
          </a:p>
          <a:p>
            <a:r>
              <a:rPr lang="en-US" sz="2400"/>
              <a:t>We can write a </a:t>
            </a:r>
            <a:r>
              <a:rPr lang="en-US" sz="2400">
                <a:solidFill>
                  <a:srgbClr val="FF0000"/>
                </a:solidFill>
              </a:rPr>
              <a:t>recurrence relation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(n-1) + 45 (if n &gt; 0)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0 (if n ≤ 0)</a:t>
            </a:r>
          </a:p>
          <a:p>
            <a:r>
              <a:rPr lang="en-US" sz="2400"/>
              <a:t>The cost of the whole computation</a:t>
            </a:r>
          </a:p>
          <a:p>
            <a:r>
              <a:rPr lang="en-US" sz="2400"/>
              <a:t>for input n is </a:t>
            </a:r>
            <a:r>
              <a:rPr lang="en-US" sz="2400">
                <a:solidFill>
                  <a:srgbClr val="FF0000"/>
                </a:solidFill>
              </a:rPr>
              <a:t>17 +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+ 107</a:t>
            </a:r>
          </a:p>
        </p:txBody>
      </p:sp>
    </p:spTree>
    <p:extLst>
      <p:ext uri="{BB962C8B-B14F-4D97-AF65-F5344CB8AC3E}">
        <p14:creationId xmlns:p14="http://schemas.microsoft.com/office/powerpoint/2010/main" val="7817046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cost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Tools like Mathematica are capable of solving many recurrence relations.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(n-1) + 45 (if n &gt; 0)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0 (if n ≤ 0)</a:t>
            </a:r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has a closed-form solution 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45*n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79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By solving energy recurrence equations we can get non-linear energy functions</a:t>
            </a:r>
          </a:p>
          <a:p>
            <a:r>
              <a:rPr lang="en-US"/>
              <a:t>E.g. a matrix multiplication program for matrices of size n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42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47 n</a:t>
            </a:r>
            <a:r>
              <a:rPr lang="en-US" baseline="30000">
                <a:solidFill>
                  <a:srgbClr val="FF0000"/>
                </a:solidFill>
              </a:rPr>
              <a:t>3</a:t>
            </a:r>
            <a:r>
              <a:rPr lang="en-US" sz="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+ 68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85 n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+ 49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9 n + 24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22 </a:t>
            </a:r>
            <a:r>
              <a:rPr lang="en-US"/>
              <a:t>nJoules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5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Some available tools for 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CiaoPP (IMDEA Software, Madrid)</a:t>
            </a:r>
          </a:p>
          <a:p>
            <a:pPr lvl="1"/>
            <a:r>
              <a:rPr lang="en-US"/>
              <a:t>a resource analysis tool based on solving cost relations (using Mathematica)</a:t>
            </a:r>
          </a:p>
          <a:p>
            <a:pPr lvl="1"/>
            <a:r>
              <a:rPr lang="en-US"/>
              <a:t>designed for Prolog programs, adapted to imperative languages</a:t>
            </a:r>
          </a:p>
          <a:p>
            <a:r>
              <a:rPr lang="en-US"/>
              <a:t>COSTA (UCM, Madrid). </a:t>
            </a:r>
          </a:p>
          <a:p>
            <a:pPr lvl="1"/>
            <a:r>
              <a:rPr lang="en-US"/>
              <a:t>Can analyse resources such as time and energy for Java and Java bytecode (uses the PUBS solver)</a:t>
            </a:r>
          </a:p>
          <a:p>
            <a:r>
              <a:rPr lang="en-US"/>
              <a:t>Termination analysis tools</a:t>
            </a:r>
          </a:p>
          <a:p>
            <a:pPr lvl="1"/>
            <a:r>
              <a:rPr lang="en-US"/>
              <a:t>several tools for proving termination of programs are being adapted for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23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Trickier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3394720" cy="4569371"/>
          </a:xfrm>
        </p:spPr>
        <p:txBody>
          <a:bodyPr/>
          <a:lstStyle/>
          <a:p>
            <a:r>
              <a:rPr lang="en-US"/>
              <a:t>Loops counters can have inter-dependencies</a:t>
            </a:r>
          </a:p>
          <a:p>
            <a:r>
              <a:rPr lang="en-US"/>
              <a:t>Complexity of example is O(2.m), not O(m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7944" y="1556792"/>
            <a:ext cx="466448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void main(int m) {</a:t>
            </a:r>
          </a:p>
          <a:p>
            <a:r>
              <a:rPr lang="en-US"/>
              <a:t>     int i=m, n = 0; //stack = emptyStack();</a:t>
            </a:r>
          </a:p>
          <a:p>
            <a:r>
              <a:rPr lang="en-US"/>
              <a:t>l1 : while (i &gt; 0) {</a:t>
            </a:r>
          </a:p>
          <a:p>
            <a:r>
              <a:rPr lang="en-US"/>
              <a:t>        i--;</a:t>
            </a:r>
          </a:p>
          <a:p>
            <a:r>
              <a:rPr lang="en-US"/>
              <a:t>        if (?) //push</a:t>
            </a:r>
          </a:p>
          <a:p>
            <a:r>
              <a:rPr lang="en-US"/>
              <a:t>          n++; //stack.push(element);</a:t>
            </a:r>
          </a:p>
          <a:p>
            <a:r>
              <a:rPr lang="en-US"/>
              <a:t>       else //popMany</a:t>
            </a:r>
          </a:p>
          <a:p>
            <a:r>
              <a:rPr lang="en-US"/>
              <a:t>l2 :      while (n &gt; 0 &amp;&amp; ?)</a:t>
            </a:r>
          </a:p>
          <a:p>
            <a:r>
              <a:rPr lang="en-US"/>
              <a:t>              n--; //element = stack.pop();</a:t>
            </a:r>
          </a:p>
          <a:p>
            <a:r>
              <a:rPr lang="en-US"/>
              <a:t>      } 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5767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communication and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consider a language with synchronous channel communication</a:t>
            </a:r>
          </a:p>
          <a:p>
            <a:r>
              <a:rPr lang="en-US"/>
              <a:t>Usually, threads enter some periodic behaviour, synchronising among themselves</a:t>
            </a:r>
          </a:p>
          <a:p>
            <a:r>
              <a:rPr lang="en-US"/>
              <a:t>The programmer needs a model of </a:t>
            </a:r>
            <a:r>
              <a:rPr lang="en-US">
                <a:solidFill>
                  <a:srgbClr val="FF0000"/>
                </a:solidFill>
              </a:rPr>
              <a:t>how much work and time a thread uses between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s-IS"/>
              <a:t>/109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You can save </a:t>
            </a:r>
            <a:r>
              <a:rPr lang="en-US" u="sng">
                <a:solidFill>
                  <a:srgbClr val="FF0000"/>
                </a:solidFill>
              </a:rPr>
              <a:t>more energy </a:t>
            </a:r>
            <a:r>
              <a:rPr lang="en-US">
                <a:solidFill>
                  <a:srgbClr val="FF0000"/>
                </a:solidFill>
              </a:rPr>
              <a:t>at the software level than the hardware level</a:t>
            </a:r>
          </a:p>
          <a:p>
            <a:endParaRPr lang="en-US">
              <a:solidFill>
                <a:srgbClr val="FF0000"/>
              </a:solidFill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There are more energy optimisation opportunities higher up the system stack.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Much energy is </a:t>
            </a:r>
            <a:r>
              <a:rPr lang="en-US">
                <a:solidFill>
                  <a:srgbClr val="FF0000"/>
                </a:solidFill>
              </a:rPr>
              <a:t>wasted</a:t>
            </a:r>
            <a:r>
              <a:rPr lang="en-US">
                <a:solidFill>
                  <a:srgbClr val="000000"/>
                </a:solidFill>
              </a:rPr>
              <a:t> by application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412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Sometimes, threads should run </a:t>
            </a:r>
            <a:r>
              <a:rPr lang="en-US">
                <a:solidFill>
                  <a:srgbClr val="FF0000"/>
                </a:solidFill>
              </a:rPr>
              <a:t>as slowly as possible</a:t>
            </a:r>
            <a:r>
              <a:rPr lang="en-US"/>
              <a:t>, while still meeting deadlines from other threads</a:t>
            </a:r>
          </a:p>
          <a:p>
            <a:pPr lvl="1"/>
            <a:r>
              <a:rPr lang="en-US"/>
              <a:t>thus analysis of timing and synchronisation is critical</a:t>
            </a:r>
          </a:p>
          <a:p>
            <a:r>
              <a:rPr lang="en-US"/>
              <a:t>Reducing clock frequency of cores saves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056261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Potential power optimisations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Threads that </a:t>
            </a:r>
            <a:r>
              <a:rPr lang="en-US">
                <a:solidFill>
                  <a:srgbClr val="FF0000"/>
                </a:solidFill>
              </a:rPr>
              <a:t>communicate a lot </a:t>
            </a:r>
            <a:r>
              <a:rPr lang="en-US"/>
              <a:t>should be close (take account of communication infrastructure).</a:t>
            </a:r>
          </a:p>
          <a:p>
            <a:r>
              <a:rPr lang="en-US">
                <a:solidFill>
                  <a:srgbClr val="FF0000"/>
                </a:solidFill>
              </a:rPr>
              <a:t>Bottlenecks</a:t>
            </a:r>
            <a:r>
              <a:rPr lang="en-US"/>
              <a:t> can be removed by shifting tasks or introducing more threads</a:t>
            </a:r>
          </a:p>
          <a:p>
            <a:r>
              <a:rPr lang="en-US"/>
              <a:t>Very </a:t>
            </a:r>
            <a:r>
              <a:rPr lang="en-US">
                <a:solidFill>
                  <a:srgbClr val="FF0000"/>
                </a:solidFill>
              </a:rPr>
              <a:t>inactive threads </a:t>
            </a:r>
            <a:r>
              <a:rPr lang="en-US"/>
              <a:t>can be merged with other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>
                <a:solidFill>
                  <a:prstClr val="black">
                    <a:tint val="75000"/>
                  </a:prstClr>
                </a:solidFill>
                <a:latin typeface="Calibri"/>
              </a:rPr>
              <a:t>/109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715-4ED6-5149-982F-F43AFA5B9AF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6094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1700808"/>
            <a:ext cx="192029" cy="25756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3635896" y="1920651"/>
            <a:ext cx="532178" cy="716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4303859" y="1920651"/>
            <a:ext cx="628181" cy="644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35896" y="2564904"/>
            <a:ext cx="1296144" cy="792088"/>
            <a:chOff x="3635896" y="2564904"/>
            <a:chExt cx="1296144" cy="79208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3429000"/>
            <a:ext cx="1296144" cy="792088"/>
            <a:chOff x="3635896" y="2564904"/>
            <a:chExt cx="1296144" cy="79208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35896" y="4293096"/>
            <a:ext cx="1296144" cy="792088"/>
            <a:chOff x="3635896" y="2564904"/>
            <a:chExt cx="1296144" cy="79208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>
            <a:off x="3635896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32040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6136" y="2276872"/>
            <a:ext cx="302070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threads run</a:t>
            </a:r>
          </a:p>
          <a:p>
            <a:r>
              <a:rPr lang="en-US"/>
              <a:t>until they reach a </a:t>
            </a:r>
          </a:p>
          <a:p>
            <a:r>
              <a:rPr lang="en-US"/>
              <a:t>synchronisation point.</a:t>
            </a:r>
          </a:p>
          <a:p>
            <a:endParaRPr lang="en-US"/>
          </a:p>
          <a:p>
            <a:r>
              <a:rPr lang="en-US"/>
              <a:t>After synchronising, they</a:t>
            </a:r>
          </a:p>
          <a:p>
            <a:r>
              <a:rPr lang="en-US"/>
              <a:t>continue to the next,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3021718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Timing analysis is vital.</a:t>
            </a:r>
          </a:p>
          <a:p>
            <a:endParaRPr lang="en-US"/>
          </a:p>
          <a:p>
            <a:r>
              <a:rPr lang="en-US"/>
              <a:t>The left thread always </a:t>
            </a:r>
          </a:p>
          <a:p>
            <a:r>
              <a:rPr lang="en-US"/>
              <a:t>waits for the other.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Possible energy </a:t>
            </a:r>
          </a:p>
          <a:p>
            <a:r>
              <a:rPr lang="en-US"/>
              <a:t>optimisations:</a:t>
            </a:r>
          </a:p>
          <a:p>
            <a:endParaRPr lang="en-US"/>
          </a:p>
          <a:p>
            <a:r>
              <a:rPr lang="en-US"/>
              <a:t>1. slow down the left</a:t>
            </a:r>
          </a:p>
          <a:p>
            <a:r>
              <a:rPr lang="en-US"/>
              <a:t>thread</a:t>
            </a:r>
          </a:p>
          <a:p>
            <a:r>
              <a:rPr lang="en-US"/>
              <a:t>2. give it some more work</a:t>
            </a:r>
          </a:p>
          <a:p>
            <a:r>
              <a:rPr lang="en-US"/>
              <a:t>to balance the load</a:t>
            </a:r>
          </a:p>
          <a:p>
            <a:r>
              <a:rPr lang="en-US"/>
              <a:t>3. </a:t>
            </a:r>
            <a:r>
              <a:rPr lang="en-US">
                <a:solidFill>
                  <a:srgbClr val="FF0000"/>
                </a:solidFill>
              </a:rPr>
              <a:t>put in power-saving</a:t>
            </a:r>
          </a:p>
          <a:p>
            <a:r>
              <a:rPr lang="en-US">
                <a:solidFill>
                  <a:srgbClr val="FF0000"/>
                </a:solidFill>
              </a:rPr>
              <a:t>mode while waiting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91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Behaviour of a single thread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7984" y="1988840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971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0072" y="3717032"/>
            <a:ext cx="23042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Communication-free code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79512" y="2420888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347864" y="2420888"/>
            <a:ext cx="108012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6732240" y="2420888"/>
            <a:ext cx="12961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104360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283968" y="4149080"/>
            <a:ext cx="9361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7524328" y="4149080"/>
            <a:ext cx="86409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395536" y="2420888"/>
            <a:ext cx="8119313" cy="1719425"/>
          </a:xfrm>
          <a:custGeom>
            <a:avLst/>
            <a:gdLst>
              <a:gd name="connsiteX0" fmla="*/ 7516085 w 8119313"/>
              <a:gd name="connsiteY0" fmla="*/ 0 h 1719425"/>
              <a:gd name="connsiteX1" fmla="*/ 8074885 w 8119313"/>
              <a:gd name="connsiteY1" fmla="*/ 292100 h 1719425"/>
              <a:gd name="connsiteX2" fmla="*/ 6474685 w 8119313"/>
              <a:gd name="connsiteY2" fmla="*/ 825500 h 1719425"/>
              <a:gd name="connsiteX3" fmla="*/ 4201385 w 8119313"/>
              <a:gd name="connsiteY3" fmla="*/ 800100 h 1719425"/>
              <a:gd name="connsiteX4" fmla="*/ 1534385 w 8119313"/>
              <a:gd name="connsiteY4" fmla="*/ 1016000 h 1719425"/>
              <a:gd name="connsiteX5" fmla="*/ 124685 w 8119313"/>
              <a:gd name="connsiteY5" fmla="*/ 1079500 h 1719425"/>
              <a:gd name="connsiteX6" fmla="*/ 124685 w 8119313"/>
              <a:gd name="connsiteY6" fmla="*/ 1651000 h 1719425"/>
              <a:gd name="connsiteX7" fmla="*/ 607285 w 8119313"/>
              <a:gd name="connsiteY7" fmla="*/ 1714500 h 1719425"/>
              <a:gd name="connsiteX8" fmla="*/ 569185 w 8119313"/>
              <a:gd name="connsiteY8" fmla="*/ 1701800 h 17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19313" h="1719425">
                <a:moveTo>
                  <a:pt x="7516085" y="0"/>
                </a:moveTo>
                <a:cubicBezTo>
                  <a:pt x="7882268" y="77258"/>
                  <a:pt x="8248452" y="154517"/>
                  <a:pt x="8074885" y="292100"/>
                </a:cubicBezTo>
                <a:cubicBezTo>
                  <a:pt x="7901318" y="429683"/>
                  <a:pt x="7120268" y="740833"/>
                  <a:pt x="6474685" y="825500"/>
                </a:cubicBezTo>
                <a:cubicBezTo>
                  <a:pt x="5829102" y="910167"/>
                  <a:pt x="5024768" y="768350"/>
                  <a:pt x="4201385" y="800100"/>
                </a:cubicBezTo>
                <a:cubicBezTo>
                  <a:pt x="3378002" y="831850"/>
                  <a:pt x="2213835" y="969433"/>
                  <a:pt x="1534385" y="1016000"/>
                </a:cubicBezTo>
                <a:cubicBezTo>
                  <a:pt x="854935" y="1062567"/>
                  <a:pt x="359635" y="973667"/>
                  <a:pt x="124685" y="1079500"/>
                </a:cubicBezTo>
                <a:cubicBezTo>
                  <a:pt x="-110265" y="1185333"/>
                  <a:pt x="44252" y="1545167"/>
                  <a:pt x="124685" y="1651000"/>
                </a:cubicBezTo>
                <a:cubicBezTo>
                  <a:pt x="205118" y="1756833"/>
                  <a:pt x="533202" y="1706033"/>
                  <a:pt x="607285" y="1714500"/>
                </a:cubicBezTo>
                <a:cubicBezTo>
                  <a:pt x="681368" y="1722967"/>
                  <a:pt x="569185" y="1701800"/>
                  <a:pt x="569185" y="1701800"/>
                </a:cubicBezTo>
              </a:path>
            </a:pathLst>
          </a:cu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3528" y="19888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1880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04248" y="2060848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360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3968" y="3789040"/>
            <a:ext cx="9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24328" y="3789040"/>
            <a:ext cx="58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join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83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797152"/>
            <a:ext cx="8495197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Each thread is parsed into blocks of communication-free code, separated</a:t>
            </a:r>
          </a:p>
          <a:p>
            <a:r>
              <a:rPr lang="en-US"/>
              <a:t>by synchronous communications.</a:t>
            </a:r>
          </a:p>
          <a:p>
            <a:r>
              <a:rPr lang="en-US"/>
              <a:t>Assume that the communication channels are staticallly known.</a:t>
            </a:r>
          </a:p>
        </p:txBody>
      </p:sp>
    </p:spTree>
    <p:extLst>
      <p:ext uri="{BB962C8B-B14F-4D97-AF65-F5344CB8AC3E}">
        <p14:creationId xmlns:p14="http://schemas.microsoft.com/office/powerpoint/2010/main" val="5371016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thread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84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611560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3808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003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9912" y="4149080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9912" y="2276872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031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1259632" y="3465004"/>
            <a:ext cx="4320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2339752" y="3465004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491880" y="2600908"/>
            <a:ext cx="288032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>
          <a:xfrm>
            <a:off x="3491880" y="3465004"/>
            <a:ext cx="28803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0" idx="1"/>
          </p:cNvCxnSpPr>
          <p:nvPr/>
        </p:nvCxnSpPr>
        <p:spPr>
          <a:xfrm>
            <a:off x="4427984" y="2600908"/>
            <a:ext cx="432048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0" idx="1"/>
          </p:cNvCxnSpPr>
          <p:nvPr/>
        </p:nvCxnSpPr>
        <p:spPr>
          <a:xfrm flipV="1">
            <a:off x="4427984" y="3465004"/>
            <a:ext cx="432048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4" idx="1"/>
          </p:cNvCxnSpPr>
          <p:nvPr/>
        </p:nvCxnSpPr>
        <p:spPr>
          <a:xfrm>
            <a:off x="5508104" y="3465004"/>
            <a:ext cx="64807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3" idx="1"/>
          </p:cNvCxnSpPr>
          <p:nvPr/>
        </p:nvCxnSpPr>
        <p:spPr>
          <a:xfrm>
            <a:off x="6804248" y="3465004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191683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1176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63888" y="306896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3645024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2120" y="3501008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5976" y="3717032"/>
            <a:ext cx="26161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5976" y="2996952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48264" y="3501008"/>
            <a:ext cx="32544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576" y="270892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0770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8782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23928" y="479715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00192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6336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1600" y="5445224"/>
            <a:ext cx="679123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 threads in a pipeline with a split in the middle.</a:t>
            </a:r>
          </a:p>
          <a:p>
            <a:r>
              <a:rPr lang="en-US"/>
              <a:t>P,Q,R and S are some functions on the values passed along.</a:t>
            </a:r>
          </a:p>
        </p:txBody>
      </p:sp>
    </p:spTree>
    <p:extLst>
      <p:ext uri="{BB962C8B-B14F-4D97-AF65-F5344CB8AC3E}">
        <p14:creationId xmlns:p14="http://schemas.microsoft.com/office/powerpoint/2010/main" val="28527421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Analysis of the sequential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assume that we used the sequential techniques already mentioned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energy estimates </a:t>
            </a:r>
            <a:r>
              <a:rPr lang="en-US"/>
              <a:t>for P,Q,R and S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execution time estimates</a:t>
            </a:r>
            <a:r>
              <a:rPr lang="en-US"/>
              <a:t> for P,Q,R and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9318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2852" y="711806"/>
            <a:ext cx="1270854" cy="1568178"/>
            <a:chOff x="592852" y="711806"/>
            <a:chExt cx="1270854" cy="1568178"/>
          </a:xfrm>
        </p:grpSpPr>
        <p:sp>
          <p:nvSpPr>
            <p:cNvPr id="4" name="Rectangle 3"/>
            <p:cNvSpPr/>
            <p:nvPr/>
          </p:nvSpPr>
          <p:spPr>
            <a:xfrm>
              <a:off x="1086740" y="1152275"/>
              <a:ext cx="53293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740" y="1933189"/>
              <a:ext cx="604940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A2</a:t>
              </a: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1353206" y="1492720"/>
              <a:ext cx="36004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5" idx="2"/>
              <a:endCxn id="5" idx="0"/>
            </p:cNvCxnSpPr>
            <p:nvPr/>
          </p:nvCxnSpPr>
          <p:spPr>
            <a:xfrm rot="5400000" flipH="1">
              <a:off x="1218987" y="2103412"/>
              <a:ext cx="340445" cy="12700"/>
            </a:xfrm>
            <a:prstGeom prst="curvedConnector5">
              <a:avLst>
                <a:gd name="adj1" fmla="val -67147"/>
                <a:gd name="adj2" fmla="val 4181654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0"/>
            </p:cNvCxnSpPr>
            <p:nvPr/>
          </p:nvCxnSpPr>
          <p:spPr>
            <a:xfrm>
              <a:off x="1291515" y="711806"/>
              <a:ext cx="61691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0733" y="4425783"/>
            <a:ext cx="1270854" cy="1568178"/>
            <a:chOff x="592852" y="711806"/>
            <a:chExt cx="1270854" cy="1568178"/>
          </a:xfrm>
        </p:grpSpPr>
        <p:sp>
          <p:nvSpPr>
            <p:cNvPr id="18" name="Rectangle 17"/>
            <p:cNvSpPr/>
            <p:nvPr/>
          </p:nvSpPr>
          <p:spPr>
            <a:xfrm>
              <a:off x="1086740" y="1152275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H1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86740" y="1933189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H2</a:t>
              </a:r>
            </a:p>
          </p:txBody>
        </p:sp>
        <p:cxnSp>
          <p:nvCxnSpPr>
            <p:cNvPr id="20" name="Straight Arrow Connector 19"/>
            <p:cNvCxnSpPr>
              <a:stCxn id="18" idx="2"/>
              <a:endCxn id="19" idx="0"/>
            </p:cNvCxnSpPr>
            <p:nvPr/>
          </p:nvCxnSpPr>
          <p:spPr>
            <a:xfrm>
              <a:off x="1358622" y="1492720"/>
              <a:ext cx="0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9" idx="2"/>
              <a:endCxn id="19" idx="0"/>
            </p:cNvCxnSpPr>
            <p:nvPr/>
          </p:nvCxnSpPr>
          <p:spPr>
            <a:xfrm rot="5400000" flipH="1">
              <a:off x="1188399" y="2103412"/>
              <a:ext cx="340445" cy="12700"/>
            </a:xfrm>
            <a:prstGeom prst="curvedConnector5">
              <a:avLst>
                <a:gd name="adj1" fmla="val -67147"/>
                <a:gd name="adj2" fmla="val 3940795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1291515" y="711806"/>
              <a:ext cx="67107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15256" y="742579"/>
            <a:ext cx="1079176" cy="2164154"/>
            <a:chOff x="3115256" y="742579"/>
            <a:chExt cx="1079176" cy="2164154"/>
          </a:xfrm>
        </p:grpSpPr>
        <p:sp>
          <p:nvSpPr>
            <p:cNvPr id="27" name="Rectangle 26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B2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38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8" idx="2"/>
              <a:endCxn id="38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P</a:t>
              </a:r>
            </a:p>
          </p:txBody>
        </p:sp>
        <p:cxnSp>
          <p:nvCxnSpPr>
            <p:cNvPr id="43" name="Straight Arrow Connector 42"/>
            <p:cNvCxnSpPr>
              <a:stCxn id="38" idx="2"/>
              <a:endCxn id="28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3568" y="3356992"/>
            <a:ext cx="932791" cy="2164154"/>
            <a:chOff x="3115256" y="742579"/>
            <a:chExt cx="932791" cy="2164154"/>
          </a:xfrm>
        </p:grpSpPr>
        <p:sp>
          <p:nvSpPr>
            <p:cNvPr id="61" name="Rectangle 60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cxnSp>
          <p:nvCxnSpPr>
            <p:cNvPr id="63" name="Straight Arrow Connector 62"/>
            <p:cNvCxnSpPr>
              <a:stCxn id="61" idx="2"/>
              <a:endCxn id="69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62" idx="2"/>
              <a:endCxn id="69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R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2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20273" y="672238"/>
            <a:ext cx="1208710" cy="2164154"/>
            <a:chOff x="2985722" y="742579"/>
            <a:chExt cx="1208710" cy="2164154"/>
          </a:xfrm>
        </p:grpSpPr>
        <p:sp>
          <p:nvSpPr>
            <p:cNvPr id="73" name="Rectangle 72"/>
            <p:cNvSpPr/>
            <p:nvPr/>
          </p:nvSpPr>
          <p:spPr>
            <a:xfrm>
              <a:off x="3129737" y="1183048"/>
              <a:ext cx="534141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D1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5722" y="2566288"/>
              <a:ext cx="62720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D2</a:t>
              </a:r>
            </a:p>
          </p:txBody>
        </p:sp>
        <p:cxnSp>
          <p:nvCxnSpPr>
            <p:cNvPr id="75" name="Straight Arrow Connector 74"/>
            <p:cNvCxnSpPr>
              <a:stCxn id="73" idx="2"/>
              <a:endCxn id="81" idx="0"/>
            </p:cNvCxnSpPr>
            <p:nvPr/>
          </p:nvCxnSpPr>
          <p:spPr>
            <a:xfrm>
              <a:off x="3396808" y="1523493"/>
              <a:ext cx="26673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74" idx="2"/>
              <a:endCxn id="81" idx="0"/>
            </p:cNvCxnSpPr>
            <p:nvPr/>
          </p:nvCxnSpPr>
          <p:spPr>
            <a:xfrm rot="5400000" flipH="1" flipV="1">
              <a:off x="2868557" y="2351809"/>
              <a:ext cx="985692" cy="124156"/>
            </a:xfrm>
            <a:prstGeom prst="curvedConnector5">
              <a:avLst>
                <a:gd name="adj1" fmla="val -23192"/>
                <a:gd name="adj2" fmla="val 44231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3" idx="0"/>
            </p:cNvCxnSpPr>
            <p:nvPr/>
          </p:nvCxnSpPr>
          <p:spPr>
            <a:xfrm flipH="1">
              <a:off x="3396808" y="742579"/>
              <a:ext cx="79048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Q</a:t>
              </a:r>
            </a:p>
          </p:txBody>
        </p:sp>
        <p:cxnSp>
          <p:nvCxnSpPr>
            <p:cNvPr id="82" name="Straight Arrow Connector 81"/>
            <p:cNvCxnSpPr>
              <a:stCxn id="81" idx="2"/>
              <a:endCxn id="74" idx="0"/>
            </p:cNvCxnSpPr>
            <p:nvPr/>
          </p:nvCxnSpPr>
          <p:spPr>
            <a:xfrm flipH="1">
              <a:off x="3299325" y="2261486"/>
              <a:ext cx="124156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84168" y="3356992"/>
            <a:ext cx="1079176" cy="2164154"/>
            <a:chOff x="3115256" y="742579"/>
            <a:chExt cx="1079176" cy="2164154"/>
          </a:xfrm>
        </p:grpSpPr>
        <p:sp>
          <p:nvSpPr>
            <p:cNvPr id="85" name="Rectangle 84"/>
            <p:cNvSpPr/>
            <p:nvPr/>
          </p:nvSpPr>
          <p:spPr>
            <a:xfrm>
              <a:off x="3271081" y="1183048"/>
              <a:ext cx="56425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20130" y="2566288"/>
              <a:ext cx="543198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cxnSp>
          <p:nvCxnSpPr>
            <p:cNvPr id="87" name="Straight Arrow Connector 86"/>
            <p:cNvCxnSpPr>
              <a:stCxn id="85" idx="2"/>
              <a:endCxn id="93" idx="0"/>
            </p:cNvCxnSpPr>
            <p:nvPr/>
          </p:nvCxnSpPr>
          <p:spPr>
            <a:xfrm flipH="1">
              <a:off x="3423481" y="1523493"/>
              <a:ext cx="12972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86" idx="2"/>
              <a:endCxn id="93" idx="0"/>
            </p:cNvCxnSpPr>
            <p:nvPr/>
          </p:nvCxnSpPr>
          <p:spPr>
            <a:xfrm rot="5400000" flipH="1">
              <a:off x="2964759" y="2379763"/>
              <a:ext cx="985692" cy="68248"/>
            </a:xfrm>
            <a:prstGeom prst="curvedConnector5">
              <a:avLst>
                <a:gd name="adj1" fmla="val -23192"/>
                <a:gd name="adj2" fmla="val 732914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>
              <a:off x="3475856" y="742579"/>
              <a:ext cx="77353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86" idx="0"/>
            </p:cNvCxnSpPr>
            <p:nvPr/>
          </p:nvCxnSpPr>
          <p:spPr>
            <a:xfrm>
              <a:off x="3423481" y="2261486"/>
              <a:ext cx="68248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16016" y="548680"/>
            <a:ext cx="1145001" cy="3442410"/>
            <a:chOff x="5049233" y="706507"/>
            <a:chExt cx="1145001" cy="3442410"/>
          </a:xfrm>
        </p:grpSpPr>
        <p:sp>
          <p:nvSpPr>
            <p:cNvPr id="97" name="Rectangle 96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21241" y="3808472"/>
              <a:ext cx="53312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C5</a:t>
              </a:r>
            </a:p>
          </p:txBody>
        </p:sp>
        <p:cxnSp>
          <p:nvCxnSpPr>
            <p:cNvPr id="99" name="Straight Arrow Connector 98"/>
            <p:cNvCxnSpPr>
              <a:stCxn id="97" idx="2"/>
              <a:endCxn id="105" idx="0"/>
            </p:cNvCxnSpPr>
            <p:nvPr/>
          </p:nvCxnSpPr>
          <p:spPr>
            <a:xfrm>
              <a:off x="5386002" y="1487421"/>
              <a:ext cx="948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2"/>
              <a:endCxn id="105" idx="0"/>
            </p:cNvCxnSpPr>
            <p:nvPr/>
          </p:nvCxnSpPr>
          <p:spPr>
            <a:xfrm rot="5400000" flipH="1" flipV="1">
              <a:off x="4259673" y="3013100"/>
              <a:ext cx="2263948" cy="7686"/>
            </a:xfrm>
            <a:prstGeom prst="curvedConnector5">
              <a:avLst>
                <a:gd name="adj1" fmla="val -10097"/>
                <a:gd name="adj2" fmla="val 6642389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121242" y="1884969"/>
              <a:ext cx="54849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C2</a:t>
              </a:r>
            </a:p>
          </p:txBody>
        </p:sp>
        <p:cxnSp>
          <p:nvCxnSpPr>
            <p:cNvPr id="106" name="Straight Arrow Connector 105"/>
            <p:cNvCxnSpPr>
              <a:stCxn id="105" idx="2"/>
              <a:endCxn id="117" idx="0"/>
            </p:cNvCxnSpPr>
            <p:nvPr/>
          </p:nvCxnSpPr>
          <p:spPr>
            <a:xfrm>
              <a:off x="5395490" y="2225414"/>
              <a:ext cx="2539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21242" y="2495947"/>
              <a:ext cx="553574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121242" y="3159014"/>
              <a:ext cx="48725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  <p:cxnSp>
          <p:nvCxnSpPr>
            <p:cNvPr id="124" name="Straight Arrow Connector 123"/>
            <p:cNvCxnSpPr>
              <a:stCxn id="117" idx="2"/>
              <a:endCxn id="120" idx="0"/>
            </p:cNvCxnSpPr>
            <p:nvPr/>
          </p:nvCxnSpPr>
          <p:spPr>
            <a:xfrm flipH="1">
              <a:off x="5364868" y="2836392"/>
              <a:ext cx="33161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2"/>
              <a:endCxn id="98" idx="0"/>
            </p:cNvCxnSpPr>
            <p:nvPr/>
          </p:nvCxnSpPr>
          <p:spPr>
            <a:xfrm>
              <a:off x="5364868" y="3499459"/>
              <a:ext cx="22936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51720" y="2204864"/>
            <a:ext cx="1145001" cy="3442410"/>
            <a:chOff x="5049233" y="706507"/>
            <a:chExt cx="1145001" cy="3442410"/>
          </a:xfrm>
        </p:grpSpPr>
        <p:sp>
          <p:nvSpPr>
            <p:cNvPr id="134" name="Rectangle 133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F5</a:t>
              </a:r>
            </a:p>
          </p:txBody>
        </p:sp>
        <p:cxnSp>
          <p:nvCxnSpPr>
            <p:cNvPr id="136" name="Straight Arrow Connector 135"/>
            <p:cNvCxnSpPr>
              <a:stCxn id="134" idx="2"/>
              <a:endCxn id="142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135" idx="2"/>
              <a:endCxn id="142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4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F2</a:t>
              </a:r>
            </a:p>
          </p:txBody>
        </p:sp>
        <p:cxnSp>
          <p:nvCxnSpPr>
            <p:cNvPr id="143" name="Straight Arrow Connector 142"/>
            <p:cNvCxnSpPr>
              <a:stCxn id="142" idx="2"/>
              <a:endCxn id="145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160523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F3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F4</a:t>
              </a:r>
            </a:p>
          </p:txBody>
        </p:sp>
        <p:cxnSp>
          <p:nvCxnSpPr>
            <p:cNvPr id="147" name="Straight Arrow Connector 146"/>
            <p:cNvCxnSpPr>
              <a:stCxn id="145" idx="2"/>
              <a:endCxn id="146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6" idx="2"/>
              <a:endCxn id="135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437898" y="5484239"/>
            <a:ext cx="29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3568" y="260648"/>
            <a:ext cx="41637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Automata for the individual threads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86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59169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total energy for the tasks in the cycle</a:t>
            </a:r>
          </a:p>
          <a:p>
            <a:pPr lvl="1"/>
            <a:r>
              <a:rPr lang="en-US"/>
              <a:t>an overhead for the number of active threads (obtained from the critical path)</a:t>
            </a:r>
          </a:p>
          <a:p>
            <a:pPr lvl="1"/>
            <a:r>
              <a:rPr lang="en-US"/>
              <a:t>an estimate of the energy used while 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06546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864096"/>
          </a:xfrm>
        </p:spPr>
        <p:txBody>
          <a:bodyPr>
            <a:normAutofit/>
          </a:bodyPr>
          <a:lstStyle/>
          <a:p>
            <a:r>
              <a:rPr lang="en-US" sz="3600"/>
              <a:t>Task durations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Assume that each task has a duration</a:t>
            </a:r>
          </a:p>
          <a:p>
            <a:pPr lvl="1"/>
            <a:r>
              <a:rPr lang="en-US"/>
              <a:t>could be an interval </a:t>
            </a:r>
            <a:r>
              <a:rPr lang="en-US">
                <a:solidFill>
                  <a:srgbClr val="FF0000"/>
                </a:solidFill>
              </a:rPr>
              <a:t>[lower, upper]</a:t>
            </a:r>
          </a:p>
          <a:p>
            <a:pPr lvl="1"/>
            <a:r>
              <a:rPr lang="en-US"/>
              <a:t>or in general a constraint that could depend on data values </a:t>
            </a:r>
          </a:p>
          <a:p>
            <a:pPr lvl="1"/>
            <a:r>
              <a:rPr lang="en-US"/>
              <a:t>these can be obtained from a timing analyser and/or automatic complexity analysis </a:t>
            </a:r>
          </a:p>
          <a:p>
            <a:pPr lvl="1"/>
            <a:r>
              <a:rPr lang="en-US"/>
              <a:t>Let the duration of </a:t>
            </a:r>
            <a:r>
              <a:rPr lang="en-US">
                <a:solidFill>
                  <a:srgbClr val="FF0000"/>
                </a:solidFill>
              </a:rPr>
              <a:t>Task k </a:t>
            </a:r>
            <a:r>
              <a:rPr lang="en-US"/>
              <a:t>be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</a:p>
          <a:p>
            <a:endParaRPr lang="en-US" baseline="-25000">
              <a:solidFill>
                <a:srgbClr val="FF0000"/>
              </a:solidFill>
            </a:endParaRPr>
          </a:p>
          <a:p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2379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89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300192" y="2132856"/>
            <a:ext cx="2232248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Tasks 2 and 4</a:t>
            </a:r>
          </a:p>
          <a:p>
            <a:r>
              <a:rPr lang="en-US"/>
              <a:t>can start simultaneously as soon as </a:t>
            </a:r>
            <a:r>
              <a:rPr lang="en-US">
                <a:solidFill>
                  <a:srgbClr val="FF0000"/>
                </a:solidFill>
              </a:rPr>
              <a:t>both Tasks 1 and 3 have completed </a:t>
            </a:r>
            <a:r>
              <a:rPr lang="en-US"/>
              <a:t>and the channel communication has been made.</a:t>
            </a:r>
          </a:p>
        </p:txBody>
      </p:sp>
    </p:spTree>
    <p:extLst>
      <p:ext uri="{BB962C8B-B14F-4D97-AF65-F5344CB8AC3E}">
        <p14:creationId xmlns:p14="http://schemas.microsoft.com/office/powerpoint/2010/main" val="86134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/>
              <a:t>Our aim is to let the programmer “see” the energy usage of the code</a:t>
            </a:r>
          </a:p>
          <a:p>
            <a:pPr lvl="1"/>
            <a:endParaRPr lang="en-US" sz="3600">
              <a:solidFill>
                <a:srgbClr val="FF0000"/>
              </a:solidFill>
            </a:endParaRPr>
          </a:p>
          <a:p>
            <a:pPr lvl="1"/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 u="sng">
                <a:solidFill>
                  <a:srgbClr val="FF0000"/>
                </a:solidFill>
              </a:rPr>
              <a:t>without executing it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so that the programmer can “see” where the program wastes energy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experiment with different designs</a:t>
            </a:r>
          </a:p>
          <a:p>
            <a:pPr lvl="1"/>
            <a:endParaRPr lang="en-US" sz="3600" u="sng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43072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90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7544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32040" y="2564904"/>
            <a:ext cx="3542444" cy="2867546"/>
            <a:chOff x="5148064" y="2780928"/>
            <a:chExt cx="3542444" cy="2867546"/>
          </a:xfrm>
        </p:grpSpPr>
        <p:sp>
          <p:nvSpPr>
            <p:cNvPr id="20" name="TextBox 19"/>
            <p:cNvSpPr txBox="1"/>
            <p:nvPr/>
          </p:nvSpPr>
          <p:spPr>
            <a:xfrm>
              <a:off x="5148064" y="2780928"/>
              <a:ext cx="1537156" cy="40011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n </a:t>
              </a:r>
              <a:r>
                <a:rPr lang="en-US" sz="2000">
                  <a:latin typeface="American Typewriter"/>
                  <a:cs typeface="American Typewriter"/>
                </a:rPr>
                <a:t>≥ 0, m ≥ 0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48064" y="3429000"/>
              <a:ext cx="3043881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max(t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 baseline="30000">
                  <a:latin typeface="American Typewriter"/>
                  <a:cs typeface="American Typewriter"/>
                </a:rPr>
                <a:t>n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1</a:t>
              </a:r>
              <a:r>
                <a:rPr lang="en-US">
                  <a:latin typeface="American Typewriter"/>
                  <a:cs typeface="American Typewriter"/>
                </a:rPr>
                <a:t>, t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 baseline="30000">
                  <a:latin typeface="American Typewriter"/>
                  <a:cs typeface="American Typewriter"/>
                </a:rPr>
                <a:t>m </a:t>
              </a:r>
              <a:r>
                <a:rPr lang="en-US">
                  <a:latin typeface="American Typewriter"/>
                  <a:cs typeface="American Typewriter"/>
                </a:rPr>
                <a:t>+ d</a:t>
              </a:r>
              <a:r>
                <a:rPr lang="en-US" baseline="-25000">
                  <a:latin typeface="American Typewriter"/>
                  <a:cs typeface="American Typewriter"/>
                </a:rPr>
                <a:t>3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48064" y="4077072"/>
              <a:ext cx="103704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=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endParaRPr lang="en-US">
                <a:latin typeface="American Typewriter"/>
                <a:cs typeface="American Typewrite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8064" y="4725144"/>
              <a:ext cx="3542444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If Task 2 (or 4) is a loop header</a:t>
              </a:r>
            </a:p>
            <a:p>
              <a:r>
                <a:rPr lang="en-US"/>
                <a:t>then replace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</a:p>
            <a:p>
              <a:r>
                <a:rPr lang="en-US"/>
                <a:t>with </a:t>
              </a:r>
              <a:r>
                <a:rPr lang="en-US">
                  <a:latin typeface="American Typewriter"/>
                  <a:cs typeface="American Typewriter"/>
                </a:rPr>
                <a:t>t</a:t>
              </a:r>
              <a:r>
                <a:rPr lang="en-US" baseline="-25000">
                  <a:latin typeface="American Typewriter"/>
                  <a:cs typeface="American Typewriter"/>
                </a:rPr>
                <a:t>2</a:t>
              </a:r>
              <a:r>
                <a:rPr lang="en-US" baseline="30000">
                  <a:latin typeface="American Typewriter"/>
                  <a:cs typeface="American Typewriter"/>
                </a:rPr>
                <a:t>n+1</a:t>
              </a:r>
              <a:r>
                <a:rPr lang="en-US">
                  <a:latin typeface="American Typewriter"/>
                  <a:cs typeface="American Typewriter"/>
                </a:rPr>
                <a:t> (</a:t>
              </a:r>
              <a:r>
                <a:rPr lang="en-US">
                  <a:cs typeface="American Typewriter"/>
                </a:rPr>
                <a:t>or</a:t>
              </a:r>
              <a:r>
                <a:rPr lang="en-US">
                  <a:latin typeface="American Typewriter"/>
                  <a:cs typeface="American Typewriter"/>
                </a:rPr>
                <a:t> t</a:t>
              </a:r>
              <a:r>
                <a:rPr lang="en-US" baseline="-25000">
                  <a:latin typeface="American Typewriter"/>
                  <a:cs typeface="American Typewriter"/>
                </a:rPr>
                <a:t>4</a:t>
              </a:r>
              <a:r>
                <a:rPr lang="en-US" baseline="30000">
                  <a:latin typeface="American Typewriter"/>
                  <a:cs typeface="American Typewriter"/>
                </a:rPr>
                <a:t>m+1</a:t>
              </a:r>
              <a:r>
                <a:rPr lang="en-US">
                  <a:latin typeface="American Typewriter"/>
                  <a:cs typeface="American Typewriter"/>
                </a:rPr>
                <a:t>)</a:t>
              </a:r>
              <a:r>
                <a:rPr lang="en-US"/>
                <a:t>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9552" y="5805264"/>
            <a:ext cx="4722530" cy="369332"/>
            <a:chOff x="827584" y="5877272"/>
            <a:chExt cx="4722530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27584" y="5877272"/>
              <a:ext cx="183847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5896" y="5877272"/>
              <a:ext cx="1914218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loop counter m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2040" y="1700808"/>
            <a:ext cx="33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 </a:t>
            </a:r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 b="1" baseline="-25000">
                <a:solidFill>
                  <a:srgbClr val="FF0000"/>
                </a:solidFill>
              </a:rPr>
              <a:t>k</a:t>
            </a:r>
            <a:r>
              <a:rPr lang="en-US" b="1" baseline="30000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be the time of the m</a:t>
            </a:r>
            <a:r>
              <a:rPr lang="en-US" baseline="30000"/>
              <a:t>th</a:t>
            </a:r>
          </a:p>
          <a:p>
            <a:r>
              <a:rPr lang="en-US"/>
              <a:t>firing of task 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5589240"/>
            <a:ext cx="2859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(Inspired by SDF graphs)</a:t>
            </a:r>
          </a:p>
        </p:txBody>
      </p:sp>
    </p:spTree>
    <p:extLst>
      <p:ext uri="{BB962C8B-B14F-4D97-AF65-F5344CB8AC3E}">
        <p14:creationId xmlns:p14="http://schemas.microsoft.com/office/powerpoint/2010/main" val="31865696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91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1631481" y="2789349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3648" y="5229200"/>
            <a:ext cx="536813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Tm</a:t>
            </a:r>
          </a:p>
        </p:txBody>
      </p:sp>
      <p:cxnSp>
        <p:nvCxnSpPr>
          <p:cNvPr id="9" name="Straight Arrow Connector 8"/>
          <p:cNvCxnSpPr>
            <a:stCxn id="7" idx="2"/>
            <a:endCxn id="15" idx="0"/>
          </p:cNvCxnSpPr>
          <p:nvPr/>
        </p:nvCxnSpPr>
        <p:spPr>
          <a:xfrm flipH="1">
            <a:off x="1783881" y="3129794"/>
            <a:ext cx="43999" cy="397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2"/>
            <a:endCxn id="15" idx="0"/>
          </p:cNvCxnSpPr>
          <p:nvPr/>
        </p:nvCxnSpPr>
        <p:spPr>
          <a:xfrm rot="5400000" flipH="1" flipV="1">
            <a:off x="706816" y="4492581"/>
            <a:ext cx="2042303" cy="111826"/>
          </a:xfrm>
          <a:prstGeom prst="curvedConnector5">
            <a:avLst>
              <a:gd name="adj1" fmla="val -11193"/>
              <a:gd name="adj2" fmla="val 480053"/>
              <a:gd name="adj3" fmla="val 111193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1827880" y="2348880"/>
            <a:ext cx="8375" cy="440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6255" y="2348880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9632" y="3154091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a(0)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7482" y="3527342"/>
            <a:ext cx="392797" cy="340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>
                <a:solidFill>
                  <a:srgbClr val="000000"/>
                </a:solidFill>
                <a:latin typeface="Calibri"/>
              </a:rPr>
              <a:t>T1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1783881" y="3867787"/>
            <a:ext cx="51815" cy="3533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616" y="3834035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2492896"/>
            <a:ext cx="5112567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Let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pre</a:t>
            </a:r>
            <a:r>
              <a:rPr lang="en-US"/>
              <a:t> be the number of channel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 prefix.</a:t>
            </a:r>
          </a:p>
          <a:p>
            <a:endParaRPr lang="en-US"/>
          </a:p>
          <a:p>
            <a:r>
              <a:rPr lang="en-US"/>
              <a:t>Number every channel communication,</a:t>
            </a:r>
          </a:p>
          <a:p>
            <a:r>
              <a:rPr lang="en-US"/>
              <a:t>for each channel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in the loop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c(1), ... c(k)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 b="1" baseline="-25000">
                <a:solidFill>
                  <a:srgbClr val="FF0000"/>
                </a:solidFill>
              </a:rPr>
              <a:t>pre</a:t>
            </a:r>
            <a:r>
              <a:rPr lang="en-US" b="1">
                <a:solidFill>
                  <a:srgbClr val="FF0000"/>
                </a:solidFill>
              </a:rPr>
              <a:t> + n * k + j </a:t>
            </a:r>
            <a:r>
              <a:rPr lang="en-US"/>
              <a:t>= the number of communications on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when</a:t>
            </a:r>
          </a:p>
          <a:p>
            <a:r>
              <a:rPr lang="en-US" b="1">
                <a:solidFill>
                  <a:srgbClr val="FF0000"/>
                </a:solidFill>
              </a:rPr>
              <a:t>c(j)</a:t>
            </a:r>
            <a:r>
              <a:rPr lang="en-US"/>
              <a:t> in the loop is encountered, when </a:t>
            </a:r>
            <a:r>
              <a:rPr lang="en-US" b="1">
                <a:solidFill>
                  <a:srgbClr val="FF0000"/>
                </a:solidFill>
              </a:rPr>
              <a:t>n</a:t>
            </a:r>
            <a:r>
              <a:rPr lang="en-US"/>
              <a:t> iterations of the loop are completed. </a:t>
            </a:r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 flipH="1">
            <a:off x="1672055" y="4797152"/>
            <a:ext cx="91634" cy="4320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5616" y="4293096"/>
            <a:ext cx="652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b(2)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5616" y="4797152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4221088"/>
            <a:ext cx="524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prstClr val="black"/>
                </a:solidFill>
                <a:latin typeface="Calibri"/>
              </a:rPr>
              <a:t>a(k)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15503" y="4365104"/>
            <a:ext cx="20193" cy="353301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91880" y="1628800"/>
            <a:ext cx="472252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Annotate</a:t>
            </a:r>
            <a:r>
              <a:rPr lang="en-US"/>
              <a:t> the channel communications</a:t>
            </a:r>
          </a:p>
          <a:p>
            <a:r>
              <a:rPr lang="en-US"/>
              <a:t>so that they can be counted.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1043608" y="2348880"/>
            <a:ext cx="288032" cy="1152128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1520" y="249289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  <a:p>
            <a:r>
              <a:rPr lang="en-US"/>
              <a:t>prefix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611560" y="3501008"/>
            <a:ext cx="432048" cy="216024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4149080"/>
            <a:ext cx="6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8928051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Synchronisation constraints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92</a:t>
            </a:fld>
            <a:endParaRPr 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63688" y="1556792"/>
            <a:ext cx="3886228" cy="4176464"/>
            <a:chOff x="1763688" y="1556792"/>
            <a:chExt cx="3886228" cy="4176464"/>
          </a:xfrm>
        </p:grpSpPr>
        <p:sp>
          <p:nvSpPr>
            <p:cNvPr id="6" name="Rectangle 5"/>
            <p:cNvSpPr/>
            <p:nvPr/>
          </p:nvSpPr>
          <p:spPr>
            <a:xfrm>
              <a:off x="1835696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3688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1556792"/>
              <a:ext cx="114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Thread 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35696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4008" y="4581128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4008" y="2132856"/>
              <a:ext cx="936104" cy="115212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3</a:t>
              </a:r>
            </a:p>
          </p:txBody>
        </p:sp>
        <p:cxnSp>
          <p:nvCxnSpPr>
            <p:cNvPr id="17" name="Straight Arrow Connector 16"/>
            <p:cNvCxnSpPr>
              <a:stCxn id="6" idx="2"/>
              <a:endCxn id="13" idx="0"/>
            </p:cNvCxnSpPr>
            <p:nvPr/>
          </p:nvCxnSpPr>
          <p:spPr>
            <a:xfrm>
              <a:off x="2303748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5" idx="2"/>
              <a:endCxn id="14" idx="0"/>
            </p:cNvCxnSpPr>
            <p:nvPr/>
          </p:nvCxnSpPr>
          <p:spPr>
            <a:xfrm>
              <a:off x="5112060" y="3284984"/>
              <a:ext cx="0" cy="129614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483768" y="3933056"/>
              <a:ext cx="2376264" cy="0"/>
            </a:xfrm>
            <a:prstGeom prst="straightConnector1">
              <a:avLst/>
            </a:prstGeom>
            <a:ln>
              <a:solidFill>
                <a:srgbClr val="000000"/>
              </a:solidFill>
              <a:prstDash val="lg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915816" y="3573016"/>
              <a:ext cx="1323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channel c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56176" y="1556792"/>
            <a:ext cx="2664296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On a channel c, there is the </a:t>
            </a:r>
            <a:r>
              <a:rPr lang="en-US">
                <a:solidFill>
                  <a:srgbClr val="FF0000"/>
                </a:solidFill>
              </a:rPr>
              <a:t>same number of operations at each channel end</a:t>
            </a:r>
            <a:r>
              <a:rPr lang="en-US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077072"/>
            <a:ext cx="173485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n*k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1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j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8064" y="4077072"/>
            <a:ext cx="178766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pre2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m*k</a:t>
            </a:r>
            <a:r>
              <a:rPr lang="en-US" baseline="-25000">
                <a:solidFill>
                  <a:srgbClr val="FF0000"/>
                </a:solidFill>
                <a:latin typeface="American Typewriter"/>
                <a:cs typeface="American Typewriter"/>
              </a:rPr>
              <a:t>2</a:t>
            </a:r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 +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80" y="4077072"/>
            <a:ext cx="30008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merican Typewriter"/>
                <a:cs typeface="American Typewriter"/>
              </a:rPr>
              <a:t>=</a:t>
            </a:r>
          </a:p>
        </p:txBody>
      </p:sp>
      <p:cxnSp>
        <p:nvCxnSpPr>
          <p:cNvPr id="8" name="Straight Connector 7"/>
          <p:cNvCxnSpPr>
            <a:stCxn id="3" idx="3"/>
            <a:endCxn id="20" idx="1"/>
          </p:cNvCxnSpPr>
          <p:nvPr/>
        </p:nvCxnSpPr>
        <p:spPr>
          <a:xfrm>
            <a:off x="2274409" y="4261738"/>
            <a:ext cx="121747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19" idx="1"/>
          </p:cNvCxnSpPr>
          <p:nvPr/>
        </p:nvCxnSpPr>
        <p:spPr>
          <a:xfrm>
            <a:off x="3791962" y="4261738"/>
            <a:ext cx="13561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1640" y="5805264"/>
            <a:ext cx="183847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11960" y="5877272"/>
            <a:ext cx="191421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loop counter 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6176" y="2780928"/>
            <a:ext cx="266429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assume that each channel joins exactly two threads.</a:t>
            </a:r>
          </a:p>
        </p:txBody>
      </p:sp>
    </p:spTree>
    <p:extLst>
      <p:ext uri="{BB962C8B-B14F-4D97-AF65-F5344CB8AC3E}">
        <p14:creationId xmlns:p14="http://schemas.microsoft.com/office/powerpoint/2010/main" val="15276128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(logical encoding)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93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2781305" cy="45243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fires__B2(A,5+B)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fires__C2(C,B),</a:t>
            </a:r>
          </a:p>
          <a:p>
            <a:r>
              <a:rPr lang="fr-FR"/>
              <a:t>        fires__G(A,D),</a:t>
            </a:r>
          </a:p>
          <a:p>
            <a:r>
              <a:rPr lang="fr-FR"/>
              <a:t>        5+B&gt;=300+D.</a:t>
            </a:r>
          </a:p>
          <a:p>
            <a:r>
              <a:rPr lang="fr-FR"/>
              <a:t>fires__B2(A,300+B) :-</a:t>
            </a:r>
          </a:p>
          <a:p>
            <a:r>
              <a:rPr lang="fr-FR"/>
              <a:t>        1+C*2+1=0+A*1+1,</a:t>
            </a:r>
          </a:p>
          <a:p>
            <a:r>
              <a:rPr lang="fr-FR"/>
              <a:t>        1+C*2+1&gt;=0,</a:t>
            </a:r>
          </a:p>
          <a:p>
            <a:r>
              <a:rPr lang="fr-FR"/>
              <a:t>        C&gt;=0,</a:t>
            </a:r>
          </a:p>
          <a:p>
            <a:r>
              <a:rPr lang="fr-FR"/>
              <a:t>        A&gt;=0,</a:t>
            </a:r>
          </a:p>
          <a:p>
            <a:r>
              <a:rPr lang="fr-FR"/>
              <a:t>        fires__C2(C,D),</a:t>
            </a:r>
          </a:p>
          <a:p>
            <a:r>
              <a:rPr lang="fr-FR"/>
              <a:t>        fires__G(A,B),</a:t>
            </a:r>
          </a:p>
          <a:p>
            <a:r>
              <a:rPr lang="fr-FR"/>
              <a:t>       5+D&lt;300+B.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76056" y="2420888"/>
            <a:ext cx="1079176" cy="2164154"/>
            <a:chOff x="3115256" y="742579"/>
            <a:chExt cx="1079176" cy="2164154"/>
          </a:xfrm>
        </p:grpSpPr>
        <p:sp>
          <p:nvSpPr>
            <p:cNvPr id="8" name="Rectangle 7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B2</a:t>
              </a:r>
            </a:p>
          </p:txBody>
        </p:sp>
        <p:cxnSp>
          <p:nvCxnSpPr>
            <p:cNvPr id="10" name="Straight Arrow Connector 9"/>
            <p:cNvCxnSpPr>
              <a:stCxn id="8" idx="2"/>
              <a:endCxn id="16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2"/>
              <a:endCxn id="16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G</a:t>
              </a:r>
            </a:p>
          </p:txBody>
        </p:sp>
        <p:cxnSp>
          <p:nvCxnSpPr>
            <p:cNvPr id="17" name="Straight Arrow Connector 16"/>
            <p:cNvCxnSpPr>
              <a:stCxn id="16" idx="2"/>
              <a:endCxn id="9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2280" y="1700808"/>
            <a:ext cx="1145001" cy="3442410"/>
            <a:chOff x="5049233" y="706507"/>
            <a:chExt cx="1145001" cy="3442410"/>
          </a:xfrm>
        </p:grpSpPr>
        <p:sp>
          <p:nvSpPr>
            <p:cNvPr id="20" name="Rectangle 19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C5</a:t>
              </a:r>
            </a:p>
          </p:txBody>
        </p:sp>
        <p:cxnSp>
          <p:nvCxnSpPr>
            <p:cNvPr id="22" name="Straight Arrow Connector 21"/>
            <p:cNvCxnSpPr>
              <a:stCxn id="20" idx="2"/>
              <a:endCxn id="28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1" idx="2"/>
              <a:endCxn id="28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start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C2</a:t>
              </a:r>
            </a:p>
          </p:txBody>
        </p:sp>
        <p:cxnSp>
          <p:nvCxnSpPr>
            <p:cNvPr id="29" name="Straight Arrow Connector 28"/>
            <p:cNvCxnSpPr>
              <a:stCxn id="28" idx="2"/>
              <a:endCxn id="31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>
                  <a:solidFill>
                    <a:srgbClr val="000000"/>
                  </a:solidFill>
                  <a:latin typeface="Calibri"/>
                </a:rPr>
                <a:t>C4</a:t>
              </a:r>
            </a:p>
          </p:txBody>
        </p:sp>
        <p:cxnSp>
          <p:nvCxnSpPr>
            <p:cNvPr id="33" name="Straight Arrow Connector 32"/>
            <p:cNvCxnSpPr>
              <a:stCxn id="31" idx="2"/>
              <a:endCxn id="32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2" idx="2"/>
              <a:endCxn id="21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563888" y="5661248"/>
            <a:ext cx="513877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A and C are the loop counters og G and C2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3573016"/>
            <a:ext cx="56844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48264" y="285293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92980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 the complete set of synchronisation constraints</a:t>
            </a:r>
          </a:p>
          <a:p>
            <a:r>
              <a:rPr lang="en-US">
                <a:solidFill>
                  <a:srgbClr val="FF0000"/>
                </a:solidFill>
              </a:rPr>
              <a:t>Solve them</a:t>
            </a:r>
          </a:p>
          <a:p>
            <a:pPr lvl="1"/>
            <a:r>
              <a:rPr lang="en-US"/>
              <a:t>more generally, obtain an approximate solution (abstract interpretation again!)</a:t>
            </a:r>
          </a:p>
          <a:p>
            <a:r>
              <a:rPr lang="en-US"/>
              <a:t>For each task, derive a relationship between </a:t>
            </a:r>
            <a:r>
              <a:rPr lang="en-US">
                <a:solidFill>
                  <a:srgbClr val="FF0000"/>
                </a:solidFill>
              </a:rPr>
              <a:t>n </a:t>
            </a:r>
            <a:r>
              <a:rPr lang="en-US">
                <a:solidFill>
                  <a:srgbClr val="000000"/>
                </a:solidFill>
              </a:rPr>
              <a:t>and</a:t>
            </a:r>
            <a:r>
              <a:rPr lang="en-US">
                <a:solidFill>
                  <a:srgbClr val="FF0000"/>
                </a:solidFill>
              </a:rPr>
              <a:t> t, </a:t>
            </a:r>
            <a:r>
              <a:rPr lang="en-US">
                <a:solidFill>
                  <a:srgbClr val="000000"/>
                </a:solidFill>
              </a:rPr>
              <a:t>where</a:t>
            </a:r>
            <a:r>
              <a:rPr lang="en-US">
                <a:solidFill>
                  <a:srgbClr val="FF0000"/>
                </a:solidFill>
              </a:rPr>
              <a:t> t is the task’s n</a:t>
            </a:r>
            <a:r>
              <a:rPr lang="en-US" baseline="30000">
                <a:solidFill>
                  <a:srgbClr val="FF0000"/>
                </a:solidFill>
              </a:rPr>
              <a:t>th</a:t>
            </a:r>
            <a:r>
              <a:rPr lang="en-US">
                <a:solidFill>
                  <a:srgbClr val="FF0000"/>
                </a:solidFill>
              </a:rPr>
              <a:t> firing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28447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Transient and periodic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sz="2800"/>
              <a:t>Typically, threads take a few iterations to reach a steady state.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95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First few firings </a:t>
            </a:r>
          </a:p>
          <a:p>
            <a:r>
              <a:rPr lang="en-US"/>
              <a:t>happen rapidly,</a:t>
            </a:r>
          </a:p>
          <a:p>
            <a:r>
              <a:rPr lang="en-US"/>
              <a:t>then there is a slowdown as delays from other threads take effect.</a:t>
            </a:r>
          </a:p>
        </p:txBody>
      </p:sp>
    </p:spTree>
    <p:extLst>
      <p:ext uri="{BB962C8B-B14F-4D97-AF65-F5344CB8AC3E}">
        <p14:creationId xmlns:p14="http://schemas.microsoft.com/office/powerpoint/2010/main" val="11721990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Approximation of throughput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96</a:t>
            </a:fld>
            <a:endParaRPr lang="da-DK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608" y="3068960"/>
            <a:ext cx="0" cy="28083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3608" y="5877272"/>
            <a:ext cx="518457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861048"/>
            <a:ext cx="26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5949280"/>
            <a:ext cx="32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43608" y="4725144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47864" y="3068960"/>
            <a:ext cx="2376264" cy="1656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6217" y="3429000"/>
            <a:ext cx="201622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Approximation using a finite union of convex polyhedra</a:t>
            </a:r>
          </a:p>
        </p:txBody>
      </p:sp>
      <p:sp>
        <p:nvSpPr>
          <p:cNvPr id="6" name="Parallelogram 5"/>
          <p:cNvSpPr/>
          <p:nvPr/>
        </p:nvSpPr>
        <p:spPr>
          <a:xfrm rot="19509380">
            <a:off x="1506433" y="3772509"/>
            <a:ext cx="5610431" cy="576064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 rot="20793078">
            <a:off x="846634" y="4636157"/>
            <a:ext cx="2670410" cy="1002732"/>
          </a:xfrm>
          <a:prstGeom prst="parallelogram">
            <a:avLst/>
          </a:prstGeom>
          <a:solidFill>
            <a:srgbClr val="90D05C">
              <a:alpha val="3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0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For the 8-thread pipeline example</a:t>
            </a:r>
          </a:p>
          <a:p>
            <a:r>
              <a:rPr lang="en-US"/>
              <a:t>Given task durations</a:t>
            </a:r>
          </a:p>
          <a:p>
            <a:pPr lvl="1"/>
            <a:r>
              <a:rPr lang="en-US"/>
              <a:t>G = 300</a:t>
            </a:r>
          </a:p>
          <a:p>
            <a:pPr lvl="1"/>
            <a:r>
              <a:rPr lang="en-US"/>
              <a:t>Q = 334</a:t>
            </a:r>
          </a:p>
          <a:p>
            <a:pPr lvl="1"/>
            <a:r>
              <a:rPr lang="en-US"/>
              <a:t>R = 500</a:t>
            </a:r>
          </a:p>
          <a:p>
            <a:pPr lvl="1"/>
            <a:r>
              <a:rPr lang="en-US"/>
              <a:t>S = 250</a:t>
            </a:r>
          </a:p>
          <a:p>
            <a:pPr lvl="1"/>
            <a:r>
              <a:rPr lang="en-US"/>
              <a:t>all other tasks = 5</a:t>
            </a:r>
          </a:p>
          <a:p>
            <a:r>
              <a:rPr lang="en-US"/>
              <a:t>Derive period of threads = 610 or 305</a:t>
            </a:r>
          </a:p>
          <a:p>
            <a:r>
              <a:rPr lang="en-US"/>
              <a:t>Some threads loop twice as fast as others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48932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Thread 1 = 5/305 (1.6%)</a:t>
            </a:r>
          </a:p>
          <a:p>
            <a:r>
              <a:rPr lang="en-US">
                <a:solidFill>
                  <a:srgbClr val="FF0000"/>
                </a:solidFill>
              </a:rPr>
              <a:t>Thread 2 = 305/305 (100%)</a:t>
            </a:r>
          </a:p>
          <a:p>
            <a:r>
              <a:rPr lang="en-US"/>
              <a:t>Thread 3 = 20/610 (3.2%)</a:t>
            </a:r>
          </a:p>
          <a:p>
            <a:r>
              <a:rPr lang="en-US"/>
              <a:t>Thread 4 = 339/610 (56%)</a:t>
            </a:r>
          </a:p>
          <a:p>
            <a:r>
              <a:rPr lang="en-US"/>
              <a:t>Thread 5 = 505/610 (83%)</a:t>
            </a:r>
          </a:p>
          <a:p>
            <a:r>
              <a:rPr lang="en-US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98</a:t>
            </a:fld>
            <a:endParaRPr 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3491880" y="4581128"/>
            <a:ext cx="4824536" cy="1651248"/>
            <a:chOff x="1555750" y="1863725"/>
            <a:chExt cx="7004050" cy="2784475"/>
          </a:xfrm>
        </p:grpSpPr>
        <p:cxnSp>
          <p:nvCxnSpPr>
            <p:cNvPr id="7" name="Straight Connector 6"/>
            <p:cNvCxnSpPr>
              <a:stCxn id="8" idx="3"/>
              <a:endCxn id="9" idx="1"/>
            </p:cNvCxnSpPr>
            <p:nvPr/>
          </p:nvCxnSpPr>
          <p:spPr>
            <a:xfrm flipV="1">
              <a:off x="1984375" y="3067050"/>
              <a:ext cx="604837" cy="95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55750" y="2798761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9212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3230" y="2757485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46650" y="409257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9350" y="1863725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5500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F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78650" y="2789237"/>
              <a:ext cx="428625" cy="55562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31175" y="2795587"/>
              <a:ext cx="428625" cy="5556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>
                  <a:solidFill>
                    <a:prstClr val="white"/>
                  </a:solidFill>
                  <a:latin typeface="Calibri"/>
                </a:rPr>
                <a:t>H</a:t>
              </a:r>
            </a:p>
          </p:txBody>
        </p:sp>
        <p:cxnSp>
          <p:nvCxnSpPr>
            <p:cNvPr id="16" name="Straight Connector 15"/>
            <p:cNvCxnSpPr>
              <a:stCxn id="9" idx="3"/>
              <a:endCxn id="10" idx="1"/>
            </p:cNvCxnSpPr>
            <p:nvPr/>
          </p:nvCxnSpPr>
          <p:spPr>
            <a:xfrm flipV="1">
              <a:off x="3017837" y="3035298"/>
              <a:ext cx="985393" cy="3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0"/>
              <a:endCxn id="12" idx="1"/>
            </p:cNvCxnSpPr>
            <p:nvPr/>
          </p:nvCxnSpPr>
          <p:spPr>
            <a:xfrm flipV="1">
              <a:off x="4217543" y="2141538"/>
              <a:ext cx="741807" cy="6159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3"/>
            </p:cNvCxnSpPr>
            <p:nvPr/>
          </p:nvCxnSpPr>
          <p:spPr>
            <a:xfrm>
              <a:off x="5387975" y="2141538"/>
              <a:ext cx="731838" cy="647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2"/>
              <a:endCxn id="11" idx="1"/>
            </p:cNvCxnSpPr>
            <p:nvPr/>
          </p:nvCxnSpPr>
          <p:spPr>
            <a:xfrm>
              <a:off x="4217543" y="3313110"/>
              <a:ext cx="729107" cy="10572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3" idx="2"/>
            </p:cNvCxnSpPr>
            <p:nvPr/>
          </p:nvCxnSpPr>
          <p:spPr>
            <a:xfrm flipV="1">
              <a:off x="5387975" y="3351212"/>
              <a:ext cx="731838" cy="1030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3" idx="3"/>
              <a:endCxn id="14" idx="1"/>
            </p:cNvCxnSpPr>
            <p:nvPr/>
          </p:nvCxnSpPr>
          <p:spPr>
            <a:xfrm flipV="1">
              <a:off x="6334125" y="3067050"/>
              <a:ext cx="644525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4" idx="3"/>
              <a:endCxn id="15" idx="1"/>
            </p:cNvCxnSpPr>
            <p:nvPr/>
          </p:nvCxnSpPr>
          <p:spPr>
            <a:xfrm>
              <a:off x="7407275" y="3067050"/>
              <a:ext cx="723900" cy="6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3047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17901" y="2757485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6411" y="3735943"/>
              <a:ext cx="282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8883" y="2141538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94" y="372324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f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57882" y="2141538"/>
              <a:ext cx="299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4026" y="2707242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g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08926" y="271994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/>
                </a:rPr>
                <a:t>h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7944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2080" y="6021288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84168" y="4293096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4288" y="4725144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95936" y="4797152"/>
            <a:ext cx="72008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66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Throughput and thread activity obtained directly from the solution to the constraints</a:t>
            </a:r>
          </a:p>
          <a:p>
            <a:r>
              <a:rPr lang="en-US"/>
              <a:t>Other information that can be derived from </a:t>
            </a:r>
            <a:r>
              <a:rPr lang="en-US">
                <a:solidFill>
                  <a:srgbClr val="FF0000"/>
                </a:solidFill>
              </a:rPr>
              <a:t>earliest firing time </a:t>
            </a:r>
            <a:r>
              <a:rPr lang="en-US"/>
              <a:t>includes</a:t>
            </a:r>
          </a:p>
          <a:p>
            <a:pPr lvl="1"/>
            <a:r>
              <a:rPr lang="en-US"/>
              <a:t>when one task definitely waits for another</a:t>
            </a:r>
          </a:p>
          <a:p>
            <a:pPr lvl="1"/>
            <a:r>
              <a:rPr lang="en-US"/>
              <a:t>which tasks can run simultaneously</a:t>
            </a:r>
          </a:p>
          <a:p>
            <a:pPr lvl="1"/>
            <a:r>
              <a:rPr lang="en-US"/>
              <a:t>which tasks on different threads do not run at the same time</a:t>
            </a:r>
          </a:p>
          <a:p>
            <a:pPr lvl="1"/>
            <a:r>
              <a:rPr lang="en-US"/>
              <a:t>frequency of each channel communication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/109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7430338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Entra">
      <a:dk1>
        <a:sysClr val="windowText" lastClr="000000"/>
      </a:dk1>
      <a:lt1>
        <a:sysClr val="window" lastClr="FFFFFF"/>
      </a:lt1>
      <a:dk2>
        <a:srgbClr val="2A7A5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3064</TotalTime>
  <Words>5766</Words>
  <Application>Microsoft Macintosh PowerPoint</Application>
  <PresentationFormat>On-screen Show (4:3)</PresentationFormat>
  <Paragraphs>1278</Paragraphs>
  <Slides>111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Kontortema</vt:lpstr>
      <vt:lpstr>Software and Energy-aware Computing Fundamentals of static analysis of software</vt:lpstr>
      <vt:lpstr>Acknowledgements</vt:lpstr>
      <vt:lpstr>Whole-systems energy transparency</vt:lpstr>
      <vt:lpstr>Energy of software?</vt:lpstr>
      <vt:lpstr>Reason 1</vt:lpstr>
      <vt:lpstr>Reason 2</vt:lpstr>
      <vt:lpstr>Reason 2 - continued</vt:lpstr>
      <vt:lpstr>Reason 3</vt:lpstr>
      <vt:lpstr>Energy transparency</vt:lpstr>
      <vt:lpstr>Software factors affecting energy</vt:lpstr>
      <vt:lpstr>Computational efficiency</vt:lpstr>
      <vt:lpstr>Computational efficiency (2)</vt:lpstr>
      <vt:lpstr>Low-level code optimisation</vt:lpstr>
      <vt:lpstr>Parallelism</vt:lpstr>
      <vt:lpstr>Parallelism and clock speed</vt:lpstr>
      <vt:lpstr>Parallelism (cont’d)</vt:lpstr>
      <vt:lpstr>How can static analysis help?</vt:lpstr>
      <vt:lpstr>How can static analysis help? (2)</vt:lpstr>
      <vt:lpstr>SW developer’s view</vt:lpstr>
      <vt:lpstr>Example</vt:lpstr>
      <vt:lpstr>Visualise energy of program blocks</vt:lpstr>
      <vt:lpstr>Which code blocks are hot?</vt:lpstr>
      <vt:lpstr>Example</vt:lpstr>
      <vt:lpstr>Energy a design goal for programmers</vt:lpstr>
      <vt:lpstr>Summary of goals</vt:lpstr>
      <vt:lpstr>Semantics and program analysis</vt:lpstr>
      <vt:lpstr>Programs are machines (that consume energy)</vt:lpstr>
      <vt:lpstr>Analysis of programs</vt:lpstr>
      <vt:lpstr>Tiwari’s Energy Equation (from Kerstin’s slides)</vt:lpstr>
      <vt:lpstr>Program semantics</vt:lpstr>
      <vt:lpstr>Different styles of program semantics</vt:lpstr>
      <vt:lpstr>Phases of semantic analysis</vt:lpstr>
      <vt:lpstr>Program syntax tree (parsing)</vt:lpstr>
      <vt:lpstr>From syntax tree to flow graph</vt:lpstr>
      <vt:lpstr>From flow graph to state automata</vt:lpstr>
      <vt:lpstr>Exercise</vt:lpstr>
      <vt:lpstr>Phases of semantic analysis</vt:lpstr>
      <vt:lpstr>From automaton to predicate logic</vt:lpstr>
      <vt:lpstr>Logical representation</vt:lpstr>
      <vt:lpstr>Example: A rate limiter*</vt:lpstr>
      <vt:lpstr>Rate limiter – logic representation</vt:lpstr>
      <vt:lpstr>More examples from ENTRA tool</vt:lpstr>
      <vt:lpstr>Identification of basic blocks</vt:lpstr>
      <vt:lpstr>Phases of semantic analysis</vt:lpstr>
      <vt:lpstr>Program analysis</vt:lpstr>
      <vt:lpstr>Invariants</vt:lpstr>
      <vt:lpstr>Example invariant</vt:lpstr>
      <vt:lpstr>Proving invariants</vt:lpstr>
      <vt:lpstr>Proof by approximation</vt:lpstr>
      <vt:lpstr>Energy invariants</vt:lpstr>
      <vt:lpstr>Two basic techniques</vt:lpstr>
      <vt:lpstr>Fixpoint computation</vt:lpstr>
      <vt:lpstr>Fixpoint example</vt:lpstr>
      <vt:lpstr>post(S) function</vt:lpstr>
      <vt:lpstr>Reachability as a fixpoint</vt:lpstr>
      <vt:lpstr>Example</vt:lpstr>
      <vt:lpstr>Exercise</vt:lpstr>
      <vt:lpstr>The reachable states of a program</vt:lpstr>
      <vt:lpstr>The reachable states of a program</vt:lpstr>
      <vt:lpstr>Infinite fixpoints</vt:lpstr>
      <vt:lpstr>Abstract interpretation</vt:lpstr>
      <vt:lpstr>Rule of signs</vt:lpstr>
      <vt:lpstr>The interval abstraction</vt:lpstr>
      <vt:lpstr>Example: interval abstraction</vt:lpstr>
      <vt:lpstr>Convex polyhedra</vt:lpstr>
      <vt:lpstr>Example convex polyhedron abstraction</vt:lpstr>
      <vt:lpstr>Approximate reachable states</vt:lpstr>
      <vt:lpstr>Summary so far....</vt:lpstr>
      <vt:lpstr>Software and Energy-aware Computing Static analysis and optimization</vt:lpstr>
      <vt:lpstr>Energy models – block-based</vt:lpstr>
      <vt:lpstr>Adding energy to the model</vt:lpstr>
      <vt:lpstr>Estimating total energy</vt:lpstr>
      <vt:lpstr>Beyond linear energy estimates</vt:lpstr>
      <vt:lpstr>Deriving cost functions</vt:lpstr>
      <vt:lpstr>Solving cost relations</vt:lpstr>
      <vt:lpstr>More complex cases</vt:lpstr>
      <vt:lpstr>Some available tools for cost analysis</vt:lpstr>
      <vt:lpstr>Trickier examples</vt:lpstr>
      <vt:lpstr>Analysis of communication and timing</vt:lpstr>
      <vt:lpstr>Potential power optimisations (1)</vt:lpstr>
      <vt:lpstr>Potential power optimisations (2)</vt:lpstr>
      <vt:lpstr>Parallel execution</vt:lpstr>
      <vt:lpstr>Behaviour of a single thread</vt:lpstr>
      <vt:lpstr>Example thread behaviour</vt:lpstr>
      <vt:lpstr>Analysis of the sequential components</vt:lpstr>
      <vt:lpstr>PowerPoint Presentation</vt:lpstr>
      <vt:lpstr>Energy and power estimates</vt:lpstr>
      <vt:lpstr>Task durations</vt:lpstr>
      <vt:lpstr>Synchronisation</vt:lpstr>
      <vt:lpstr>Synchronisation constraints (1)</vt:lpstr>
      <vt:lpstr>Counting communications</vt:lpstr>
      <vt:lpstr>Synchronisation constraints (2)</vt:lpstr>
      <vt:lpstr>Example (logical encoding)</vt:lpstr>
      <vt:lpstr>Analysis of the constraints</vt:lpstr>
      <vt:lpstr>Transient and periodic behaviour</vt:lpstr>
      <vt:lpstr>Approximation of throughput</vt:lpstr>
      <vt:lpstr>Analysis results</vt:lpstr>
      <vt:lpstr>Thread activity</vt:lpstr>
      <vt:lpstr>Other information</vt:lpstr>
      <vt:lpstr>Energy and power estimates</vt:lpstr>
      <vt:lpstr>Possible transformations</vt:lpstr>
      <vt:lpstr>Energy optimisation for Android game code case study</vt:lpstr>
      <vt:lpstr>A Source Code energy model</vt:lpstr>
      <vt:lpstr>Energy measurement of test cases</vt:lpstr>
      <vt:lpstr>Learning source-code operation costs </vt:lpstr>
      <vt:lpstr>Identifying which ops use most energy</vt:lpstr>
      <vt:lpstr>Which code blocks use most energy?</vt:lpstr>
      <vt:lpstr>Optimisation. Example 1</vt:lpstr>
      <vt:lpstr>Optimisation. Example 2</vt:lpstr>
      <vt:lpstr>Energy optimisations through energy transparency</vt:lpstr>
      <vt:lpstr>PowerPoint Presentation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ajspur</dc:creator>
  <cp:lastModifiedBy>John Gallagher</cp:lastModifiedBy>
  <cp:revision>791</cp:revision>
  <cp:lastPrinted>2015-05-06T13:07:51Z</cp:lastPrinted>
  <dcterms:created xsi:type="dcterms:W3CDTF">2013-09-26T08:18:50Z</dcterms:created>
  <dcterms:modified xsi:type="dcterms:W3CDTF">2016-08-15T13:09:54Z</dcterms:modified>
</cp:coreProperties>
</file>