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0"/>
  </p:notesMasterIdLst>
  <p:handoutMasterIdLst>
    <p:handoutMasterId r:id="rId81"/>
  </p:handoutMasterIdLst>
  <p:sldIdLst>
    <p:sldId id="258" r:id="rId2"/>
    <p:sldId id="268" r:id="rId3"/>
    <p:sldId id="266" r:id="rId4"/>
    <p:sldId id="259" r:id="rId5"/>
    <p:sldId id="264" r:id="rId6"/>
    <p:sldId id="261" r:id="rId7"/>
    <p:sldId id="267" r:id="rId8"/>
    <p:sldId id="263" r:id="rId9"/>
    <p:sldId id="262" r:id="rId10"/>
    <p:sldId id="265" r:id="rId11"/>
    <p:sldId id="269" r:id="rId12"/>
    <p:sldId id="336" r:id="rId13"/>
    <p:sldId id="270" r:id="rId14"/>
    <p:sldId id="273" r:id="rId15"/>
    <p:sldId id="271" r:id="rId16"/>
    <p:sldId id="272" r:id="rId17"/>
    <p:sldId id="276" r:id="rId18"/>
    <p:sldId id="337" r:id="rId19"/>
    <p:sldId id="275" r:id="rId20"/>
    <p:sldId id="278" r:id="rId21"/>
    <p:sldId id="279" r:id="rId22"/>
    <p:sldId id="280" r:id="rId23"/>
    <p:sldId id="338" r:id="rId24"/>
    <p:sldId id="281" r:id="rId25"/>
    <p:sldId id="300" r:id="rId26"/>
    <p:sldId id="282" r:id="rId27"/>
    <p:sldId id="283" r:id="rId28"/>
    <p:sldId id="339" r:id="rId29"/>
    <p:sldId id="284" r:id="rId30"/>
    <p:sldId id="340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4" r:id="rId41"/>
    <p:sldId id="296" r:id="rId42"/>
    <p:sldId id="302" r:id="rId43"/>
    <p:sldId id="303" r:id="rId44"/>
    <p:sldId id="297" r:id="rId45"/>
    <p:sldId id="298" r:id="rId46"/>
    <p:sldId id="299" r:id="rId47"/>
    <p:sldId id="301" r:id="rId48"/>
    <p:sldId id="304" r:id="rId49"/>
    <p:sldId id="305" r:id="rId50"/>
    <p:sldId id="306" r:id="rId51"/>
    <p:sldId id="307" r:id="rId52"/>
    <p:sldId id="308" r:id="rId53"/>
    <p:sldId id="321" r:id="rId54"/>
    <p:sldId id="309" r:id="rId55"/>
    <p:sldId id="311" r:id="rId56"/>
    <p:sldId id="312" r:id="rId57"/>
    <p:sldId id="313" r:id="rId58"/>
    <p:sldId id="314" r:id="rId59"/>
    <p:sldId id="315" r:id="rId60"/>
    <p:sldId id="310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31" r:id="rId75"/>
    <p:sldId id="332" r:id="rId76"/>
    <p:sldId id="333" r:id="rId77"/>
    <p:sldId id="334" r:id="rId78"/>
    <p:sldId id="335" r:id="rId7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12/08/16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12/08/16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19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F81C1-915A-554A-A0AF-07BD57499CD4}" type="slidenum">
              <a:rPr lang="en-US"/>
              <a:pPr/>
              <a:t>20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21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6" name="Picture 5" descr="Screen Shot 2015-07-09 at 19.5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1484784"/>
            <a:ext cx="5724128" cy="45646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New slide with block energy barchart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Verification of energy specifications</a:t>
            </a:r>
          </a:p>
        </p:txBody>
      </p:sp>
      <p:pic>
        <p:nvPicPr>
          <p:cNvPr id="6" name="Content Placeholder 5" descr="analysi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20" b="392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87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</a:t>
            </a:r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physical object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4550344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semicolon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(small step)</a:t>
            </a:r>
          </a:p>
          <a:p>
            <a:r>
              <a:rPr lang="en-US"/>
              <a:t>Big-step (Hoare-Floyd pre- post- conditions</a:t>
            </a:r>
          </a:p>
          <a:p>
            <a:r>
              <a:rPr lang="en-US"/>
              <a:t>Denotational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19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8BA53-84AB-EB43-A57E-4BECF1969081}" type="slidenum">
              <a:rPr lang="en-US"/>
              <a:pPr/>
              <a:t>20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660207" y="1412776"/>
            <a:ext cx="8494633" cy="48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u="sng">
                <a:latin typeface="Times New Roman" charset="0"/>
              </a:rPr>
              <a:t>Grammar Rules			Semantic Rules for flow of control</a:t>
            </a:r>
          </a:p>
          <a:p>
            <a:r>
              <a:rPr lang="en-GB" sz="1800">
                <a:latin typeface="American Typewriter" charset="0"/>
              </a:rPr>
              <a:t>If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if E then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 else 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l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S</a:t>
            </a:r>
            <a:r>
              <a:rPr lang="en-GB" sz="1800" baseline="-25000">
                <a:latin typeface="American Typewriter" charset="0"/>
              </a:rPr>
              <a:t>2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While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while E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1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While.next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While</a:t>
            </a:r>
          </a:p>
          <a:p>
            <a:r>
              <a:rPr lang="en-GB" sz="1800">
                <a:latin typeface="American Typewriter" charset="0"/>
              </a:rPr>
              <a:t>StatementList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>
                <a:latin typeface="American Typewriter" charset="0"/>
              </a:rPr>
              <a:t>S</a:t>
            </a:r>
            <a:r>
              <a:rPr lang="en-GB" baseline="-25000">
                <a:latin typeface="American Typewriter" charset="0"/>
              </a:rPr>
              <a:t>2</a:t>
            </a:r>
            <a:r>
              <a:rPr lang="en-GB">
                <a:latin typeface="American Typewriter" charset="0"/>
              </a:rPr>
              <a:t> .....    S</a:t>
            </a:r>
            <a:r>
              <a:rPr lang="en-GB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	S</a:t>
            </a:r>
            <a:r>
              <a:rPr lang="en-GB" sz="1800" baseline="-25000">
                <a:latin typeface="American Typewriter" charset="0"/>
              </a:rPr>
              <a:t>j</a:t>
            </a:r>
            <a:r>
              <a:rPr lang="en-GB" sz="1800">
                <a:latin typeface="American Typewriter" charset="0"/>
              </a:rPr>
              <a:t>.next = S</a:t>
            </a:r>
            <a:r>
              <a:rPr lang="en-GB" sz="1800" baseline="-25000">
                <a:latin typeface="American Typewriter" charset="0"/>
              </a:rPr>
              <a:t>j+1    </a:t>
            </a:r>
            <a:r>
              <a:rPr lang="en-GB" sz="1800">
                <a:latin typeface="American Typewriter" charset="0"/>
              </a:rPr>
              <a:t>(j = 1 to n-1) 						S</a:t>
            </a:r>
            <a:r>
              <a:rPr lang="en-GB" sz="1800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.next := StatementList.next</a:t>
            </a:r>
          </a:p>
          <a:p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S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StatementList | If | While | Print | Assign</a:t>
            </a:r>
          </a:p>
          <a:p>
            <a:r>
              <a:rPr lang="en-GB" sz="1800">
                <a:latin typeface="American Typewriter" charset="0"/>
              </a:rPr>
              <a:t>				StatementList.next := S.next</a:t>
            </a:r>
          </a:p>
          <a:p>
            <a:r>
              <a:rPr lang="en-GB" sz="1800">
                <a:latin typeface="American Typewriter" charset="0"/>
              </a:rPr>
              <a:t>				If.next := S.next</a:t>
            </a:r>
          </a:p>
          <a:p>
            <a:r>
              <a:rPr lang="en-GB" sz="1800">
                <a:latin typeface="American Typewriter" charset="0"/>
              </a:rPr>
              <a:t>				While.next := S.next</a:t>
            </a:r>
          </a:p>
          <a:p>
            <a:r>
              <a:rPr lang="en-GB" sz="1800">
                <a:latin typeface="American Typewriter" charset="0"/>
              </a:rPr>
              <a:t>				Print.next := S.next</a:t>
            </a:r>
          </a:p>
          <a:p>
            <a:r>
              <a:rPr lang="en-GB" sz="1800">
                <a:latin typeface="American Typewriter" charset="0"/>
              </a:rPr>
              <a:t>				Assign.next := S.next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21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Small program </a:t>
            </a:r>
            <a:r>
              <a:rPr lang="en-US">
                <a:sym typeface="Wingdings"/>
              </a:rPr>
              <a:t> flow graph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27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ICT-Energy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3059832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832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9832" y="2636912"/>
            <a:ext cx="3960440" cy="648072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9832" y="3429000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9832" y="4221088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12" name="Double Brace 11"/>
          <p:cNvSpPr/>
          <p:nvPr/>
        </p:nvSpPr>
        <p:spPr>
          <a:xfrm>
            <a:off x="2555776" y="1844824"/>
            <a:ext cx="5112568" cy="144016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7584" y="2060848"/>
            <a:ext cx="1440160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infinite number 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32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34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S be a set of stations. 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over-approximation 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6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600"/>
              <a:t>high-level languages </a:t>
            </a:r>
            <a:r>
              <a:rPr lang="en-US" sz="3600">
                <a:solidFill>
                  <a:srgbClr val="FF0000"/>
                </a:solidFill>
              </a:rPr>
              <a:t>hide</a:t>
            </a:r>
            <a:r>
              <a:rPr lang="en-US" sz="3600"/>
              <a:t> the platform from the programmer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Energy profiling of software: </a:t>
            </a:r>
            <a:r>
              <a:rPr lang="en-US" sz="3600"/>
              <a:t>resource analysis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800" u="sng"/>
              <a:t>John Gallagher</a:t>
            </a:r>
            <a:endParaRPr lang="en-US" sz="2800"/>
          </a:p>
          <a:p>
            <a:r>
              <a:rPr lang="en-US" sz="2800"/>
              <a:t>Roskilde University</a:t>
            </a:r>
          </a:p>
          <a:p>
            <a:r>
              <a:rPr lang="en-US" sz="2800" b="1"/>
              <a:t>ICT-Energy: Energy consumption in future ICT devices</a:t>
            </a:r>
          </a:p>
          <a:p>
            <a:r>
              <a:rPr lang="en-US" sz="2200"/>
              <a:t>Summer School, Fiuggi, Italy, July 7-12, 2015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10531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energy profile 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get an energy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energy is consumed at the hardware level.  </a:t>
            </a:r>
          </a:p>
          <a:p>
            <a:r>
              <a:rPr lang="en-US"/>
              <a:t>We aim to measure the energy consumption of basic operations</a:t>
            </a:r>
          </a:p>
          <a:p>
            <a:pPr lvl="1"/>
            <a:r>
              <a:rPr lang="en-US"/>
              <a:t>e.g. machine instructions, basic arithmetic operations, etc.</a:t>
            </a:r>
          </a:p>
          <a:p>
            <a:pPr lvl="1"/>
            <a:r>
              <a:rPr lang="en-US"/>
              <a:t>The numbers for the energy counter are derived from the basic operations in the transitions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4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In the ENTRA project, the energy consumption of the instruction set (ISA) of the xCORE processor was measured (at the University of Bristol)</a:t>
            </a:r>
          </a:p>
          <a:p>
            <a:endParaRPr lang="en-US" sz="2800"/>
          </a:p>
          <a:p>
            <a:r>
              <a:rPr lang="en-US" sz="2800"/>
              <a:t>The energy required for each instruction, and transition from one instruction to the next, resulted in an energy model for the instruction set</a:t>
            </a:r>
          </a:p>
          <a:p>
            <a:r>
              <a:rPr lang="en-US" sz="2800"/>
              <a:t>Energy estimates for sections of ISA code could then be obtained.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02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xCORE energy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  <p:pic>
        <p:nvPicPr>
          <p:cNvPr id="6" name="Picture 5" descr="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556792"/>
            <a:ext cx="5940152" cy="4455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1916832"/>
            <a:ext cx="252028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Steve Kerrison, </a:t>
            </a:r>
          </a:p>
          <a:p>
            <a:r>
              <a:rPr lang="en-US"/>
              <a:t>Univ. of Bristol</a:t>
            </a:r>
          </a:p>
        </p:txBody>
      </p:sp>
    </p:spTree>
    <p:extLst>
      <p:ext uri="{BB962C8B-B14F-4D97-AF65-F5344CB8AC3E}">
        <p14:creationId xmlns:p14="http://schemas.microsoft.com/office/powerpoint/2010/main" val="1904843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level energy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model for machine instructions can be transferred to higher levels such as LLVM intermediate code, or source code operations (Georgiou et al. 2014)</a:t>
            </a:r>
          </a:p>
          <a:p>
            <a:r>
              <a:rPr lang="en-US"/>
              <a:t>There is a </a:t>
            </a:r>
            <a:r>
              <a:rPr lang="en-US">
                <a:solidFill>
                  <a:srgbClr val="FF0000"/>
                </a:solidFill>
              </a:rPr>
              <a:t>loss of precision</a:t>
            </a:r>
            <a:r>
              <a:rPr lang="en-US"/>
              <a:t>, since the mapping is not one-to-one</a:t>
            </a:r>
          </a:p>
          <a:p>
            <a:r>
              <a:rPr lang="en-US"/>
              <a:t>Experiments indicate reasonable precision at LLVM level.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6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parallel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far, we only talked about sequential programs</a:t>
            </a:r>
          </a:p>
          <a:p>
            <a:r>
              <a:rPr lang="en-US"/>
              <a:t>However, for energy analysis, multi-threaded programs are a very important class</a:t>
            </a:r>
          </a:p>
          <a:p>
            <a:r>
              <a:rPr lang="en-US"/>
              <a:t>How can we estimate energy consumption of parallel programs?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5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multi-threaded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Often, we want to design threads to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performance targets</a:t>
            </a:r>
          </a:p>
          <a:p>
            <a:r>
              <a:rPr lang="en-US"/>
              <a:t>Reducing clock frequency saves power</a:t>
            </a:r>
          </a:p>
          <a:p>
            <a:r>
              <a:rPr lang="en-US"/>
              <a:t>Cores that are inactive should be put in </a:t>
            </a:r>
            <a:r>
              <a:rPr lang="en-US">
                <a:solidFill>
                  <a:srgbClr val="FF0000"/>
                </a:solidFill>
              </a:rPr>
              <a:t>power-saving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8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Communication and timing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put in power-saving</a:t>
            </a:r>
          </a:p>
          <a:p>
            <a:r>
              <a:rPr lang="en-US"/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69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71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63888" y="4797152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B2 C3 D2 E2 F4 G2 H2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91880" y="3645024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C4 Q E2 F5 S H2</a:t>
            </a:r>
          </a:p>
        </p:txBody>
      </p:sp>
      <p:cxnSp>
        <p:nvCxnSpPr>
          <p:cNvPr id="60" name="Straight Arrow Connector 59"/>
          <p:cNvCxnSpPr>
            <a:stCxn id="54" idx="0"/>
            <a:endCxn id="59" idx="2"/>
          </p:cNvCxnSpPr>
          <p:nvPr/>
        </p:nvCxnSpPr>
        <p:spPr>
          <a:xfrm flipH="1" flipV="1">
            <a:off x="4951778" y="4234255"/>
            <a:ext cx="72008" cy="562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80918" y="3246157"/>
            <a:ext cx="153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[d||e|| h]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86455" y="2680932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C5 D2 R F2 G2 H2</a:t>
            </a:r>
          </a:p>
        </p:txBody>
      </p:sp>
      <p:cxnSp>
        <p:nvCxnSpPr>
          <p:cNvPr id="65" name="Straight Arrow Connector 64"/>
          <p:cNvCxnSpPr>
            <a:stCxn id="59" idx="0"/>
            <a:endCxn id="64" idx="2"/>
          </p:cNvCxnSpPr>
          <p:nvPr/>
        </p:nvCxnSpPr>
        <p:spPr>
          <a:xfrm flipH="1" flipV="1">
            <a:off x="4946353" y="3270163"/>
            <a:ext cx="5425" cy="3748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76056" y="43651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[a||c|| g]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09019" y="1611441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B2 C2 D2 E2 F3 G2 H2</a:t>
            </a:r>
          </a:p>
        </p:txBody>
      </p:sp>
      <p:cxnSp>
        <p:nvCxnSpPr>
          <p:cNvPr id="70" name="Straight Arrow Connector 69"/>
          <p:cNvCxnSpPr>
            <a:stCxn id="64" idx="0"/>
            <a:endCxn id="69" idx="2"/>
          </p:cNvCxnSpPr>
          <p:nvPr/>
        </p:nvCxnSpPr>
        <p:spPr>
          <a:xfrm flipV="1">
            <a:off x="4946353" y="2200672"/>
            <a:ext cx="122564" cy="4802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68917" y="2266287"/>
            <a:ext cx="93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[b||f]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737064" y="546245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C2 D2 E2 F4 S H2</a:t>
            </a:r>
          </a:p>
        </p:txBody>
      </p:sp>
      <p:cxnSp>
        <p:nvCxnSpPr>
          <p:cNvPr id="119" name="Straight Arrow Connector 118"/>
          <p:cNvCxnSpPr>
            <a:stCxn id="69" idx="0"/>
            <a:endCxn id="118" idx="2"/>
          </p:cNvCxnSpPr>
          <p:nvPr/>
        </p:nvCxnSpPr>
        <p:spPr>
          <a:xfrm flipV="1">
            <a:off x="5068917" y="1135476"/>
            <a:ext cx="128045" cy="4759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196962" y="1288455"/>
            <a:ext cx="118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[a||g]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92280" y="2903965"/>
            <a:ext cx="120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[b||h]</a:t>
            </a:r>
          </a:p>
        </p:txBody>
      </p:sp>
      <p:cxnSp>
        <p:nvCxnSpPr>
          <p:cNvPr id="130" name="Curved Connector 129"/>
          <p:cNvCxnSpPr>
            <a:stCxn id="118" idx="3"/>
            <a:endCxn id="54" idx="3"/>
          </p:cNvCxnSpPr>
          <p:nvPr/>
        </p:nvCxnSpPr>
        <p:spPr>
          <a:xfrm flipH="1">
            <a:off x="6483684" y="840861"/>
            <a:ext cx="173176" cy="4250907"/>
          </a:xfrm>
          <a:prstGeom prst="curvedConnector3">
            <a:avLst>
              <a:gd name="adj1" fmla="val -13200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5" y="476672"/>
            <a:ext cx="3024336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Analysis of the thread synchronisation identifies periodic behaviour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1520" y="3284984"/>
            <a:ext cx="3024336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Compute a </a:t>
            </a:r>
            <a:r>
              <a:rPr lang="en-US" sz="2400">
                <a:solidFill>
                  <a:srgbClr val="FF0000"/>
                </a:solidFill>
              </a:rPr>
              <a:t>critical</a:t>
            </a:r>
          </a:p>
          <a:p>
            <a:r>
              <a:rPr lang="en-US" sz="2400">
                <a:solidFill>
                  <a:srgbClr val="FF0000"/>
                </a:solidFill>
              </a:rPr>
              <a:t>path </a:t>
            </a:r>
            <a:r>
              <a:rPr lang="en-US" sz="2400"/>
              <a:t>of the loop, based on the time</a:t>
            </a:r>
          </a:p>
          <a:p>
            <a:r>
              <a:rPr lang="en-US" sz="2400"/>
              <a:t>estimates and the</a:t>
            </a:r>
          </a:p>
          <a:p>
            <a:r>
              <a:rPr lang="en-US" sz="2400"/>
              <a:t>order on tasks.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72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4842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task times </a:t>
            </a:r>
          </a:p>
          <a:p>
            <a:pPr lvl="1"/>
            <a:r>
              <a:rPr lang="en-US"/>
              <a:t>P = 100, Q = 334, R=500, S=250</a:t>
            </a:r>
          </a:p>
          <a:p>
            <a:r>
              <a:rPr lang="en-US"/>
              <a:t>Obtain throughput</a:t>
            </a:r>
          </a:p>
          <a:p>
            <a:pPr lvl="1"/>
            <a:r>
              <a:rPr lang="en-US"/>
              <a:t>382.5</a:t>
            </a:r>
          </a:p>
          <a:p>
            <a:r>
              <a:rPr lang="en-US"/>
              <a:t>Thread activity</a:t>
            </a:r>
          </a:p>
          <a:p>
            <a:pPr lvl="1"/>
            <a:r>
              <a:rPr lang="en-US"/>
              <a:t>Thread 7 (67%), Thread 5 (66%), Thread 4 (44%),..... Thread 1(1.3%)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4458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add energy “counters” to the automaton derived from the program</a:t>
            </a:r>
          </a:p>
          <a:p>
            <a:r>
              <a:rPr lang="en-US"/>
              <a:t>Two methods for approximation of counter values</a:t>
            </a:r>
          </a:p>
          <a:p>
            <a:pPr lvl="1"/>
            <a:r>
              <a:rPr lang="en-US"/>
              <a:t>convex polyhedra abstraction (linear approx)</a:t>
            </a:r>
          </a:p>
          <a:p>
            <a:pPr lvl="1"/>
            <a:r>
              <a:rPr lang="en-US"/>
              <a:t>solving cost recurrence equations (can give non-linear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3055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Energy analysis of parallel code is vital, since major power optimisations are available</a:t>
            </a:r>
          </a:p>
          <a:p>
            <a:r>
              <a:rPr lang="en-US"/>
              <a:t>We generate a model of thread periodic behaviour, yielding estimates of</a:t>
            </a:r>
          </a:p>
          <a:p>
            <a:pPr lvl="1"/>
            <a:r>
              <a:rPr lang="en-US"/>
              <a:t>throughput</a:t>
            </a:r>
          </a:p>
          <a:p>
            <a:pPr lvl="1"/>
            <a:r>
              <a:rPr lang="en-US"/>
              <a:t>parallelism</a:t>
            </a:r>
          </a:p>
          <a:p>
            <a:pPr lvl="1"/>
            <a:r>
              <a:rPr lang="en-US"/>
              <a:t>energy consumption and power dissipation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4470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field is young </a:t>
            </a:r>
          </a:p>
          <a:p>
            <a:r>
              <a:rPr lang="en-US"/>
              <a:t>Mature tools (comparable to UPPAAL) are not </a:t>
            </a:r>
            <a:r>
              <a:rPr lang="en-US">
                <a:solidFill>
                  <a:srgbClr val="FF0000"/>
                </a:solidFill>
              </a:rPr>
              <a:t>yet</a:t>
            </a:r>
            <a:r>
              <a:rPr lang="en-US"/>
              <a:t> available</a:t>
            </a:r>
          </a:p>
          <a:p>
            <a:r>
              <a:rPr lang="en-US"/>
              <a:t>Rapid advances in program analysis and verification technology is being extended and applied to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0392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78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see where the program wastes energy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3697</Words>
  <Application>Microsoft Macintosh PowerPoint</Application>
  <PresentationFormat>On-screen Show (4:3)</PresentationFormat>
  <Paragraphs>855</Paragraphs>
  <Slides>78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Kontortema</vt:lpstr>
      <vt:lpstr>Software and Energy-aware Computing Fundamentals of static analysis of software</vt:lpstr>
      <vt:lpstr>Acknowledgements</vt:lpstr>
      <vt:lpstr>ICT-Energy</vt:lpstr>
      <vt:lpstr>Energy of software?</vt:lpstr>
      <vt:lpstr>Reason 1</vt:lpstr>
      <vt:lpstr>Reason 2</vt:lpstr>
      <vt:lpstr>Reason 2 - continued</vt:lpstr>
      <vt:lpstr>Reason 3</vt:lpstr>
      <vt:lpstr>Energy transparency</vt:lpstr>
      <vt:lpstr>Example</vt:lpstr>
      <vt:lpstr>Example</vt:lpstr>
      <vt:lpstr>New slide with block energy barchart </vt:lpstr>
      <vt:lpstr>Energy a design goal for programmers</vt:lpstr>
      <vt:lpstr>Verification of energy specifications</vt:lpstr>
      <vt:lpstr>Summary of goals</vt:lpstr>
      <vt:lpstr>Analysis of programs</vt:lpstr>
      <vt:lpstr>Program semantics</vt:lpstr>
      <vt:lpstr>Different styles of program semantics</vt:lpstr>
      <vt:lpstr>Program syntax tree (parsing)</vt:lpstr>
      <vt:lpstr>From syntax tree to flow graph</vt:lpstr>
      <vt:lpstr>From syntax tree to flow graph</vt:lpstr>
      <vt:lpstr>From flow graph to state automata</vt:lpstr>
      <vt:lpstr>Exercise</vt:lpstr>
      <vt:lpstr>From automaton to predicate logic</vt:lpstr>
      <vt:lpstr>Exercise</vt:lpstr>
      <vt:lpstr>Logical representation</vt:lpstr>
      <vt:lpstr>Example: A rate limiter*</vt:lpstr>
      <vt:lpstr>More examples from ENTRA tool</vt:lpstr>
      <vt:lpstr>Rate limiter – logic representation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Energy profiling of software: resource analysis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How do we get an energy model?</vt:lpstr>
      <vt:lpstr>Measuring energy</vt:lpstr>
      <vt:lpstr>The xCORE energy model</vt:lpstr>
      <vt:lpstr>Higher level energy models</vt:lpstr>
      <vt:lpstr>Some available tools</vt:lpstr>
      <vt:lpstr>Towards parallel programs</vt:lpstr>
      <vt:lpstr>Energy and multi-threaded code</vt:lpstr>
      <vt:lpstr>Communication and timing analysis</vt:lpstr>
      <vt:lpstr>Parallel execution</vt:lpstr>
      <vt:lpstr>Example thread behaviour</vt:lpstr>
      <vt:lpstr>Analysis of the sequential components</vt:lpstr>
      <vt:lpstr>PowerPoint Presentation</vt:lpstr>
      <vt:lpstr>PowerPoint Presentation</vt:lpstr>
      <vt:lpstr>Thread behaviour</vt:lpstr>
      <vt:lpstr>Energy and power estimates</vt:lpstr>
      <vt:lpstr>Summary of Part 2</vt:lpstr>
      <vt:lpstr>Summary (continued)</vt:lpstr>
      <vt:lpstr>Finally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654</cp:revision>
  <cp:lastPrinted>2015-05-06T13:07:51Z</cp:lastPrinted>
  <dcterms:created xsi:type="dcterms:W3CDTF">2013-09-26T08:18:50Z</dcterms:created>
  <dcterms:modified xsi:type="dcterms:W3CDTF">2016-08-12T15:21:16Z</dcterms:modified>
</cp:coreProperties>
</file>