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EBCCF-1751-5056-CDBE-5D80D89CFDFD}" v="250" dt="2025-04-23T15:15:39.855"/>
    <p1510:client id="{53D0A3C4-4FD1-C854-9E32-4D9E16581EB6}" v="492" dt="2025-04-22T20:13:42.333"/>
    <p1510:client id="{5A687392-28B8-7F4A-B2A5-392CCF679BC5}" v="1888" dt="2025-04-23T15:15:24.402"/>
    <p1510:client id="{5FF2F76F-FC3F-8051-3C92-CF494C467693}" v="9" dt="2025-04-24T05:32:09.285"/>
    <p1510:client id="{A6C368B6-473C-BF12-3BE4-100B503DE275}" v="33" dt="2025-04-24T05:27:45.736"/>
    <p1510:client id="{B0605852-2409-7542-4FB6-2F9D073154AB}" v="394" dt="2025-04-22T20:19:21.861"/>
    <p1510:client id="{BAFD5BB6-9C4D-268C-9094-E3A02E96C5A4}" v="529" dt="2025-04-22T19:59:25.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25" d="100"/>
          <a:sy n="25" d="100"/>
        </p:scale>
        <p:origin x="192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0C55F9A-177E-7544-9DCE-68F1A49F4CF5}"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554390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55F9A-177E-7544-9DCE-68F1A49F4CF5}"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90288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55F9A-177E-7544-9DCE-68F1A49F4CF5}"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00907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C55F9A-177E-7544-9DCE-68F1A49F4CF5}"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21179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55F9A-177E-7544-9DCE-68F1A49F4CF5}" type="datetimeFigureOut">
              <a:rPr lang="en-US" smtClean="0"/>
              <a:t>4/28/25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406167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C55F9A-177E-7544-9DCE-68F1A49F4CF5}"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555109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C55F9A-177E-7544-9DCE-68F1A49F4CF5}" type="datetimeFigureOut">
              <a:rPr lang="en-US" smtClean="0"/>
              <a:t>4/28/25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53056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C55F9A-177E-7544-9DCE-68F1A49F4CF5}" type="datetimeFigureOut">
              <a:rPr lang="en-US" smtClean="0"/>
              <a:t>4/28/25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03430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55F9A-177E-7544-9DCE-68F1A49F4CF5}" type="datetimeFigureOut">
              <a:rPr lang="en-US" smtClean="0"/>
              <a:t>4/28/25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138146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0C55F9A-177E-7544-9DCE-68F1A49F4CF5}"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325255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0C55F9A-177E-7544-9DCE-68F1A49F4CF5}" type="datetimeFigureOut">
              <a:rPr lang="en-US" smtClean="0"/>
              <a:t>4/28/25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F2B7D-6B4C-DD48-959A-2B8B6328C15D}" type="slidenum">
              <a:rPr lang="en-US" smtClean="0"/>
              <a:t>‹#›</a:t>
            </a:fld>
            <a:endParaRPr lang="en-US"/>
          </a:p>
        </p:txBody>
      </p:sp>
    </p:spTree>
    <p:extLst>
      <p:ext uri="{BB962C8B-B14F-4D97-AF65-F5344CB8AC3E}">
        <p14:creationId xmlns:p14="http://schemas.microsoft.com/office/powerpoint/2010/main" val="419013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10C55F9A-177E-7544-9DCE-68F1A49F4CF5}" type="datetimeFigureOut">
              <a:rPr lang="en-US" smtClean="0"/>
              <a:t>4/28/25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23EF2B7D-6B4C-DD48-959A-2B8B6328C15D}" type="slidenum">
              <a:rPr lang="en-US" smtClean="0"/>
              <a:t>‹#›</a:t>
            </a:fld>
            <a:endParaRPr lang="en-US"/>
          </a:p>
        </p:txBody>
      </p:sp>
    </p:spTree>
    <p:extLst>
      <p:ext uri="{BB962C8B-B14F-4D97-AF65-F5344CB8AC3E}">
        <p14:creationId xmlns:p14="http://schemas.microsoft.com/office/powerpoint/2010/main" val="873224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1F568C-A08B-171C-54BD-F4F63DD348C7}"/>
              </a:ext>
            </a:extLst>
          </p:cNvPr>
          <p:cNvSpPr/>
          <p:nvPr/>
        </p:nvSpPr>
        <p:spPr>
          <a:xfrm>
            <a:off x="-4183" y="3927763"/>
            <a:ext cx="43895383" cy="29016036"/>
          </a:xfrm>
          <a:prstGeom prst="rect">
            <a:avLst/>
          </a:prstGeom>
          <a:solidFill>
            <a:schemeClr val="tx2">
              <a:lumMod val="10000"/>
              <a:lumOff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8B2F2D-C237-1493-FE69-A2242AFF350A}"/>
              </a:ext>
            </a:extLst>
          </p:cNvPr>
          <p:cNvSpPr/>
          <p:nvPr/>
        </p:nvSpPr>
        <p:spPr>
          <a:xfrm>
            <a:off x="-79899" y="1"/>
            <a:ext cx="44020181" cy="3875730"/>
          </a:xfrm>
          <a:prstGeom prst="rect">
            <a:avLst/>
          </a:prstGeom>
          <a:solidFill>
            <a:schemeClr val="tx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E75BC5-0184-03C3-2297-5F4CC08A6B29}"/>
              </a:ext>
            </a:extLst>
          </p:cNvPr>
          <p:cNvSpPr txBox="1"/>
          <p:nvPr/>
        </p:nvSpPr>
        <p:spPr>
          <a:xfrm>
            <a:off x="644679" y="1162941"/>
            <a:ext cx="35722905"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err="1">
                <a:latin typeface="Cambria"/>
                <a:ea typeface="Calibri"/>
                <a:cs typeface="Calibri"/>
              </a:rPr>
              <a:t>HydroExplore</a:t>
            </a:r>
            <a:r>
              <a:rPr lang="en-US" sz="9600">
                <a:latin typeface="Cambria"/>
                <a:ea typeface="Calibri"/>
                <a:cs typeface="Calibri"/>
              </a:rPr>
              <a:t> App for The Hubbard Brook Experimental Forest</a:t>
            </a:r>
          </a:p>
          <a:p>
            <a:r>
              <a:rPr lang="en-US" sz="3600" b="1">
                <a:latin typeface="Cambria"/>
                <a:ea typeface="Calibri"/>
                <a:cs typeface="Calibri"/>
              </a:rPr>
              <a:t>By: Michael Dunlap, Humzah Naved, Owen Egan</a:t>
            </a:r>
          </a:p>
        </p:txBody>
      </p:sp>
      <p:pic>
        <p:nvPicPr>
          <p:cNvPr id="16" name="Picture 15" descr="A map of a forest&#10;&#10;AI-generated content may be incorrect.">
            <a:extLst>
              <a:ext uri="{FF2B5EF4-FFF2-40B4-BE49-F238E27FC236}">
                <a16:creationId xmlns:a16="http://schemas.microsoft.com/office/drawing/2014/main" id="{49F366F1-24BB-7F4D-9CFF-03AF7FB83673}"/>
              </a:ext>
            </a:extLst>
          </p:cNvPr>
          <p:cNvPicPr>
            <a:picLocks noChangeAspect="1"/>
          </p:cNvPicPr>
          <p:nvPr/>
        </p:nvPicPr>
        <p:blipFill>
          <a:blip r:embed="rId2"/>
          <a:stretch>
            <a:fillRect/>
          </a:stretch>
        </p:blipFill>
        <p:spPr>
          <a:xfrm>
            <a:off x="432356" y="13538663"/>
            <a:ext cx="12785462" cy="8519495"/>
          </a:xfrm>
          <a:prstGeom prst="rect">
            <a:avLst/>
          </a:prstGeom>
          <a:ln>
            <a:solidFill>
              <a:schemeClr val="tx2">
                <a:lumMod val="50000"/>
                <a:lumOff val="50000"/>
              </a:schemeClr>
            </a:solidFill>
          </a:ln>
        </p:spPr>
      </p:pic>
      <p:sp>
        <p:nvSpPr>
          <p:cNvPr id="19" name="TextBox 18">
            <a:extLst>
              <a:ext uri="{FF2B5EF4-FFF2-40B4-BE49-F238E27FC236}">
                <a16:creationId xmlns:a16="http://schemas.microsoft.com/office/drawing/2014/main" id="{C235AD5A-D3FE-8973-4348-4E459274F2D6}"/>
              </a:ext>
            </a:extLst>
          </p:cNvPr>
          <p:cNvSpPr txBox="1"/>
          <p:nvPr/>
        </p:nvSpPr>
        <p:spPr>
          <a:xfrm>
            <a:off x="555534" y="5276032"/>
            <a:ext cx="12058374" cy="67082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u="sng">
                <a:latin typeface="Cambria"/>
                <a:ea typeface="Cambria"/>
              </a:rPr>
              <a:t>Background:</a:t>
            </a:r>
            <a:r>
              <a:rPr lang="en-US" sz="5400">
                <a:latin typeface="Cambria"/>
                <a:ea typeface="Cambria"/>
              </a:rPr>
              <a:t> </a:t>
            </a:r>
          </a:p>
          <a:p>
            <a:r>
              <a:rPr lang="en-US" sz="5400">
                <a:latin typeface="Cambria"/>
                <a:ea typeface="Cambria"/>
              </a:rPr>
              <a:t>The Hubbard Brook Experimental Forest in New Hampshire has been studying precipitation and streamflow trends since 1956 We developed an app using Shiny to observe and analyze these trends with various user interactive graphs and maps </a:t>
            </a:r>
            <a:endParaRPr lang="en-US" sz="5400">
              <a:latin typeface="Aptos"/>
              <a:ea typeface="Cambria"/>
            </a:endParaRPr>
          </a:p>
        </p:txBody>
      </p:sp>
      <p:sp>
        <p:nvSpPr>
          <p:cNvPr id="4" name="TextBox 3">
            <a:extLst>
              <a:ext uri="{FF2B5EF4-FFF2-40B4-BE49-F238E27FC236}">
                <a16:creationId xmlns:a16="http://schemas.microsoft.com/office/drawing/2014/main" id="{1E4926E4-CEFC-547C-807F-41F77E1E6D6D}"/>
              </a:ext>
            </a:extLst>
          </p:cNvPr>
          <p:cNvSpPr txBox="1"/>
          <p:nvPr/>
        </p:nvSpPr>
        <p:spPr>
          <a:xfrm>
            <a:off x="367428" y="24250335"/>
            <a:ext cx="13933408" cy="7571303"/>
          </a:xfrm>
          <a:prstGeom prst="rect">
            <a:avLst/>
          </a:prstGeom>
          <a:noFill/>
        </p:spPr>
        <p:txBody>
          <a:bodyPr wrap="square" lIns="91440" tIns="45720" rIns="91440" bIns="45720" rtlCol="0" anchor="t">
            <a:spAutoFit/>
          </a:bodyPr>
          <a:lstStyle/>
          <a:p>
            <a:r>
              <a:rPr lang="en-US" sz="5400" b="1" u="sng" dirty="0">
                <a:latin typeface="Cambria"/>
                <a:ea typeface="Cambria"/>
              </a:rPr>
              <a:t>The Data We Used:</a:t>
            </a:r>
            <a:r>
              <a:rPr lang="en-US" sz="5400" b="1" dirty="0">
                <a:latin typeface="Cambria"/>
                <a:ea typeface="Cambria"/>
              </a:rPr>
              <a:t> </a:t>
            </a:r>
          </a:p>
          <a:p>
            <a:pPr marL="685800" indent="-685800">
              <a:buFont typeface="Arial" panose="020B0604020202020204" pitchFamily="34" charset="0"/>
              <a:buChar char="•"/>
            </a:pPr>
            <a:r>
              <a:rPr lang="en-US" sz="5400" dirty="0">
                <a:latin typeface="Cambria"/>
                <a:ea typeface="Cambria"/>
              </a:rPr>
              <a:t>Precipitation, streamflow, and snow depth data from the 9 experimental watersheds in the Hubbard Brook Forest. We grouped the data by date and watershed to create a finalized dataset we could use</a:t>
            </a:r>
          </a:p>
          <a:p>
            <a:pPr marL="685800" indent="-685800">
              <a:buFont typeface="Arial" panose="020B0604020202020204" pitchFamily="34" charset="0"/>
              <a:buChar char="•"/>
            </a:pPr>
            <a:r>
              <a:rPr lang="en-US" sz="5400" dirty="0">
                <a:latin typeface="Cambria"/>
                <a:ea typeface="Cambria"/>
              </a:rPr>
              <a:t>We created monthly averages, yearly graphs ordered by water year, and daily totals by watersheds.</a:t>
            </a:r>
          </a:p>
        </p:txBody>
      </p:sp>
      <p:sp>
        <p:nvSpPr>
          <p:cNvPr id="5" name="TextBox 4">
            <a:extLst>
              <a:ext uri="{FF2B5EF4-FFF2-40B4-BE49-F238E27FC236}">
                <a16:creationId xmlns:a16="http://schemas.microsoft.com/office/drawing/2014/main" id="{01C0E348-95D8-AA31-857A-C45108D5A075}"/>
              </a:ext>
            </a:extLst>
          </p:cNvPr>
          <p:cNvSpPr txBox="1"/>
          <p:nvPr/>
        </p:nvSpPr>
        <p:spPr>
          <a:xfrm>
            <a:off x="29917454" y="4337396"/>
            <a:ext cx="1436644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u="sng" dirty="0">
                <a:latin typeface="Cambria"/>
                <a:ea typeface="Cambria"/>
              </a:rPr>
              <a:t>How We Developed The App:</a:t>
            </a:r>
            <a:r>
              <a:rPr lang="en-US" sz="5400" dirty="0">
                <a:latin typeface="Cambria"/>
                <a:ea typeface="Cambria"/>
              </a:rPr>
              <a:t> </a:t>
            </a:r>
          </a:p>
          <a:p>
            <a:r>
              <a:rPr lang="en-US" sz="5400" dirty="0">
                <a:latin typeface="Cambria"/>
                <a:ea typeface="Cambria"/>
              </a:rPr>
              <a:t>The app was developed primarily using R's Shiny package and was designed to provide an interactive platform for exploring long term precipitation and streamflow data at Hubbard Brook through dynamic graphs and maps. </a:t>
            </a:r>
          </a:p>
        </p:txBody>
      </p:sp>
      <p:sp>
        <p:nvSpPr>
          <p:cNvPr id="7" name="TextBox 6">
            <a:extLst>
              <a:ext uri="{FF2B5EF4-FFF2-40B4-BE49-F238E27FC236}">
                <a16:creationId xmlns:a16="http://schemas.microsoft.com/office/drawing/2014/main" id="{D02B2247-F5B3-C557-2A80-11E3F6F519C1}"/>
              </a:ext>
            </a:extLst>
          </p:cNvPr>
          <p:cNvSpPr txBox="1"/>
          <p:nvPr/>
        </p:nvSpPr>
        <p:spPr>
          <a:xfrm>
            <a:off x="14334946" y="17153128"/>
            <a:ext cx="14305792" cy="923330"/>
          </a:xfrm>
          <a:prstGeom prst="rect">
            <a:avLst/>
          </a:prstGeom>
          <a:noFill/>
        </p:spPr>
        <p:txBody>
          <a:bodyPr wrap="square" lIns="91440" tIns="45720" rIns="91440" bIns="45720" rtlCol="0" anchor="t">
            <a:spAutoFit/>
          </a:bodyPr>
          <a:lstStyle/>
          <a:p>
            <a:pPr algn="ctr"/>
            <a:r>
              <a:rPr lang="en-US" sz="5400" dirty="0">
                <a:latin typeface="Cambria"/>
                <a:ea typeface="Calibri"/>
                <a:cs typeface="Calibri"/>
              </a:rPr>
              <a:t>Monthly Trend Plots</a:t>
            </a:r>
          </a:p>
        </p:txBody>
      </p:sp>
      <p:sp>
        <p:nvSpPr>
          <p:cNvPr id="10" name="TextBox 9">
            <a:extLst>
              <a:ext uri="{FF2B5EF4-FFF2-40B4-BE49-F238E27FC236}">
                <a16:creationId xmlns:a16="http://schemas.microsoft.com/office/drawing/2014/main" id="{2300BDB2-AC1D-30C6-6BFA-4EA94D00CF88}"/>
              </a:ext>
            </a:extLst>
          </p:cNvPr>
          <p:cNvSpPr txBox="1"/>
          <p:nvPr/>
        </p:nvSpPr>
        <p:spPr>
          <a:xfrm>
            <a:off x="40559145" y="258520"/>
            <a:ext cx="1045575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u="sng">
                <a:latin typeface="Cambria"/>
                <a:ea typeface="Cambria"/>
              </a:rPr>
              <a:t>App QR Code</a:t>
            </a:r>
          </a:p>
        </p:txBody>
      </p:sp>
      <p:sp>
        <p:nvSpPr>
          <p:cNvPr id="8" name="TextBox 7">
            <a:extLst>
              <a:ext uri="{FF2B5EF4-FFF2-40B4-BE49-F238E27FC236}">
                <a16:creationId xmlns:a16="http://schemas.microsoft.com/office/drawing/2014/main" id="{ECE6089C-AB83-2BD8-7665-A2E4DD5874C5}"/>
              </a:ext>
            </a:extLst>
          </p:cNvPr>
          <p:cNvSpPr txBox="1"/>
          <p:nvPr/>
        </p:nvSpPr>
        <p:spPr>
          <a:xfrm>
            <a:off x="30530661" y="21978748"/>
            <a:ext cx="12102834" cy="10895290"/>
          </a:xfrm>
          <a:prstGeom prst="rect">
            <a:avLst/>
          </a:prstGeom>
          <a:noFill/>
        </p:spPr>
        <p:txBody>
          <a:bodyPr wrap="square" lIns="91440" tIns="45720" rIns="91440" bIns="45720" rtlCol="0" anchor="t">
            <a:spAutoFit/>
          </a:bodyPr>
          <a:lstStyle/>
          <a:p>
            <a:pPr>
              <a:buNone/>
            </a:pPr>
            <a:r>
              <a:rPr lang="en-US" sz="5400" b="1" u="sng" dirty="0">
                <a:latin typeface="Cambria"/>
                <a:ea typeface="Calibri"/>
                <a:cs typeface="Calibri"/>
              </a:rPr>
              <a:t>Conclusion:</a:t>
            </a:r>
            <a:r>
              <a:rPr lang="en-US" sz="5400" b="1" i="1" dirty="0">
                <a:latin typeface="Cambria"/>
                <a:ea typeface="Calibri"/>
                <a:cs typeface="Calibri"/>
              </a:rPr>
              <a:t> </a:t>
            </a:r>
          </a:p>
          <a:p>
            <a:pPr marL="685800" indent="-685800">
              <a:buFont typeface="Arial" panose="020B0604020202020204" pitchFamily="34" charset="0"/>
              <a:buChar char="•"/>
            </a:pPr>
            <a:r>
              <a:rPr lang="en-US" sz="5400" dirty="0">
                <a:latin typeface="Cambria" panose="02040503050406030204" pitchFamily="18" charset="0"/>
              </a:rPr>
              <a:t>Enhances the ability of Hubbard Brook scientists to analyze available data.</a:t>
            </a:r>
          </a:p>
          <a:p>
            <a:pPr marL="685800" indent="-685800">
              <a:buFont typeface="Arial" panose="020B0604020202020204" pitchFamily="34" charset="0"/>
              <a:buChar char="•"/>
            </a:pPr>
            <a:r>
              <a:rPr lang="en-US" sz="5400" dirty="0">
                <a:latin typeface="Cambria" panose="02040503050406030204" pitchFamily="18" charset="0"/>
              </a:rPr>
              <a:t>Provides tools to examine long-term trends in precipitation and streamflow.</a:t>
            </a:r>
          </a:p>
          <a:p>
            <a:pPr marL="685800" indent="-685800">
              <a:buFont typeface="Arial" panose="020B0604020202020204" pitchFamily="34" charset="0"/>
              <a:buChar char="•"/>
            </a:pPr>
            <a:r>
              <a:rPr lang="en-US" sz="5400" dirty="0">
                <a:latin typeface="Cambria" panose="02040503050406030204" pitchFamily="18" charset="0"/>
              </a:rPr>
              <a:t>Offers insights into how the forest’s climate is changing over time.</a:t>
            </a:r>
          </a:p>
          <a:p>
            <a:pPr marL="685800" indent="-685800">
              <a:buFont typeface="Arial" panose="020B0604020202020204" pitchFamily="34" charset="0"/>
              <a:buChar char="•"/>
            </a:pPr>
            <a:r>
              <a:rPr lang="en-US" sz="5400" dirty="0">
                <a:latin typeface="Cambria" panose="02040503050406030204" pitchFamily="18" charset="0"/>
              </a:rPr>
              <a:t>Allows users to assess the impacts of climate changes on different watersheds within Hubbard Brook.</a:t>
            </a:r>
          </a:p>
          <a:p>
            <a:endParaRPr lang="en-US" sz="5400" dirty="0">
              <a:latin typeface="Cambria"/>
              <a:ea typeface="Calibri"/>
              <a:cs typeface="Calibri"/>
            </a:endParaRPr>
          </a:p>
        </p:txBody>
      </p:sp>
      <p:pic>
        <p:nvPicPr>
          <p:cNvPr id="9" name="Picture 8" descr="A screenshot of a computer&#10;&#10;AI-generated content may be incorrect.">
            <a:extLst>
              <a:ext uri="{FF2B5EF4-FFF2-40B4-BE49-F238E27FC236}">
                <a16:creationId xmlns:a16="http://schemas.microsoft.com/office/drawing/2014/main" id="{9D2D4E5A-17B5-97E0-974C-921710620B11}"/>
              </a:ext>
            </a:extLst>
          </p:cNvPr>
          <p:cNvPicPr>
            <a:picLocks noChangeAspect="1"/>
          </p:cNvPicPr>
          <p:nvPr/>
        </p:nvPicPr>
        <p:blipFill>
          <a:blip r:embed="rId3"/>
          <a:stretch>
            <a:fillRect/>
          </a:stretch>
        </p:blipFill>
        <p:spPr>
          <a:xfrm>
            <a:off x="13808384" y="6094466"/>
            <a:ext cx="15222570" cy="8348085"/>
          </a:xfrm>
          <a:prstGeom prst="rect">
            <a:avLst/>
          </a:prstGeom>
        </p:spPr>
      </p:pic>
      <p:sp>
        <p:nvSpPr>
          <p:cNvPr id="12" name="TextBox 11">
            <a:extLst>
              <a:ext uri="{FF2B5EF4-FFF2-40B4-BE49-F238E27FC236}">
                <a16:creationId xmlns:a16="http://schemas.microsoft.com/office/drawing/2014/main" id="{27517E23-3A25-1DA7-2592-6052131EA783}"/>
              </a:ext>
            </a:extLst>
          </p:cNvPr>
          <p:cNvSpPr txBox="1"/>
          <p:nvPr/>
        </p:nvSpPr>
        <p:spPr>
          <a:xfrm>
            <a:off x="30591870" y="31974204"/>
            <a:ext cx="12041625" cy="830997"/>
          </a:xfrm>
          <a:prstGeom prst="rect">
            <a:avLst/>
          </a:prstGeom>
          <a:noFill/>
        </p:spPr>
        <p:txBody>
          <a:bodyPr wrap="square" lIns="91440" tIns="45720" rIns="91440" bIns="45720" rtlCol="0" anchor="t">
            <a:spAutoFit/>
          </a:bodyPr>
          <a:lstStyle/>
          <a:p>
            <a:r>
              <a:rPr lang="en-US" sz="2400" b="1" u="sng" dirty="0">
                <a:latin typeface="Cambria"/>
                <a:ea typeface="Cambria"/>
              </a:rPr>
              <a:t>Acknowledgements:</a:t>
            </a:r>
            <a:r>
              <a:rPr lang="en-US" sz="2400" b="1" dirty="0">
                <a:latin typeface="Cambria"/>
                <a:ea typeface="Cambria"/>
              </a:rPr>
              <a:t> </a:t>
            </a:r>
          </a:p>
          <a:p>
            <a:r>
              <a:rPr lang="en-US" sz="2400" dirty="0">
                <a:latin typeface="Cambria"/>
                <a:ea typeface="Cambria"/>
              </a:rPr>
              <a:t>We would like to give thanks to Dr. Gannon and Amey Bailey for their help with this project</a:t>
            </a:r>
            <a:endParaRPr lang="en-US" sz="2400" b="1" dirty="0">
              <a:latin typeface="Cambria"/>
              <a:ea typeface="Cambria"/>
            </a:endParaRPr>
          </a:p>
        </p:txBody>
      </p:sp>
      <p:pic>
        <p:nvPicPr>
          <p:cNvPr id="14" name="Picture 13" descr="A graph of a graph&#10;&#10;AI-generated content may be incorrect.">
            <a:extLst>
              <a:ext uri="{FF2B5EF4-FFF2-40B4-BE49-F238E27FC236}">
                <a16:creationId xmlns:a16="http://schemas.microsoft.com/office/drawing/2014/main" id="{A09A02A0-4D32-C17B-4F45-A835E1744EA6}"/>
              </a:ext>
            </a:extLst>
          </p:cNvPr>
          <p:cNvPicPr>
            <a:picLocks noChangeAspect="1"/>
          </p:cNvPicPr>
          <p:nvPr/>
        </p:nvPicPr>
        <p:blipFill>
          <a:blip r:embed="rId4"/>
          <a:stretch>
            <a:fillRect/>
          </a:stretch>
        </p:blipFill>
        <p:spPr>
          <a:xfrm>
            <a:off x="29917454" y="11002584"/>
            <a:ext cx="13272659" cy="9434130"/>
          </a:xfrm>
          <a:prstGeom prst="rect">
            <a:avLst/>
          </a:prstGeom>
        </p:spPr>
      </p:pic>
      <p:pic>
        <p:nvPicPr>
          <p:cNvPr id="18" name="Picture 17" descr="A screenshot of a graph&#10;&#10;AI-generated content may be incorrect.">
            <a:extLst>
              <a:ext uri="{FF2B5EF4-FFF2-40B4-BE49-F238E27FC236}">
                <a16:creationId xmlns:a16="http://schemas.microsoft.com/office/drawing/2014/main" id="{67C8E724-1C0A-91F1-B781-0AC2FC252522}"/>
              </a:ext>
            </a:extLst>
          </p:cNvPr>
          <p:cNvPicPr>
            <a:picLocks noChangeAspect="1"/>
          </p:cNvPicPr>
          <p:nvPr/>
        </p:nvPicPr>
        <p:blipFill>
          <a:blip r:embed="rId5"/>
          <a:stretch>
            <a:fillRect/>
          </a:stretch>
        </p:blipFill>
        <p:spPr>
          <a:xfrm>
            <a:off x="14819418" y="18163150"/>
            <a:ext cx="13612976" cy="11615540"/>
          </a:xfrm>
          <a:prstGeom prst="rect">
            <a:avLst/>
          </a:prstGeom>
        </p:spPr>
      </p:pic>
      <p:sp>
        <p:nvSpPr>
          <p:cNvPr id="21" name="TextBox 20">
            <a:extLst>
              <a:ext uri="{FF2B5EF4-FFF2-40B4-BE49-F238E27FC236}">
                <a16:creationId xmlns:a16="http://schemas.microsoft.com/office/drawing/2014/main" id="{D9E1DE4D-7D7C-879F-2886-8B5C4F9FE7A8}"/>
              </a:ext>
            </a:extLst>
          </p:cNvPr>
          <p:cNvSpPr txBox="1"/>
          <p:nvPr/>
        </p:nvSpPr>
        <p:spPr>
          <a:xfrm>
            <a:off x="14136749" y="5099010"/>
            <a:ext cx="14257863" cy="923330"/>
          </a:xfrm>
          <a:prstGeom prst="rect">
            <a:avLst/>
          </a:prstGeom>
          <a:noFill/>
        </p:spPr>
        <p:txBody>
          <a:bodyPr wrap="square" lIns="91440" tIns="45720" rIns="91440" bIns="45720" rtlCol="0" anchor="t">
            <a:spAutoFit/>
          </a:bodyPr>
          <a:lstStyle/>
          <a:p>
            <a:pPr algn="ctr"/>
            <a:r>
              <a:rPr lang="en-US" sz="5400" dirty="0">
                <a:latin typeface="Cambria"/>
                <a:ea typeface="Cambria"/>
                <a:cs typeface="Calibri"/>
              </a:rPr>
              <a:t>Peak Storm Events</a:t>
            </a:r>
          </a:p>
        </p:txBody>
      </p:sp>
      <p:sp>
        <p:nvSpPr>
          <p:cNvPr id="22" name="TextBox 21">
            <a:extLst>
              <a:ext uri="{FF2B5EF4-FFF2-40B4-BE49-F238E27FC236}">
                <a16:creationId xmlns:a16="http://schemas.microsoft.com/office/drawing/2014/main" id="{2FB8F5F0-6A3D-0F84-FFBA-75E0F00CC7B8}"/>
              </a:ext>
            </a:extLst>
          </p:cNvPr>
          <p:cNvSpPr txBox="1"/>
          <p:nvPr/>
        </p:nvSpPr>
        <p:spPr>
          <a:xfrm>
            <a:off x="28635374" y="9806844"/>
            <a:ext cx="14257863" cy="923330"/>
          </a:xfrm>
          <a:prstGeom prst="rect">
            <a:avLst/>
          </a:prstGeom>
          <a:noFill/>
        </p:spPr>
        <p:txBody>
          <a:bodyPr wrap="square" lIns="91440" tIns="45720" rIns="91440" bIns="45720" rtlCol="0" anchor="t">
            <a:spAutoFit/>
          </a:bodyPr>
          <a:lstStyle/>
          <a:p>
            <a:pPr algn="ctr"/>
            <a:r>
              <a:rPr lang="en-US" sz="5400" dirty="0">
                <a:latin typeface="Cambria"/>
                <a:ea typeface="Cambria"/>
                <a:cs typeface="Calibri"/>
              </a:rPr>
              <a:t>Streamflow and Precipitation Graphs</a:t>
            </a:r>
          </a:p>
        </p:txBody>
      </p:sp>
      <p:sp>
        <p:nvSpPr>
          <p:cNvPr id="13" name="TextBox 12">
            <a:extLst>
              <a:ext uri="{FF2B5EF4-FFF2-40B4-BE49-F238E27FC236}">
                <a16:creationId xmlns:a16="http://schemas.microsoft.com/office/drawing/2014/main" id="{F1D2A2A3-7F47-F428-57BD-B5FA4E55CD19}"/>
              </a:ext>
            </a:extLst>
          </p:cNvPr>
          <p:cNvSpPr txBox="1"/>
          <p:nvPr/>
        </p:nvSpPr>
        <p:spPr>
          <a:xfrm>
            <a:off x="367428" y="12506986"/>
            <a:ext cx="130044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mbria"/>
                <a:ea typeface="Cambria"/>
              </a:rPr>
              <a:t>Map of Hubbard Brook Experimental Forest</a:t>
            </a:r>
          </a:p>
        </p:txBody>
      </p:sp>
      <p:sp>
        <p:nvSpPr>
          <p:cNvPr id="20" name="TextBox 19">
            <a:extLst>
              <a:ext uri="{FF2B5EF4-FFF2-40B4-BE49-F238E27FC236}">
                <a16:creationId xmlns:a16="http://schemas.microsoft.com/office/drawing/2014/main" id="{693B13B7-9216-1CEB-BDB0-532B6FF972DF}"/>
              </a:ext>
            </a:extLst>
          </p:cNvPr>
          <p:cNvSpPr txBox="1"/>
          <p:nvPr/>
        </p:nvSpPr>
        <p:spPr>
          <a:xfrm>
            <a:off x="555534" y="22058158"/>
            <a:ext cx="12662284" cy="1077218"/>
          </a:xfrm>
          <a:prstGeom prst="rect">
            <a:avLst/>
          </a:prstGeom>
          <a:noFill/>
        </p:spPr>
        <p:txBody>
          <a:bodyPr wrap="square" rtlCol="0">
            <a:spAutoFit/>
          </a:bodyPr>
          <a:lstStyle/>
          <a:p>
            <a:r>
              <a:rPr lang="en-US" sz="3200" dirty="0"/>
              <a:t>This shows the 9 experimental watersheds in the Hubbard Brook Experimental Forest that we got our data from</a:t>
            </a:r>
          </a:p>
        </p:txBody>
      </p:sp>
      <p:sp>
        <p:nvSpPr>
          <p:cNvPr id="23" name="TextBox 22">
            <a:extLst>
              <a:ext uri="{FF2B5EF4-FFF2-40B4-BE49-F238E27FC236}">
                <a16:creationId xmlns:a16="http://schemas.microsoft.com/office/drawing/2014/main" id="{A7E6B294-E3EB-7AED-265A-462FF2A14FCB}"/>
              </a:ext>
            </a:extLst>
          </p:cNvPr>
          <p:cNvSpPr txBox="1"/>
          <p:nvPr/>
        </p:nvSpPr>
        <p:spPr>
          <a:xfrm>
            <a:off x="14036532" y="14833686"/>
            <a:ext cx="15178745" cy="1569660"/>
          </a:xfrm>
          <a:prstGeom prst="rect">
            <a:avLst/>
          </a:prstGeom>
          <a:noFill/>
        </p:spPr>
        <p:txBody>
          <a:bodyPr wrap="square" rtlCol="0">
            <a:spAutoFit/>
          </a:bodyPr>
          <a:lstStyle/>
          <a:p>
            <a:r>
              <a:rPr lang="en-US" sz="3200" dirty="0"/>
              <a:t>This graph shows the sliders we use to manage the selected data, as well as our method to show the highest rainfall or streamflow events across the selected date range</a:t>
            </a:r>
          </a:p>
        </p:txBody>
      </p:sp>
      <p:sp>
        <p:nvSpPr>
          <p:cNvPr id="24" name="TextBox 23">
            <a:extLst>
              <a:ext uri="{FF2B5EF4-FFF2-40B4-BE49-F238E27FC236}">
                <a16:creationId xmlns:a16="http://schemas.microsoft.com/office/drawing/2014/main" id="{2B56FB95-CE91-7364-9859-2C67B889B6DF}"/>
              </a:ext>
            </a:extLst>
          </p:cNvPr>
          <p:cNvSpPr txBox="1"/>
          <p:nvPr/>
        </p:nvSpPr>
        <p:spPr>
          <a:xfrm>
            <a:off x="14597779" y="29965714"/>
            <a:ext cx="14056253" cy="2062103"/>
          </a:xfrm>
          <a:prstGeom prst="rect">
            <a:avLst/>
          </a:prstGeom>
          <a:noFill/>
        </p:spPr>
        <p:txBody>
          <a:bodyPr wrap="square" rtlCol="0">
            <a:spAutoFit/>
          </a:bodyPr>
          <a:lstStyle/>
          <a:p>
            <a:r>
              <a:rPr lang="en-US" sz="3200" dirty="0"/>
              <a:t>This shows our monthly trend plots, each point of this graph is equal to the monthly total for a given year, allowing you to see trends across time within a given month. (Like seeing what the snow depth was for January in 2004 compared to 1970)</a:t>
            </a:r>
          </a:p>
        </p:txBody>
      </p:sp>
      <p:sp>
        <p:nvSpPr>
          <p:cNvPr id="25" name="TextBox 24">
            <a:extLst>
              <a:ext uri="{FF2B5EF4-FFF2-40B4-BE49-F238E27FC236}">
                <a16:creationId xmlns:a16="http://schemas.microsoft.com/office/drawing/2014/main" id="{8E533496-7888-A7F7-FD72-386C4187E859}"/>
              </a:ext>
            </a:extLst>
          </p:cNvPr>
          <p:cNvSpPr txBox="1"/>
          <p:nvPr/>
        </p:nvSpPr>
        <p:spPr>
          <a:xfrm>
            <a:off x="29917454" y="20550148"/>
            <a:ext cx="13541390" cy="1569660"/>
          </a:xfrm>
          <a:prstGeom prst="rect">
            <a:avLst/>
          </a:prstGeom>
          <a:noFill/>
        </p:spPr>
        <p:txBody>
          <a:bodyPr wrap="square" rtlCol="0">
            <a:spAutoFit/>
          </a:bodyPr>
          <a:lstStyle/>
          <a:p>
            <a:r>
              <a:rPr lang="en-US" sz="3200" dirty="0"/>
              <a:t>This shows two months of our precipitation and streamflow graphs. This allows you to compare across watersheds and see how precipitation and streamflow peaks line up.</a:t>
            </a:r>
          </a:p>
        </p:txBody>
      </p:sp>
      <p:pic>
        <p:nvPicPr>
          <p:cNvPr id="27" name="Picture 26" descr="A qr code with a white background&#10;&#10;AI-generated content may be incorrect.">
            <a:extLst>
              <a:ext uri="{FF2B5EF4-FFF2-40B4-BE49-F238E27FC236}">
                <a16:creationId xmlns:a16="http://schemas.microsoft.com/office/drawing/2014/main" id="{DC1E364B-DCAC-12CA-D65D-D0AFFEEE0722}"/>
              </a:ext>
            </a:extLst>
          </p:cNvPr>
          <p:cNvPicPr>
            <a:picLocks noChangeAspect="1"/>
          </p:cNvPicPr>
          <p:nvPr/>
        </p:nvPicPr>
        <p:blipFill>
          <a:blip r:embed="rId6"/>
          <a:stretch>
            <a:fillRect/>
          </a:stretch>
        </p:blipFill>
        <p:spPr>
          <a:xfrm>
            <a:off x="40524176" y="956729"/>
            <a:ext cx="2722345" cy="2722345"/>
          </a:xfrm>
          <a:prstGeom prst="rect">
            <a:avLst/>
          </a:prstGeom>
        </p:spPr>
      </p:pic>
    </p:spTree>
    <p:extLst>
      <p:ext uri="{BB962C8B-B14F-4D97-AF65-F5344CB8AC3E}">
        <p14:creationId xmlns:p14="http://schemas.microsoft.com/office/powerpoint/2010/main" val="37268536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375</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Cambria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Dunlap</dc:creator>
  <cp:lastModifiedBy>Michael Dunlap</cp:lastModifiedBy>
  <cp:revision>3</cp:revision>
  <dcterms:created xsi:type="dcterms:W3CDTF">2025-04-16T14:21:13Z</dcterms:created>
  <dcterms:modified xsi:type="dcterms:W3CDTF">2025-04-28T18:30:13Z</dcterms:modified>
</cp:coreProperties>
</file>