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105703-8970-4569-B00A-F098CA4459D1}">
  <a:tblStyle styleId="{FC105703-8970-4569-B00A-F098CA4459D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8" name="Shape 7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2" name="Shape 5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Shape 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Shape 1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Shape 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Shape 1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p:nvPr/>
        </p:nvSpPr>
        <p:spPr>
          <a:xfrm>
            <a:off x="810720" y="1332000"/>
            <a:ext cx="7770600" cy="1468080"/>
          </a:xfrm>
          <a:prstGeom prst="rect">
            <a:avLst/>
          </a:prstGeom>
          <a:noFill/>
          <a:ln>
            <a:noFill/>
          </a:ln>
        </p:spPr>
        <p:txBody>
          <a:bodyPr anchorCtr="0" anchor="b" bIns="45000" lIns="90000" spcFirstLastPara="1" rIns="90000" wrap="square" tIns="45000">
            <a:noAutofit/>
          </a:bodyPr>
          <a:lstStyle/>
          <a:p>
            <a:pPr indent="0" lvl="0" marL="0" rtl="0" algn="ctr">
              <a:spcBef>
                <a:spcPts val="0"/>
              </a:spcBef>
              <a:spcAft>
                <a:spcPts val="0"/>
              </a:spcAft>
              <a:buSzPts val="1100"/>
              <a:buNone/>
            </a:pPr>
            <a:r>
              <a:rPr b="1" lang="en-US" sz="3000">
                <a:solidFill>
                  <a:schemeClr val="dk1"/>
                </a:solidFill>
                <a:latin typeface="Calibri"/>
                <a:ea typeface="Calibri"/>
                <a:cs typeface="Calibri"/>
                <a:sym typeface="Calibri"/>
              </a:rPr>
              <a:t>NON-COLLISION DATA STRUCTURES: A QUALITATIVE STUDY OF DATA STRUCTURES  FOR COLLISION PREVENTION WITH ROBOTIC BEES</a:t>
            </a:r>
            <a:endParaRPr b="1" i="1" sz="3000">
              <a:solidFill>
                <a:srgbClr val="333F4F"/>
              </a:solidFill>
              <a:latin typeface="Calibri"/>
              <a:ea typeface="Calibri"/>
              <a:cs typeface="Calibri"/>
              <a:sym typeface="Calibri"/>
            </a:endParaRPr>
          </a:p>
          <a:p>
            <a:pPr indent="0" lvl="0" marL="0" marR="0" rtl="0" algn="ctr">
              <a:lnSpc>
                <a:spcPct val="100000"/>
              </a:lnSpc>
              <a:spcBef>
                <a:spcPts val="9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9" name="Shape 59"/>
          <p:cNvSpPr/>
          <p:nvPr/>
        </p:nvSpPr>
        <p:spPr>
          <a:xfrm>
            <a:off x="467640" y="2953080"/>
            <a:ext cx="8456400" cy="18705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a:solidFill>
                  <a:srgbClr val="1F4E79"/>
                </a:solidFill>
                <a:latin typeface="Calibri"/>
                <a:ea typeface="Calibri"/>
                <a:cs typeface="Calibri"/>
                <a:sym typeface="Calibri"/>
              </a:rPr>
              <a:t>Mateo Sanchez</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a:solidFill>
                  <a:srgbClr val="1F4E79"/>
                </a:solidFill>
                <a:latin typeface="Calibri"/>
                <a:ea typeface="Calibri"/>
                <a:cs typeface="Calibri"/>
                <a:sym typeface="Calibri"/>
              </a:rPr>
              <a:t>Juan Felipe Londoño</a:t>
            </a:r>
            <a:endParaRPr b="1" i="1" sz="2400">
              <a:solidFill>
                <a:srgbClr val="1F4E79"/>
              </a:solidFill>
              <a:latin typeface="Calibri"/>
              <a:ea typeface="Calibri"/>
              <a:cs typeface="Calibri"/>
              <a:sym typeface="Calibri"/>
            </a:endParaRPr>
          </a:p>
          <a:p>
            <a:pPr indent="0" lvl="0" marL="0" marR="0" rtl="0" algn="ctr">
              <a:lnSpc>
                <a:spcPct val="100000"/>
              </a:lnSpc>
              <a:spcBef>
                <a:spcPts val="0"/>
              </a:spcBef>
              <a:spcAft>
                <a:spcPts val="0"/>
              </a:spcAft>
              <a:buNone/>
            </a:pPr>
            <a:r>
              <a:rPr b="1" i="1" lang="en-US" sz="2400">
                <a:solidFill>
                  <a:srgbClr val="1F4E79"/>
                </a:solidFill>
                <a:latin typeface="Calibri"/>
                <a:ea typeface="Calibri"/>
                <a:cs typeface="Calibri"/>
                <a:sym typeface="Calibri"/>
              </a:rPr>
              <a:t>Juan Pablo Giraldo</a:t>
            </a:r>
            <a:endParaRPr b="1" i="1" sz="2400">
              <a:solidFill>
                <a:srgbClr val="1F4E79"/>
              </a:solidFill>
              <a:latin typeface="Calibri"/>
              <a:ea typeface="Calibri"/>
              <a:cs typeface="Calibri"/>
              <a:sym typeface="Calibri"/>
            </a:endParaRPr>
          </a:p>
          <a:p>
            <a:pPr indent="0" lvl="0" marL="0" marR="0" rtl="0" algn="ctr">
              <a:lnSpc>
                <a:spcPct val="100000"/>
              </a:lnSpc>
              <a:spcBef>
                <a:spcPts val="0"/>
              </a:spcBef>
              <a:spcAft>
                <a:spcPts val="0"/>
              </a:spcAft>
              <a:buNone/>
            </a:pPr>
            <a:r>
              <a:rPr b="0" i="1" lang="en-US" sz="2400" u="none" cap="none" strike="noStrike">
                <a:solidFill>
                  <a:srgbClr val="1F4E79"/>
                </a:solidFill>
                <a:latin typeface="Calibri"/>
                <a:ea typeface="Calibri"/>
                <a:cs typeface="Calibri"/>
                <a:sym typeface="Calibri"/>
              </a:rPr>
              <a:t>Medellín, </a:t>
            </a:r>
            <a:r>
              <a:rPr i="1" lang="en-US" sz="2400">
                <a:solidFill>
                  <a:srgbClr val="1F4E79"/>
                </a:solidFill>
                <a:latin typeface="Calibri"/>
                <a:ea typeface="Calibri"/>
                <a:cs typeface="Calibri"/>
                <a:sym typeface="Calibri"/>
              </a:rPr>
              <a:t>May 21st 2018</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p:nvPr/>
        </p:nvSpPr>
        <p:spPr>
          <a:xfrm>
            <a:off x="257400" y="537480"/>
            <a:ext cx="788508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a:solidFill>
                  <a:srgbClr val="333F4F"/>
                </a:solidFill>
              </a:rPr>
              <a:t>Designed Data Structure</a:t>
            </a:r>
            <a:endParaRPr b="0" i="0" sz="1800" u="none" cap="none" strike="noStrike">
              <a:solidFill>
                <a:srgbClr val="000000"/>
              </a:solidFill>
              <a:latin typeface="Arial"/>
              <a:ea typeface="Arial"/>
              <a:cs typeface="Arial"/>
              <a:sym typeface="Arial"/>
            </a:endParaRPr>
          </a:p>
        </p:txBody>
      </p:sp>
      <p:sp>
        <p:nvSpPr>
          <p:cNvPr id="65" name="Shape 65"/>
          <p:cNvSpPr/>
          <p:nvPr/>
        </p:nvSpPr>
        <p:spPr>
          <a:xfrm>
            <a:off x="5963400" y="5074200"/>
            <a:ext cx="423000" cy="357840"/>
          </a:xfrm>
          <a:custGeom>
            <a:pathLst>
              <a:path extrusionOk="0" h="21600" w="21600">
                <a:moveTo>
                  <a:pt x="0" y="0"/>
                </a:moveTo>
                <a:lnTo>
                  <a:pt x="21600" y="21600"/>
                </a:lnTo>
              </a:path>
            </a:pathLst>
          </a:custGeom>
          <a:noFill/>
          <a:ln cap="flat" cmpd="sng" w="76300">
            <a:solidFill>
              <a:srgbClr val="FF0000"/>
            </a:solidFill>
            <a:prstDash val="solid"/>
            <a:round/>
            <a:headEnd len="sm" w="sm" type="none"/>
            <a:tailEnd len="med" w="med" type="triangle"/>
          </a:ln>
        </p:spPr>
      </p:sp>
      <p:pic>
        <p:nvPicPr>
          <p:cNvPr id="66" name="Shape 66"/>
          <p:cNvPicPr preferRelativeResize="0"/>
          <p:nvPr/>
        </p:nvPicPr>
        <p:blipFill>
          <a:blip r:embed="rId3">
            <a:alphaModFix/>
          </a:blip>
          <a:stretch>
            <a:fillRect/>
          </a:stretch>
        </p:blipFill>
        <p:spPr>
          <a:xfrm>
            <a:off x="1117250" y="1255800"/>
            <a:ext cx="6165377" cy="434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p:nvPr/>
        </p:nvSpPr>
        <p:spPr>
          <a:xfrm>
            <a:off x="357840" y="348480"/>
            <a:ext cx="788508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Arial"/>
                <a:ea typeface="Arial"/>
                <a:cs typeface="Arial"/>
                <a:sym typeface="Arial"/>
              </a:rPr>
              <a:t>Data Structure Operations</a:t>
            </a:r>
            <a:endParaRPr b="0" i="0" sz="1800" u="none" cap="none" strike="noStrike">
              <a:solidFill>
                <a:srgbClr val="000000"/>
              </a:solidFill>
              <a:latin typeface="Arial"/>
              <a:ea typeface="Arial"/>
              <a:cs typeface="Arial"/>
              <a:sym typeface="Arial"/>
            </a:endParaRPr>
          </a:p>
        </p:txBody>
      </p:sp>
      <p:sp>
        <p:nvSpPr>
          <p:cNvPr id="72" name="Shape 72"/>
          <p:cNvSpPr/>
          <p:nvPr/>
        </p:nvSpPr>
        <p:spPr>
          <a:xfrm>
            <a:off x="40680" y="4551840"/>
            <a:ext cx="4662360" cy="488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t>Figure</a:t>
            </a:r>
            <a:r>
              <a:rPr b="1" i="0" lang="en-US" sz="1600" u="none" cap="none" strike="noStrike">
                <a:solidFill>
                  <a:srgbClr val="000000"/>
                </a:solidFill>
                <a:latin typeface="Arial"/>
                <a:ea typeface="Arial"/>
                <a:cs typeface="Arial"/>
                <a:sym typeface="Arial"/>
              </a:rPr>
              <a:t> </a:t>
            </a:r>
            <a:r>
              <a:rPr b="1" lang="en-US" sz="1600"/>
              <a:t>1</a:t>
            </a:r>
            <a:r>
              <a:rPr b="1" i="0" lang="en-US" sz="1600" u="none" cap="none" strike="noStrike">
                <a:solidFill>
                  <a:srgbClr val="000000"/>
                </a:solidFill>
                <a:latin typeface="Arial"/>
                <a:ea typeface="Arial"/>
                <a:cs typeface="Arial"/>
                <a:sym typeface="Arial"/>
              </a:rPr>
              <a:t>:</a:t>
            </a:r>
            <a:r>
              <a:rPr b="0" i="0" lang="en-US" sz="1600" u="none" cap="none" strike="noStrike">
                <a:solidFill>
                  <a:srgbClr val="000000"/>
                </a:solidFill>
                <a:latin typeface="Arial"/>
                <a:ea typeface="Arial"/>
                <a:cs typeface="Arial"/>
                <a:sym typeface="Arial"/>
              </a:rPr>
              <a:t> </a:t>
            </a:r>
            <a:r>
              <a:rPr lang="en-US" sz="1600"/>
              <a:t>Insert Function</a:t>
            </a:r>
            <a:endParaRPr b="0" i="0" sz="1800" u="none" cap="none" strike="noStrike">
              <a:solidFill>
                <a:srgbClr val="000000"/>
              </a:solidFill>
              <a:latin typeface="Arial"/>
              <a:ea typeface="Arial"/>
              <a:cs typeface="Arial"/>
              <a:sym typeface="Arial"/>
            </a:endParaRPr>
          </a:p>
        </p:txBody>
      </p:sp>
      <p:sp>
        <p:nvSpPr>
          <p:cNvPr id="73" name="Shape 73"/>
          <p:cNvSpPr/>
          <p:nvPr/>
        </p:nvSpPr>
        <p:spPr>
          <a:xfrm>
            <a:off x="4406088" y="4410784"/>
            <a:ext cx="4662300" cy="938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t>Figure 2</a:t>
            </a:r>
            <a:r>
              <a:rPr b="1" i="0" lang="en-US" sz="1600" u="none" cap="none" strike="noStrike">
                <a:solidFill>
                  <a:srgbClr val="000000"/>
                </a:solidFill>
                <a:latin typeface="Arial"/>
                <a:ea typeface="Arial"/>
                <a:cs typeface="Arial"/>
                <a:sym typeface="Arial"/>
              </a:rPr>
              <a:t>:</a:t>
            </a:r>
            <a:r>
              <a:rPr i="0" lang="en-US" sz="1600" u="none" cap="none" strike="noStrike">
                <a:solidFill>
                  <a:srgbClr val="000000"/>
                </a:solidFill>
              </a:rPr>
              <a:t> </a:t>
            </a:r>
            <a:r>
              <a:rPr lang="en-US" sz="1600">
                <a:solidFill>
                  <a:schemeClr val="dk1"/>
                </a:solidFill>
              </a:rPr>
              <a:t>CalculateDistance: Applies the Pythagorean Theorem, first it obtains the positions in X and Y for the two bees. To compare, subtract the b-a to obtain the value of the side of the triangle known as cathetus.</a:t>
            </a:r>
            <a:endParaRPr i="0" sz="1600" u="none" cap="none" strike="noStrike">
              <a:solidFill>
                <a:srgbClr val="000000"/>
              </a:solidFill>
            </a:endParaRPr>
          </a:p>
        </p:txBody>
      </p:sp>
      <p:pic>
        <p:nvPicPr>
          <p:cNvPr id="74" name="Shape 74"/>
          <p:cNvPicPr preferRelativeResize="0"/>
          <p:nvPr/>
        </p:nvPicPr>
        <p:blipFill>
          <a:blip r:embed="rId3">
            <a:alphaModFix/>
          </a:blip>
          <a:stretch>
            <a:fillRect/>
          </a:stretch>
        </p:blipFill>
        <p:spPr>
          <a:xfrm>
            <a:off x="152400" y="1114675"/>
            <a:ext cx="4406870" cy="3296100"/>
          </a:xfrm>
          <a:prstGeom prst="rect">
            <a:avLst/>
          </a:prstGeom>
          <a:noFill/>
          <a:ln>
            <a:noFill/>
          </a:ln>
        </p:spPr>
      </p:pic>
      <p:pic>
        <p:nvPicPr>
          <p:cNvPr id="75" name="Shape 75"/>
          <p:cNvPicPr preferRelativeResize="0"/>
          <p:nvPr/>
        </p:nvPicPr>
        <p:blipFill>
          <a:blip r:embed="rId4">
            <a:alphaModFix/>
          </a:blip>
          <a:stretch>
            <a:fillRect/>
          </a:stretch>
        </p:blipFill>
        <p:spPr>
          <a:xfrm>
            <a:off x="5174366" y="1970049"/>
            <a:ext cx="3125775" cy="173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Shape 80"/>
          <p:cNvPicPr preferRelativeResize="0"/>
          <p:nvPr/>
        </p:nvPicPr>
        <p:blipFill rotWithShape="1">
          <a:blip r:embed="rId3">
            <a:alphaModFix/>
          </a:blip>
          <a:srcRect b="0" l="1314" r="1314" t="0"/>
          <a:stretch/>
        </p:blipFill>
        <p:spPr>
          <a:xfrm>
            <a:off x="4081175" y="400225"/>
            <a:ext cx="5062825" cy="4260944"/>
          </a:xfrm>
          <a:prstGeom prst="rect">
            <a:avLst/>
          </a:prstGeom>
          <a:noFill/>
          <a:ln>
            <a:noFill/>
          </a:ln>
        </p:spPr>
      </p:pic>
      <p:sp>
        <p:nvSpPr>
          <p:cNvPr id="81" name="Shape 81"/>
          <p:cNvSpPr/>
          <p:nvPr/>
        </p:nvSpPr>
        <p:spPr>
          <a:xfrm>
            <a:off x="357840" y="348480"/>
            <a:ext cx="788520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Arial"/>
                <a:ea typeface="Arial"/>
                <a:cs typeface="Arial"/>
                <a:sym typeface="Arial"/>
              </a:rPr>
              <a:t>Data Structure Operations</a:t>
            </a:r>
            <a:endParaRPr b="0" i="0" sz="1800" u="none" cap="none" strike="noStrike">
              <a:solidFill>
                <a:srgbClr val="000000"/>
              </a:solidFill>
              <a:latin typeface="Arial"/>
              <a:ea typeface="Arial"/>
              <a:cs typeface="Arial"/>
              <a:sym typeface="Arial"/>
            </a:endParaRPr>
          </a:p>
        </p:txBody>
      </p:sp>
      <p:sp>
        <p:nvSpPr>
          <p:cNvPr id="82" name="Shape 82"/>
          <p:cNvSpPr/>
          <p:nvPr/>
        </p:nvSpPr>
        <p:spPr>
          <a:xfrm>
            <a:off x="40680" y="4635615"/>
            <a:ext cx="4662300" cy="48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t>Figure</a:t>
            </a:r>
            <a:r>
              <a:rPr b="1" i="0" lang="en-US" sz="1600" u="none" cap="none" strike="noStrike">
                <a:solidFill>
                  <a:srgbClr val="000000"/>
                </a:solidFill>
                <a:latin typeface="Arial"/>
                <a:ea typeface="Arial"/>
                <a:cs typeface="Arial"/>
                <a:sym typeface="Arial"/>
              </a:rPr>
              <a:t> </a:t>
            </a:r>
            <a:r>
              <a:rPr b="1" lang="en-US" sz="1600"/>
              <a:t>3</a:t>
            </a:r>
            <a:r>
              <a:rPr b="1" i="0" lang="en-US" sz="1600" u="none" cap="none" strike="noStrike">
                <a:solidFill>
                  <a:srgbClr val="000000"/>
                </a:solidFill>
                <a:latin typeface="Arial"/>
                <a:ea typeface="Arial"/>
                <a:cs typeface="Arial"/>
                <a:sym typeface="Arial"/>
              </a:rPr>
              <a:t>:</a:t>
            </a:r>
            <a:r>
              <a:rPr b="0" i="0" lang="en-US" sz="1600" u="none" cap="none" strike="noStrike">
                <a:solidFill>
                  <a:srgbClr val="000000"/>
                </a:solidFill>
                <a:latin typeface="Arial"/>
                <a:ea typeface="Arial"/>
                <a:cs typeface="Arial"/>
                <a:sym typeface="Arial"/>
              </a:rPr>
              <a:t> </a:t>
            </a:r>
            <a:r>
              <a:rPr lang="en-US" sz="1600"/>
              <a:t>Complexity of the operations</a:t>
            </a:r>
            <a:endParaRPr b="0" i="0" sz="1800" u="none" cap="none" strike="noStrike">
              <a:solidFill>
                <a:srgbClr val="000000"/>
              </a:solidFill>
              <a:latin typeface="Arial"/>
              <a:ea typeface="Arial"/>
              <a:cs typeface="Arial"/>
              <a:sym typeface="Arial"/>
            </a:endParaRPr>
          </a:p>
        </p:txBody>
      </p:sp>
      <p:graphicFrame>
        <p:nvGraphicFramePr>
          <p:cNvPr id="83" name="Shape 83"/>
          <p:cNvGraphicFramePr/>
          <p:nvPr/>
        </p:nvGraphicFramePr>
        <p:xfrm>
          <a:off x="662475" y="1080550"/>
          <a:ext cx="3000000" cy="3000000"/>
        </p:xfrm>
        <a:graphic>
          <a:graphicData uri="http://schemas.openxmlformats.org/drawingml/2006/table">
            <a:tbl>
              <a:tblPr>
                <a:noFill/>
                <a:tableStyleId>{FC105703-8970-4569-B00A-F098CA4459D1}</a:tableStyleId>
              </a:tblPr>
              <a:tblGrid>
                <a:gridCol w="1926050"/>
                <a:gridCol w="1492650"/>
              </a:tblGrid>
              <a:tr h="623925">
                <a:tc>
                  <a:txBody>
                    <a:bodyPr>
                      <a:noAutofit/>
                    </a:bodyPr>
                    <a:lstStyle/>
                    <a:p>
                      <a:pPr indent="0" lvl="0" marL="0" rtl="0" algn="ctr">
                        <a:spcBef>
                          <a:spcPts val="0"/>
                        </a:spcBef>
                        <a:spcAft>
                          <a:spcPts val="0"/>
                        </a:spcAft>
                        <a:buNone/>
                      </a:pPr>
                      <a:r>
                        <a:rPr lang="en-US" sz="1600"/>
                        <a:t>Methods</a:t>
                      </a:r>
                      <a:endParaRPr sz="1600"/>
                    </a:p>
                  </a:txBody>
                  <a:tcPr marT="63500" marB="63500" marR="63500" marL="63500"/>
                </a:tc>
                <a:tc>
                  <a:txBody>
                    <a:bodyPr>
                      <a:noAutofit/>
                    </a:bodyPr>
                    <a:lstStyle/>
                    <a:p>
                      <a:pPr indent="0" lvl="0" marL="0" rtl="0" algn="ctr">
                        <a:spcBef>
                          <a:spcPts val="0"/>
                        </a:spcBef>
                        <a:spcAft>
                          <a:spcPts val="0"/>
                        </a:spcAft>
                        <a:buNone/>
                      </a:pPr>
                      <a:r>
                        <a:rPr lang="en-US" sz="1600"/>
                        <a:t>Complexity</a:t>
                      </a:r>
                      <a:endParaRPr sz="1600"/>
                    </a:p>
                  </a:txBody>
                  <a:tcPr marT="63500" marB="63500" marR="63500" marL="63500"/>
                </a:tc>
              </a:tr>
              <a:tr h="623925">
                <a:tc>
                  <a:txBody>
                    <a:bodyPr>
                      <a:noAutofit/>
                    </a:bodyPr>
                    <a:lstStyle/>
                    <a:p>
                      <a:pPr indent="0" lvl="0" marL="0" rtl="0" algn="ctr">
                        <a:spcBef>
                          <a:spcPts val="0"/>
                        </a:spcBef>
                        <a:spcAft>
                          <a:spcPts val="0"/>
                        </a:spcAft>
                        <a:buNone/>
                      </a:pPr>
                      <a:r>
                        <a:rPr lang="en-US" sz="1600"/>
                        <a:t>Insert</a:t>
                      </a:r>
                      <a:endParaRPr sz="1600"/>
                    </a:p>
                  </a:txBody>
                  <a:tcPr marT="63500" marB="63500" marR="63500" marL="63500"/>
                </a:tc>
                <a:tc>
                  <a:txBody>
                    <a:bodyPr>
                      <a:noAutofit/>
                    </a:bodyPr>
                    <a:lstStyle/>
                    <a:p>
                      <a:pPr indent="0" lvl="0" marL="0" rtl="0" algn="ctr">
                        <a:spcBef>
                          <a:spcPts val="0"/>
                        </a:spcBef>
                        <a:spcAft>
                          <a:spcPts val="0"/>
                        </a:spcAft>
                        <a:buNone/>
                      </a:pPr>
                      <a:r>
                        <a:rPr lang="en-US" sz="1600"/>
                        <a:t>O(1)</a:t>
                      </a:r>
                      <a:endParaRPr sz="1600"/>
                    </a:p>
                  </a:txBody>
                  <a:tcPr marT="63500" marB="63500" marR="63500" marL="63500"/>
                </a:tc>
              </a:tr>
              <a:tr h="623925">
                <a:tc>
                  <a:txBody>
                    <a:bodyPr>
                      <a:noAutofit/>
                    </a:bodyPr>
                    <a:lstStyle/>
                    <a:p>
                      <a:pPr indent="0" lvl="0" marL="0" rtl="0" algn="ctr">
                        <a:spcBef>
                          <a:spcPts val="0"/>
                        </a:spcBef>
                        <a:spcAft>
                          <a:spcPts val="0"/>
                        </a:spcAft>
                        <a:buNone/>
                      </a:pPr>
                      <a:r>
                        <a:rPr lang="en-US" sz="1600"/>
                        <a:t>Compare</a:t>
                      </a:r>
                      <a:endParaRPr sz="1600"/>
                    </a:p>
                  </a:txBody>
                  <a:tcPr marT="63500" marB="63500" marR="63500" marL="63500"/>
                </a:tc>
                <a:tc>
                  <a:txBody>
                    <a:bodyPr>
                      <a:noAutofit/>
                    </a:bodyPr>
                    <a:lstStyle/>
                    <a:p>
                      <a:pPr indent="0" lvl="0" marL="0" rtl="0" algn="ctr">
                        <a:spcBef>
                          <a:spcPts val="0"/>
                        </a:spcBef>
                        <a:spcAft>
                          <a:spcPts val="0"/>
                        </a:spcAft>
                        <a:buNone/>
                      </a:pPr>
                      <a:r>
                        <a:rPr lang="en-US" sz="1600"/>
                        <a:t>O( nLog n)</a:t>
                      </a:r>
                      <a:endParaRPr sz="1600"/>
                    </a:p>
                  </a:txBody>
                  <a:tcPr marT="63500" marB="63500" marR="63500" marL="63500"/>
                </a:tc>
              </a:tr>
              <a:tr h="623925">
                <a:tc>
                  <a:txBody>
                    <a:bodyPr>
                      <a:noAutofit/>
                    </a:bodyPr>
                    <a:lstStyle/>
                    <a:p>
                      <a:pPr indent="0" lvl="0" marL="0" rtl="0" algn="ctr">
                        <a:spcBef>
                          <a:spcPts val="0"/>
                        </a:spcBef>
                        <a:spcAft>
                          <a:spcPts val="0"/>
                        </a:spcAft>
                        <a:buNone/>
                      </a:pPr>
                      <a:r>
                        <a:rPr lang="en-US" sz="1600"/>
                        <a:t>CreateBee</a:t>
                      </a:r>
                      <a:endParaRPr sz="1600"/>
                    </a:p>
                  </a:txBody>
                  <a:tcPr marT="63500" marB="63500" marR="63500" marL="63500"/>
                </a:tc>
                <a:tc>
                  <a:txBody>
                    <a:bodyPr>
                      <a:noAutofit/>
                    </a:bodyPr>
                    <a:lstStyle/>
                    <a:p>
                      <a:pPr indent="0" lvl="0" marL="0" rtl="0" algn="ctr">
                        <a:spcBef>
                          <a:spcPts val="0"/>
                        </a:spcBef>
                        <a:spcAft>
                          <a:spcPts val="0"/>
                        </a:spcAft>
                        <a:buNone/>
                      </a:pPr>
                      <a:r>
                        <a:rPr lang="en-US" sz="1600"/>
                        <a:t>O(1)</a:t>
                      </a:r>
                      <a:endParaRPr sz="1600"/>
                    </a:p>
                  </a:txBody>
                  <a:tcPr marT="63500" marB="63500" marR="63500" marL="63500"/>
                </a:tc>
              </a:tr>
              <a:tr h="623925">
                <a:tc>
                  <a:txBody>
                    <a:bodyPr>
                      <a:noAutofit/>
                    </a:bodyPr>
                    <a:lstStyle/>
                    <a:p>
                      <a:pPr indent="0" lvl="0" marL="0" rtl="0" algn="ctr">
                        <a:spcBef>
                          <a:spcPts val="0"/>
                        </a:spcBef>
                        <a:spcAft>
                          <a:spcPts val="0"/>
                        </a:spcAft>
                        <a:buNone/>
                      </a:pPr>
                      <a:r>
                        <a:rPr lang="en-US" sz="1600"/>
                        <a:t>CalculateDistance</a:t>
                      </a:r>
                      <a:endParaRPr sz="1600"/>
                    </a:p>
                  </a:txBody>
                  <a:tcPr marT="63500" marB="63500" marR="63500" marL="63500"/>
                </a:tc>
                <a:tc>
                  <a:txBody>
                    <a:bodyPr>
                      <a:noAutofit/>
                    </a:bodyPr>
                    <a:lstStyle/>
                    <a:p>
                      <a:pPr indent="0" lvl="0" marL="0" rtl="0" algn="ctr">
                        <a:spcBef>
                          <a:spcPts val="0"/>
                        </a:spcBef>
                        <a:spcAft>
                          <a:spcPts val="0"/>
                        </a:spcAft>
                        <a:buNone/>
                      </a:pPr>
                      <a:r>
                        <a:rPr lang="en-US" sz="1600"/>
                        <a:t>O(nLog n)</a:t>
                      </a:r>
                      <a:endParaRPr sz="1600"/>
                    </a:p>
                  </a:txBody>
                  <a:tcPr marT="63500" marB="63500" marR="63500" marL="63500"/>
                </a:tc>
              </a:tr>
            </a:tbl>
          </a:graphicData>
        </a:graphic>
      </p:graphicFrame>
      <p:sp>
        <p:nvSpPr>
          <p:cNvPr id="84" name="Shape 84"/>
          <p:cNvSpPr txBox="1"/>
          <p:nvPr/>
        </p:nvSpPr>
        <p:spPr>
          <a:xfrm>
            <a:off x="4538125" y="4888100"/>
            <a:ext cx="3418800" cy="48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Figure 4: </a:t>
            </a:r>
            <a:r>
              <a:rPr lang="en-US"/>
              <a:t>Compare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p:nvPr/>
        </p:nvSpPr>
        <p:spPr>
          <a:xfrm>
            <a:off x="357840" y="433080"/>
            <a:ext cx="788508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Arial"/>
                <a:ea typeface="Arial"/>
                <a:cs typeface="Arial"/>
                <a:sym typeface="Arial"/>
              </a:rPr>
              <a:t>Design Criteria of the Data Structure</a:t>
            </a:r>
            <a:endParaRPr b="0" i="0" sz="1800" u="none" cap="none" strike="noStrike">
              <a:solidFill>
                <a:srgbClr val="000000"/>
              </a:solidFill>
              <a:latin typeface="Arial"/>
              <a:ea typeface="Arial"/>
              <a:cs typeface="Arial"/>
              <a:sym typeface="Arial"/>
            </a:endParaRPr>
          </a:p>
        </p:txBody>
      </p:sp>
      <p:sp>
        <p:nvSpPr>
          <p:cNvPr id="90" name="Shape 90"/>
          <p:cNvSpPr/>
          <p:nvPr/>
        </p:nvSpPr>
        <p:spPr>
          <a:xfrm>
            <a:off x="700550" y="1488600"/>
            <a:ext cx="7803300" cy="2723400"/>
          </a:xfrm>
          <a:prstGeom prst="rect">
            <a:avLst/>
          </a:prstGeom>
          <a:noFill/>
          <a:ln>
            <a:noFill/>
          </a:ln>
        </p:spPr>
        <p:txBody>
          <a:bodyPr anchorCtr="0" anchor="t" bIns="45000" lIns="90000" spcFirstLastPara="1" rIns="90000" wrap="square" tIns="45000">
            <a:noAutofit/>
          </a:bodyPr>
          <a:lstStyle/>
          <a:p>
            <a:pPr indent="-380730" lvl="0" marL="285840" rtl="0" algn="just">
              <a:spcBef>
                <a:spcPts val="0"/>
              </a:spcBef>
              <a:spcAft>
                <a:spcPts val="600"/>
              </a:spcAft>
              <a:buClr>
                <a:srgbClr val="000000"/>
              </a:buClr>
              <a:buSzPts val="2400"/>
              <a:buFont typeface="Arial"/>
              <a:buChar char="➢"/>
            </a:pPr>
            <a:r>
              <a:rPr lang="en-US" sz="2400">
                <a:solidFill>
                  <a:schemeClr val="dk1"/>
                </a:solidFill>
              </a:rPr>
              <a:t>At first, this data structure was taken into consideration because of its efficiency in order to compare different nodes which in this case it is very necessary because of the amount of points that have to be checked. The problem with the quad tree is that there may be some collisions that are not detected because to objects may be colliding but in different quadrants.</a:t>
            </a:r>
            <a:endParaRPr i="0" sz="2400" u="none" cap="none" strike="noStrike">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p:nvPr/>
        </p:nvSpPr>
        <p:spPr>
          <a:xfrm>
            <a:off x="243360" y="302400"/>
            <a:ext cx="788508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Arial"/>
                <a:ea typeface="Arial"/>
                <a:cs typeface="Arial"/>
                <a:sym typeface="Arial"/>
              </a:rPr>
              <a:t>Time and Memory Consumption</a:t>
            </a:r>
            <a:endParaRPr b="0" i="0" sz="1800" u="none" cap="none" strike="noStrike">
              <a:solidFill>
                <a:srgbClr val="000000"/>
              </a:solidFill>
              <a:latin typeface="Arial"/>
              <a:ea typeface="Arial"/>
              <a:cs typeface="Arial"/>
              <a:sym typeface="Arial"/>
            </a:endParaRPr>
          </a:p>
        </p:txBody>
      </p:sp>
      <p:sp>
        <p:nvSpPr>
          <p:cNvPr id="96" name="Shape 96"/>
          <p:cNvSpPr/>
          <p:nvPr/>
        </p:nvSpPr>
        <p:spPr>
          <a:xfrm>
            <a:off x="5977525" y="1394725"/>
            <a:ext cx="3001200" cy="19344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SzPts val="1800"/>
              <a:buChar char="●"/>
            </a:pPr>
            <a:r>
              <a:rPr b="1" i="1" lang="en-US" sz="1800"/>
              <a:t>Y axis</a:t>
            </a:r>
            <a:r>
              <a:rPr i="1" lang="en-US" sz="1800"/>
              <a:t>: Amount of time</a:t>
            </a:r>
            <a:endParaRPr i="1" sz="1800"/>
          </a:p>
          <a:p>
            <a:pPr indent="-342900" lvl="0" marL="457200" marR="0" rtl="0" algn="l">
              <a:lnSpc>
                <a:spcPct val="100000"/>
              </a:lnSpc>
              <a:spcBef>
                <a:spcPts val="0"/>
              </a:spcBef>
              <a:spcAft>
                <a:spcPts val="0"/>
              </a:spcAft>
              <a:buSzPts val="1800"/>
              <a:buChar char="●"/>
            </a:pPr>
            <a:r>
              <a:rPr b="1" i="1" lang="en-US" sz="1800"/>
              <a:t>X axis:</a:t>
            </a:r>
            <a:r>
              <a:rPr i="1" lang="en-US" sz="1800"/>
              <a:t> Amount of bees</a:t>
            </a:r>
            <a:endParaRPr i="1" sz="1800"/>
          </a:p>
          <a:p>
            <a:pPr indent="-342900" lvl="0" marL="457200" marR="0" rtl="0" algn="l">
              <a:lnSpc>
                <a:spcPct val="100000"/>
              </a:lnSpc>
              <a:spcBef>
                <a:spcPts val="0"/>
              </a:spcBef>
              <a:spcAft>
                <a:spcPts val="0"/>
              </a:spcAft>
              <a:buSzPts val="1800"/>
              <a:buChar char="●"/>
            </a:pPr>
            <a:r>
              <a:rPr b="1" i="1" lang="en-US" sz="1800"/>
              <a:t>Orange:</a:t>
            </a:r>
            <a:r>
              <a:rPr i="1" lang="en-US" sz="1800"/>
              <a:t> Spatial Hash</a:t>
            </a:r>
            <a:endParaRPr i="1" sz="1800"/>
          </a:p>
          <a:p>
            <a:pPr indent="-342900" lvl="0" marL="457200" marR="0" rtl="0" algn="l">
              <a:lnSpc>
                <a:spcPct val="100000"/>
              </a:lnSpc>
              <a:spcBef>
                <a:spcPts val="0"/>
              </a:spcBef>
              <a:spcAft>
                <a:spcPts val="0"/>
              </a:spcAft>
              <a:buSzPts val="1800"/>
              <a:buChar char="●"/>
            </a:pPr>
            <a:r>
              <a:rPr b="1" i="1" lang="en-US" sz="1800"/>
              <a:t>Blue:</a:t>
            </a:r>
            <a:r>
              <a:rPr i="1" lang="en-US" sz="1800"/>
              <a:t> Quadtree</a:t>
            </a:r>
            <a:endParaRPr i="1" sz="1800"/>
          </a:p>
        </p:txBody>
      </p:sp>
      <p:pic>
        <p:nvPicPr>
          <p:cNvPr id="97" name="Shape 97"/>
          <p:cNvPicPr preferRelativeResize="0"/>
          <p:nvPr/>
        </p:nvPicPr>
        <p:blipFill>
          <a:blip r:embed="rId3">
            <a:alphaModFix/>
          </a:blip>
          <a:stretch>
            <a:fillRect/>
          </a:stretch>
        </p:blipFill>
        <p:spPr>
          <a:xfrm>
            <a:off x="111325" y="1275024"/>
            <a:ext cx="6004800" cy="36153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p:nvPr/>
        </p:nvSpPr>
        <p:spPr>
          <a:xfrm>
            <a:off x="271800" y="254160"/>
            <a:ext cx="7885080" cy="613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n-US" sz="2800" u="none" cap="none" strike="noStrike">
                <a:solidFill>
                  <a:srgbClr val="333F4F"/>
                </a:solidFill>
                <a:latin typeface="Arial"/>
                <a:ea typeface="Arial"/>
                <a:cs typeface="Arial"/>
                <a:sym typeface="Arial"/>
              </a:rPr>
              <a:t>Implementation</a:t>
            </a:r>
            <a:endParaRPr b="0" i="0" sz="1800" u="none" cap="none" strike="noStrike">
              <a:solidFill>
                <a:srgbClr val="000000"/>
              </a:solidFill>
              <a:latin typeface="Arial"/>
              <a:ea typeface="Arial"/>
              <a:cs typeface="Arial"/>
              <a:sym typeface="Arial"/>
            </a:endParaRPr>
          </a:p>
        </p:txBody>
      </p:sp>
      <p:sp>
        <p:nvSpPr>
          <p:cNvPr id="103" name="Shape 103"/>
          <p:cNvSpPr/>
          <p:nvPr/>
        </p:nvSpPr>
        <p:spPr>
          <a:xfrm>
            <a:off x="945000" y="5093280"/>
            <a:ext cx="7031100" cy="455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t>Figure 4</a:t>
            </a:r>
            <a:r>
              <a:rPr b="1" i="0" lang="en-US" sz="1600" u="none" cap="none" strike="noStrike">
                <a:solidFill>
                  <a:srgbClr val="000000"/>
                </a:solidFill>
                <a:latin typeface="Arial"/>
                <a:ea typeface="Arial"/>
                <a:cs typeface="Arial"/>
                <a:sym typeface="Arial"/>
              </a:rPr>
              <a:t>:</a:t>
            </a:r>
            <a:r>
              <a:rPr b="0" i="0" lang="en-US" sz="1600" u="none" cap="none" strike="noStrike">
                <a:solidFill>
                  <a:srgbClr val="000000"/>
                </a:solidFill>
                <a:latin typeface="Arial"/>
                <a:ea typeface="Arial"/>
                <a:cs typeface="Arial"/>
                <a:sym typeface="Arial"/>
              </a:rPr>
              <a:t> </a:t>
            </a:r>
            <a:r>
              <a:rPr lang="en-US" sz="1600"/>
              <a:t>Map with ten bees. Circled in red are the bees that collide.</a:t>
            </a:r>
            <a:endParaRPr b="0" i="0" sz="1800" u="none" cap="none" strike="noStrike">
              <a:solidFill>
                <a:srgbClr val="000000"/>
              </a:solidFill>
              <a:latin typeface="Arial"/>
              <a:ea typeface="Arial"/>
              <a:cs typeface="Arial"/>
              <a:sym typeface="Arial"/>
            </a:endParaRPr>
          </a:p>
        </p:txBody>
      </p:sp>
      <p:pic>
        <p:nvPicPr>
          <p:cNvPr id="104" name="Shape 104"/>
          <p:cNvPicPr preferRelativeResize="0"/>
          <p:nvPr/>
        </p:nvPicPr>
        <p:blipFill>
          <a:blip r:embed="rId3">
            <a:alphaModFix/>
          </a:blip>
          <a:stretch>
            <a:fillRect/>
          </a:stretch>
        </p:blipFill>
        <p:spPr>
          <a:xfrm>
            <a:off x="1830613" y="1172760"/>
            <a:ext cx="5259869" cy="3920521"/>
          </a:xfrm>
          <a:prstGeom prst="rect">
            <a:avLst/>
          </a:prstGeom>
          <a:noFill/>
          <a:ln>
            <a:noFill/>
          </a:ln>
        </p:spPr>
      </p:pic>
      <p:sp>
        <p:nvSpPr>
          <p:cNvPr id="105" name="Shape 105"/>
          <p:cNvSpPr/>
          <p:nvPr/>
        </p:nvSpPr>
        <p:spPr>
          <a:xfrm>
            <a:off x="3371425" y="2576550"/>
            <a:ext cx="328800" cy="312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4823075" y="2905463"/>
            <a:ext cx="522000" cy="45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5345075" y="2753050"/>
            <a:ext cx="522000" cy="45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3787075" y="3037025"/>
            <a:ext cx="522000" cy="45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