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58" r:id="rId20"/>
    <p:sldId id="275" r:id="rId2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268690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182871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381908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4219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119633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264687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101122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270106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222691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336389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76038F-C04E-4A4B-AD8F-4CC9D7D8AA3B}" type="datetimeFigureOut">
              <a:rPr lang="es-CO" smtClean="0"/>
              <a:t>21/04/2022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638B7C3F-48AF-44D1-A6EA-86E8786CF36B}" type="slidenum">
              <a:rPr lang="es-CO" smtClean="0"/>
              <a:t>‹Nº›</a:t>
            </a:fld>
            <a:endParaRPr lang="es-CO"/>
          </a:p>
        </p:txBody>
      </p:sp>
    </p:spTree>
    <p:extLst>
      <p:ext uri="{BB962C8B-B14F-4D97-AF65-F5344CB8AC3E}">
        <p14:creationId xmlns:p14="http://schemas.microsoft.com/office/powerpoint/2010/main" val="29620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6038F-C04E-4A4B-AD8F-4CC9D7D8AA3B}" type="datetimeFigureOut">
              <a:rPr lang="es-CO" smtClean="0"/>
              <a:t>21/04/2022</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B7C3F-48AF-44D1-A6EA-86E8786CF36B}" type="slidenum">
              <a:rPr lang="es-CO" smtClean="0"/>
              <a:t>‹Nº›</a:t>
            </a:fld>
            <a:endParaRPr lang="es-CO"/>
          </a:p>
        </p:txBody>
      </p:sp>
    </p:spTree>
    <p:extLst>
      <p:ext uri="{BB962C8B-B14F-4D97-AF65-F5344CB8AC3E}">
        <p14:creationId xmlns:p14="http://schemas.microsoft.com/office/powerpoint/2010/main" val="256139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Actividad Procesos</a:t>
            </a:r>
            <a:br>
              <a:rPr lang="es-CO" dirty="0" smtClean="0"/>
            </a:br>
            <a:r>
              <a:rPr lang="es-CO" dirty="0" smtClean="0"/>
              <a:t>Sistema de control de Autómatas</a:t>
            </a:r>
            <a:endParaRPr lang="es-CO" dirty="0"/>
          </a:p>
        </p:txBody>
      </p:sp>
      <p:sp>
        <p:nvSpPr>
          <p:cNvPr id="3" name="2 Subtítulo"/>
          <p:cNvSpPr>
            <a:spLocks noGrp="1"/>
          </p:cNvSpPr>
          <p:nvPr>
            <p:ph type="subTitle" idx="1"/>
          </p:nvPr>
        </p:nvSpPr>
        <p:spPr/>
        <p:txBody>
          <a:bodyPr/>
          <a:lstStyle/>
          <a:p>
            <a:r>
              <a:rPr lang="es-CO" dirty="0" err="1" smtClean="0"/>
              <a:t>Msc</a:t>
            </a:r>
            <a:r>
              <a:rPr lang="es-CO" dirty="0" smtClean="0"/>
              <a:t>. Julián Galeano</a:t>
            </a:r>
          </a:p>
          <a:p>
            <a:r>
              <a:rPr lang="es-CO" smtClean="0"/>
              <a:t>2022</a:t>
            </a:r>
            <a:endParaRPr lang="es-CO" dirty="0"/>
          </a:p>
        </p:txBody>
      </p:sp>
    </p:spTree>
    <p:extLst>
      <p:ext uri="{BB962C8B-B14F-4D97-AF65-F5344CB8AC3E}">
        <p14:creationId xmlns:p14="http://schemas.microsoft.com/office/powerpoint/2010/main" val="3680254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3. Mensajes (I)</a:t>
            </a:r>
            <a:endParaRPr lang="es-CO" dirty="0"/>
          </a:p>
        </p:txBody>
      </p:sp>
      <p:sp>
        <p:nvSpPr>
          <p:cNvPr id="3" name="2 Marcador de contenido"/>
          <p:cNvSpPr>
            <a:spLocks noGrp="1"/>
          </p:cNvSpPr>
          <p:nvPr>
            <p:ph idx="1"/>
          </p:nvPr>
        </p:nvSpPr>
        <p:spPr/>
        <p:txBody>
          <a:bodyPr/>
          <a:lstStyle/>
          <a:p>
            <a:r>
              <a:rPr lang="es-CO" dirty="0" smtClean="0"/>
              <a:t>Información enviada al </a:t>
            </a:r>
            <a:r>
              <a:rPr lang="es-CO" dirty="0" err="1" smtClean="0"/>
              <a:t>kernel</a:t>
            </a:r>
            <a:r>
              <a:rPr lang="es-CO" dirty="0" smtClean="0"/>
              <a:t> desde y hacia los módulos.</a:t>
            </a:r>
          </a:p>
          <a:p>
            <a:r>
              <a:rPr lang="es-CO" dirty="0" smtClean="0"/>
              <a:t>3.1. Enviar cadena</a:t>
            </a:r>
          </a:p>
          <a:p>
            <a:r>
              <a:rPr lang="es-CO" dirty="0" smtClean="0"/>
              <a:t>Mensaje para envío de información entre módulos a través del </a:t>
            </a:r>
            <a:r>
              <a:rPr lang="es-CO" dirty="0" err="1" smtClean="0"/>
              <a:t>kernel</a:t>
            </a:r>
            <a:r>
              <a:rPr lang="es-CO" dirty="0" smtClean="0"/>
              <a:t>.</a:t>
            </a:r>
          </a:p>
          <a:p>
            <a:endParaRPr lang="es-CO" dirty="0" smtClean="0"/>
          </a:p>
          <a:p>
            <a:pPr marL="0" indent="0">
              <a:buNone/>
            </a:pPr>
            <a:r>
              <a:rPr lang="es-CO" sz="2800" b="1" dirty="0" smtClean="0"/>
              <a:t>{</a:t>
            </a:r>
            <a:r>
              <a:rPr lang="es-CO" sz="2800" b="1" dirty="0" err="1" smtClean="0"/>
              <a:t>cmd:send</a:t>
            </a:r>
            <a:r>
              <a:rPr lang="es-CO" sz="2800" b="1" dirty="0" smtClean="0"/>
              <a:t>, </a:t>
            </a:r>
            <a:r>
              <a:rPr lang="es-CO" sz="2800" b="1" dirty="0" err="1" smtClean="0"/>
              <a:t>src:GUI</a:t>
            </a:r>
            <a:r>
              <a:rPr lang="es-CO" sz="2800" b="1" dirty="0" smtClean="0"/>
              <a:t>, </a:t>
            </a:r>
            <a:r>
              <a:rPr lang="es-CO" sz="2800" b="1" dirty="0" err="1" smtClean="0"/>
              <a:t>dst:GestorArc</a:t>
            </a:r>
            <a:r>
              <a:rPr lang="es-CO" sz="2800" b="1" dirty="0" smtClean="0"/>
              <a:t>, </a:t>
            </a:r>
            <a:r>
              <a:rPr lang="es-CO" sz="2800" b="1" dirty="0" err="1" smtClean="0"/>
              <a:t>msg</a:t>
            </a:r>
            <a:r>
              <a:rPr lang="es-CO" sz="2800" b="1" dirty="0" smtClean="0"/>
              <a:t>:”Log: 13/11/2020-08:00-&gt;Error en App1”}</a:t>
            </a:r>
          </a:p>
        </p:txBody>
      </p:sp>
    </p:spTree>
    <p:extLst>
      <p:ext uri="{BB962C8B-B14F-4D97-AF65-F5344CB8AC3E}">
        <p14:creationId xmlns:p14="http://schemas.microsoft.com/office/powerpoint/2010/main" val="3562966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3. Mensajes (II)</a:t>
            </a:r>
            <a:endParaRPr lang="es-CO" dirty="0"/>
          </a:p>
        </p:txBody>
      </p:sp>
      <p:sp>
        <p:nvSpPr>
          <p:cNvPr id="3" name="2 Marcador de contenido"/>
          <p:cNvSpPr>
            <a:spLocks noGrp="1"/>
          </p:cNvSpPr>
          <p:nvPr>
            <p:ph idx="1"/>
          </p:nvPr>
        </p:nvSpPr>
        <p:spPr/>
        <p:txBody>
          <a:bodyPr/>
          <a:lstStyle/>
          <a:p>
            <a:r>
              <a:rPr lang="es-CO" dirty="0" smtClean="0"/>
              <a:t>3.2. Solicitar información</a:t>
            </a:r>
          </a:p>
          <a:p>
            <a:r>
              <a:rPr lang="es-CO" dirty="0" smtClean="0"/>
              <a:t>Realiza peticiones para que le sea enviada información.</a:t>
            </a:r>
          </a:p>
          <a:p>
            <a:endParaRPr lang="es-CO" dirty="0" smtClean="0"/>
          </a:p>
          <a:p>
            <a:pPr marL="0" indent="0">
              <a:buNone/>
            </a:pPr>
            <a:r>
              <a:rPr lang="es-CO" sz="2800" b="1" dirty="0" smtClean="0"/>
              <a:t>{</a:t>
            </a:r>
            <a:r>
              <a:rPr lang="es-CO" sz="2800" b="1" dirty="0" err="1" smtClean="0"/>
              <a:t>cmd:info</a:t>
            </a:r>
            <a:r>
              <a:rPr lang="es-CO" sz="2800" b="1" dirty="0" smtClean="0"/>
              <a:t>, </a:t>
            </a:r>
            <a:r>
              <a:rPr lang="es-CO" sz="2800" b="1" dirty="0" err="1" smtClean="0"/>
              <a:t>src:GUI</a:t>
            </a:r>
            <a:r>
              <a:rPr lang="es-CO" sz="2800" b="1" dirty="0" smtClean="0"/>
              <a:t>, </a:t>
            </a:r>
            <a:r>
              <a:rPr lang="es-CO" sz="2800" b="1" dirty="0" err="1" smtClean="0"/>
              <a:t>dst:APP</a:t>
            </a:r>
            <a:r>
              <a:rPr lang="es-CO" sz="2800" b="1" dirty="0" smtClean="0"/>
              <a:t>, msg”APP1”}</a:t>
            </a:r>
          </a:p>
          <a:p>
            <a:pPr marL="0" indent="0">
              <a:buNone/>
            </a:pPr>
            <a:r>
              <a:rPr lang="es-CO" sz="2800" b="1" dirty="0" smtClean="0"/>
              <a:t>{</a:t>
            </a:r>
            <a:r>
              <a:rPr lang="es-CO" sz="2800" b="1" dirty="0" err="1" smtClean="0"/>
              <a:t>cmd:info</a:t>
            </a:r>
            <a:r>
              <a:rPr lang="es-CO" sz="2800" b="1" dirty="0" smtClean="0"/>
              <a:t>, </a:t>
            </a:r>
            <a:r>
              <a:rPr lang="es-CO" sz="2800" b="1" dirty="0" err="1" smtClean="0"/>
              <a:t>src:GUI</a:t>
            </a:r>
            <a:r>
              <a:rPr lang="es-CO" sz="2800" b="1" dirty="0" smtClean="0"/>
              <a:t>, </a:t>
            </a:r>
            <a:r>
              <a:rPr lang="es-CO" sz="2800" b="1" dirty="0" err="1" smtClean="0"/>
              <a:t>dst:APP</a:t>
            </a:r>
            <a:r>
              <a:rPr lang="es-CO" sz="2800" b="1" dirty="0" smtClean="0"/>
              <a:t>, </a:t>
            </a:r>
            <a:r>
              <a:rPr lang="es-CO" sz="2800" b="1" dirty="0" err="1" smtClean="0"/>
              <a:t>msg”halt</a:t>
            </a:r>
            <a:r>
              <a:rPr lang="es-CO" sz="2800" b="1" dirty="0" smtClean="0"/>
              <a:t>”}</a:t>
            </a:r>
          </a:p>
          <a:p>
            <a:pPr marL="0" indent="0">
              <a:buNone/>
            </a:pPr>
            <a:endParaRPr lang="es-CO" sz="2800" b="1" dirty="0"/>
          </a:p>
        </p:txBody>
      </p:sp>
    </p:spTree>
    <p:extLst>
      <p:ext uri="{BB962C8B-B14F-4D97-AF65-F5344CB8AC3E}">
        <p14:creationId xmlns:p14="http://schemas.microsoft.com/office/powerpoint/2010/main" val="827187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3. Mensajes (III)</a:t>
            </a:r>
            <a:endParaRPr lang="es-CO" dirty="0"/>
          </a:p>
        </p:txBody>
      </p:sp>
      <p:sp>
        <p:nvSpPr>
          <p:cNvPr id="3" name="2 Marcador de contenido"/>
          <p:cNvSpPr>
            <a:spLocks noGrp="1"/>
          </p:cNvSpPr>
          <p:nvPr>
            <p:ph idx="1"/>
          </p:nvPr>
        </p:nvSpPr>
        <p:spPr/>
        <p:txBody>
          <a:bodyPr>
            <a:normAutofit lnSpcReduction="10000"/>
          </a:bodyPr>
          <a:lstStyle/>
          <a:p>
            <a:r>
              <a:rPr lang="es-CO" dirty="0" smtClean="0"/>
              <a:t>3.3. Detener el sistema</a:t>
            </a:r>
          </a:p>
          <a:p>
            <a:r>
              <a:rPr lang="es-CO" dirty="0" smtClean="0"/>
              <a:t>Mensaje para detener la ejecución del sistema.</a:t>
            </a:r>
          </a:p>
          <a:p>
            <a:endParaRPr lang="es-CO" dirty="0" smtClean="0"/>
          </a:p>
          <a:p>
            <a:pPr marL="0" indent="0">
              <a:buNone/>
            </a:pPr>
            <a:r>
              <a:rPr lang="es-CO" sz="2800" b="1" dirty="0" smtClean="0"/>
              <a:t>{</a:t>
            </a:r>
            <a:r>
              <a:rPr lang="es-CO" sz="2800" b="1" dirty="0" err="1" smtClean="0"/>
              <a:t>cmd:stop</a:t>
            </a:r>
            <a:r>
              <a:rPr lang="es-CO" sz="2800" b="1" dirty="0" smtClean="0"/>
              <a:t>, src:APP1, </a:t>
            </a:r>
            <a:r>
              <a:rPr lang="es-CO" sz="2800" b="1" dirty="0" err="1" smtClean="0"/>
              <a:t>dst:kernel</a:t>
            </a:r>
            <a:r>
              <a:rPr lang="es-CO" sz="2800" b="1" dirty="0" smtClean="0"/>
              <a:t>, </a:t>
            </a:r>
            <a:r>
              <a:rPr lang="es-CO" sz="2800" b="1" dirty="0" err="1" smtClean="0"/>
              <a:t>msg”Err</a:t>
            </a:r>
            <a:r>
              <a:rPr lang="es-CO" sz="2800" b="1" dirty="0" smtClean="0"/>
              <a:t>-&gt;División por 0”}</a:t>
            </a:r>
          </a:p>
          <a:p>
            <a:pPr marL="0" indent="0">
              <a:buNone/>
            </a:pPr>
            <a:endParaRPr lang="es-CO" sz="2800" b="1" dirty="0" smtClean="0"/>
          </a:p>
          <a:p>
            <a:pPr marL="0" indent="0">
              <a:buNone/>
            </a:pPr>
            <a:r>
              <a:rPr lang="es-CO" sz="2800" b="1" dirty="0" err="1" smtClean="0"/>
              <a:t>Nota:</a:t>
            </a:r>
            <a:r>
              <a:rPr lang="es-CO" sz="2800" dirty="0" err="1" smtClean="0"/>
              <a:t>el</a:t>
            </a:r>
            <a:r>
              <a:rPr lang="es-CO" sz="2800" dirty="0" smtClean="0"/>
              <a:t> </a:t>
            </a:r>
            <a:r>
              <a:rPr lang="es-CO" sz="2800" dirty="0" err="1" smtClean="0"/>
              <a:t>cmd:stop</a:t>
            </a:r>
            <a:r>
              <a:rPr lang="es-CO" sz="2800" dirty="0" smtClean="0"/>
              <a:t>, detendrá todo el sistema de acuerdo a la criticidad del error.</a:t>
            </a:r>
            <a:endParaRPr lang="es-CO" sz="2800" b="1" dirty="0"/>
          </a:p>
        </p:txBody>
      </p:sp>
    </p:spTree>
    <p:extLst>
      <p:ext uri="{BB962C8B-B14F-4D97-AF65-F5344CB8AC3E}">
        <p14:creationId xmlns:p14="http://schemas.microsoft.com/office/powerpoint/2010/main" val="1515394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4. Mensajes entre módulos y </a:t>
            </a:r>
            <a:r>
              <a:rPr lang="es-CO" dirty="0" err="1" smtClean="0"/>
              <a:t>kernel</a:t>
            </a:r>
            <a:endParaRPr lang="es-CO" dirty="0"/>
          </a:p>
        </p:txBody>
      </p:sp>
      <p:sp>
        <p:nvSpPr>
          <p:cNvPr id="3" name="2 Marcador de contenido"/>
          <p:cNvSpPr>
            <a:spLocks noGrp="1"/>
          </p:cNvSpPr>
          <p:nvPr>
            <p:ph idx="1"/>
          </p:nvPr>
        </p:nvSpPr>
        <p:spPr/>
        <p:txBody>
          <a:bodyPr>
            <a:normAutofit fontScale="92500" lnSpcReduction="10000"/>
          </a:bodyPr>
          <a:lstStyle/>
          <a:p>
            <a:r>
              <a:rPr lang="es-CO" dirty="0" smtClean="0"/>
              <a:t>Son tres tipos de mensajes que puede recibir el </a:t>
            </a:r>
            <a:r>
              <a:rPr lang="es-CO" dirty="0" err="1" smtClean="0"/>
              <a:t>kernel</a:t>
            </a:r>
            <a:r>
              <a:rPr lang="es-CO" dirty="0" smtClean="0"/>
              <a:t> por parte de los módulos, a saber: </a:t>
            </a:r>
            <a:r>
              <a:rPr lang="es-CO" b="1" i="1" dirty="0" smtClean="0"/>
              <a:t>Procesado, Ocupado, </a:t>
            </a:r>
            <a:r>
              <a:rPr lang="es-CO" b="1" i="1" dirty="0" err="1" smtClean="0"/>
              <a:t>Err</a:t>
            </a:r>
            <a:r>
              <a:rPr lang="es-CO" dirty="0" smtClean="0"/>
              <a:t>.</a:t>
            </a:r>
          </a:p>
          <a:p>
            <a:r>
              <a:rPr lang="es-CO" dirty="0" smtClean="0"/>
              <a:t>4.1 Procesado:</a:t>
            </a:r>
          </a:p>
          <a:p>
            <a:r>
              <a:rPr lang="es-CO" dirty="0" smtClean="0"/>
              <a:t>{codterm:0, </a:t>
            </a:r>
            <a:r>
              <a:rPr lang="es-CO" dirty="0" err="1" smtClean="0"/>
              <a:t>msg</a:t>
            </a:r>
            <a:r>
              <a:rPr lang="es-CO" dirty="0" smtClean="0"/>
              <a:t>:”OK”}</a:t>
            </a:r>
          </a:p>
          <a:p>
            <a:r>
              <a:rPr lang="es-CO" dirty="0" smtClean="0"/>
              <a:t>4.2 Ocupado:</a:t>
            </a:r>
          </a:p>
          <a:p>
            <a:r>
              <a:rPr lang="es-CO" dirty="0" smtClean="0"/>
              <a:t>{</a:t>
            </a:r>
            <a:r>
              <a:rPr lang="es-CO" dirty="0" err="1" smtClean="0"/>
              <a:t>codterm</a:t>
            </a:r>
            <a:r>
              <a:rPr lang="es-CO" dirty="0" smtClean="0"/>
              <a:t>: 1, msg:”0”}</a:t>
            </a:r>
          </a:p>
          <a:p>
            <a:r>
              <a:rPr lang="es-CO" dirty="0" smtClean="0"/>
              <a:t>4.3 </a:t>
            </a:r>
            <a:r>
              <a:rPr lang="es-CO" dirty="0" err="1" smtClean="0"/>
              <a:t>Err</a:t>
            </a:r>
            <a:endParaRPr lang="es-CO" dirty="0" smtClean="0"/>
          </a:p>
          <a:p>
            <a:r>
              <a:rPr lang="es-CO" dirty="0" smtClean="0"/>
              <a:t>{codterm:2,msg:”Err”}</a:t>
            </a:r>
            <a:endParaRPr lang="es-CO" dirty="0"/>
          </a:p>
        </p:txBody>
      </p:sp>
    </p:spTree>
    <p:extLst>
      <p:ext uri="{BB962C8B-B14F-4D97-AF65-F5344CB8AC3E}">
        <p14:creationId xmlns:p14="http://schemas.microsoft.com/office/powerpoint/2010/main" val="3063929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4. Mensajes entre módulos y </a:t>
            </a:r>
            <a:r>
              <a:rPr lang="es-CO" dirty="0" err="1" smtClean="0"/>
              <a:t>kernel</a:t>
            </a:r>
            <a:r>
              <a:rPr lang="es-CO" dirty="0" smtClean="0"/>
              <a:t> (II)</a:t>
            </a:r>
            <a:endParaRPr lang="es-CO" dirty="0"/>
          </a:p>
        </p:txBody>
      </p:sp>
      <p:sp>
        <p:nvSpPr>
          <p:cNvPr id="3" name="2 Marcador de contenido"/>
          <p:cNvSpPr>
            <a:spLocks noGrp="1"/>
          </p:cNvSpPr>
          <p:nvPr>
            <p:ph idx="1"/>
          </p:nvPr>
        </p:nvSpPr>
        <p:spPr/>
        <p:txBody>
          <a:bodyPr/>
          <a:lstStyle/>
          <a:p>
            <a:r>
              <a:rPr lang="es-CO" dirty="0" smtClean="0"/>
              <a:t>Los anteriores mensajes solo operan para los módulos de Aplicaciones y Gestor de Archivos y serán enviados solo al </a:t>
            </a:r>
            <a:r>
              <a:rPr lang="es-CO" dirty="0" err="1" smtClean="0"/>
              <a:t>kernel</a:t>
            </a:r>
            <a:r>
              <a:rPr lang="es-CO" dirty="0" smtClean="0"/>
              <a:t>.</a:t>
            </a:r>
          </a:p>
          <a:p>
            <a:r>
              <a:rPr lang="es-CO" dirty="0" smtClean="0"/>
              <a:t>Estos dos módulos generarán un número aleatorio para responder el mensaje y basado en rangos, determinar el estado (procesado, ocupado, error).</a:t>
            </a:r>
          </a:p>
          <a:p>
            <a:pPr marL="0" indent="0">
              <a:buNone/>
            </a:pPr>
            <a:endParaRPr lang="es-CO" dirty="0"/>
          </a:p>
        </p:txBody>
      </p:sp>
    </p:spTree>
    <p:extLst>
      <p:ext uri="{BB962C8B-B14F-4D97-AF65-F5344CB8AC3E}">
        <p14:creationId xmlns:p14="http://schemas.microsoft.com/office/powerpoint/2010/main" val="785522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Módulo Aplicaciones</a:t>
            </a:r>
            <a:endParaRPr lang="es-CO" dirty="0"/>
          </a:p>
        </p:txBody>
      </p:sp>
      <p:sp>
        <p:nvSpPr>
          <p:cNvPr id="3" name="2 Marcador de contenido"/>
          <p:cNvSpPr>
            <a:spLocks noGrp="1"/>
          </p:cNvSpPr>
          <p:nvPr>
            <p:ph idx="1"/>
          </p:nvPr>
        </p:nvSpPr>
        <p:spPr/>
        <p:txBody>
          <a:bodyPr>
            <a:normAutofit fontScale="92500" lnSpcReduction="10000"/>
          </a:bodyPr>
          <a:lstStyle/>
          <a:p>
            <a:r>
              <a:rPr lang="es-CO" dirty="0" smtClean="0"/>
              <a:t>Si se cierra el módulo padre “Aplicaciones”, todos los nodos hijos se cerrarán y podrá ser lanzado de nuevo desde el módulo GUI.</a:t>
            </a:r>
          </a:p>
          <a:p>
            <a:r>
              <a:rPr lang="es-CO" dirty="0" smtClean="0"/>
              <a:t>Controla sus instancias a través de mensajes.</a:t>
            </a:r>
          </a:p>
          <a:p>
            <a:r>
              <a:rPr lang="es-CO" dirty="0" smtClean="0"/>
              <a:t>Es consumido mediante “</a:t>
            </a:r>
            <a:r>
              <a:rPr lang="es-CO" dirty="0" err="1" smtClean="0"/>
              <a:t>info</a:t>
            </a:r>
            <a:r>
              <a:rPr lang="es-CO" dirty="0" smtClean="0"/>
              <a:t>” por el módulo GUI, enviando los </a:t>
            </a:r>
            <a:r>
              <a:rPr lang="es-CO" dirty="0" err="1" smtClean="0"/>
              <a:t>Pid</a:t>
            </a:r>
            <a:r>
              <a:rPr lang="es-CO" dirty="0" smtClean="0"/>
              <a:t> de los “hijos”.</a:t>
            </a:r>
          </a:p>
          <a:p>
            <a:r>
              <a:rPr lang="es-CO" dirty="0" smtClean="0"/>
              <a:t>Las instancias y el padre, pueden ser cerradas desde GUI o de forma manual, notificando a Gestor de Archivos y registrando en el Log de transacciones.</a:t>
            </a:r>
            <a:endParaRPr lang="es-CO" dirty="0"/>
          </a:p>
        </p:txBody>
      </p:sp>
    </p:spTree>
    <p:extLst>
      <p:ext uri="{BB962C8B-B14F-4D97-AF65-F5344CB8AC3E}">
        <p14:creationId xmlns:p14="http://schemas.microsoft.com/office/powerpoint/2010/main" val="728416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Módulo Gestor de Archivos</a:t>
            </a:r>
            <a:endParaRPr lang="es-CO" dirty="0"/>
          </a:p>
        </p:txBody>
      </p:sp>
      <p:sp>
        <p:nvSpPr>
          <p:cNvPr id="3" name="2 Marcador de contenido"/>
          <p:cNvSpPr>
            <a:spLocks noGrp="1"/>
          </p:cNvSpPr>
          <p:nvPr>
            <p:ph idx="1"/>
          </p:nvPr>
        </p:nvSpPr>
        <p:spPr/>
        <p:txBody>
          <a:bodyPr>
            <a:normAutofit fontScale="92500" lnSpcReduction="10000"/>
          </a:bodyPr>
          <a:lstStyle/>
          <a:p>
            <a:r>
              <a:rPr lang="es-CO" dirty="0" smtClean="0"/>
              <a:t>Contiene dos métodos:</a:t>
            </a:r>
          </a:p>
          <a:p>
            <a:r>
              <a:rPr lang="es-CO" dirty="0" smtClean="0"/>
              <a:t>Recibir información para llevar a un log de transacciones (con fecha y hora del sistema, módulos y demás información).</a:t>
            </a:r>
          </a:p>
          <a:p>
            <a:r>
              <a:rPr lang="es-CO" dirty="0" smtClean="0"/>
              <a:t>Recibir dos operadores, uno para crear o borrar carpeta, y el otro para determinar el nombre de la misma.</a:t>
            </a:r>
          </a:p>
          <a:p>
            <a:r>
              <a:rPr lang="es-CO" dirty="0" smtClean="0"/>
              <a:t>Recibe notificaciones de las aplicaciones que son cerradas por usuario o por aplicación directamente.</a:t>
            </a:r>
            <a:endParaRPr lang="es-CO" dirty="0"/>
          </a:p>
        </p:txBody>
      </p:sp>
    </p:spTree>
    <p:extLst>
      <p:ext uri="{BB962C8B-B14F-4D97-AF65-F5344CB8AC3E}">
        <p14:creationId xmlns:p14="http://schemas.microsoft.com/office/powerpoint/2010/main" val="2086337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Mensaje de Ocupado</a:t>
            </a:r>
            <a:endParaRPr lang="es-CO" dirty="0"/>
          </a:p>
        </p:txBody>
      </p:sp>
      <p:sp>
        <p:nvSpPr>
          <p:cNvPr id="3" name="2 Marcador de contenido"/>
          <p:cNvSpPr>
            <a:spLocks noGrp="1"/>
          </p:cNvSpPr>
          <p:nvPr>
            <p:ph idx="1"/>
          </p:nvPr>
        </p:nvSpPr>
        <p:spPr/>
        <p:txBody>
          <a:bodyPr/>
          <a:lstStyle/>
          <a:p>
            <a:r>
              <a:rPr lang="es-CO" dirty="0" smtClean="0"/>
              <a:t>Como ya se mencionó, el mensaje de ocupado puede ser generado por cualquiera de los dos módulos anteriores (Aplicaciones y Gestor).</a:t>
            </a:r>
          </a:p>
          <a:p>
            <a:r>
              <a:rPr lang="es-CO" dirty="0" smtClean="0"/>
              <a:t>Estos estarán dados por un lapso de entre 1 y 3 segundos, después de esto, atenderán el mensaje anteriormente enviado y actualizarán su estado en tiempo real.</a:t>
            </a:r>
            <a:endParaRPr lang="es-CO" dirty="0"/>
          </a:p>
        </p:txBody>
      </p:sp>
    </p:spTree>
    <p:extLst>
      <p:ext uri="{BB962C8B-B14F-4D97-AF65-F5344CB8AC3E}">
        <p14:creationId xmlns:p14="http://schemas.microsoft.com/office/powerpoint/2010/main" val="3645718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Módulo GUI</a:t>
            </a:r>
            <a:endParaRPr lang="es-CO" dirty="0"/>
          </a:p>
        </p:txBody>
      </p:sp>
      <p:sp>
        <p:nvSpPr>
          <p:cNvPr id="3" name="2 Marcador de contenido"/>
          <p:cNvSpPr>
            <a:spLocks noGrp="1"/>
          </p:cNvSpPr>
          <p:nvPr>
            <p:ph idx="1"/>
          </p:nvPr>
        </p:nvSpPr>
        <p:spPr/>
        <p:txBody>
          <a:bodyPr>
            <a:normAutofit/>
          </a:bodyPr>
          <a:lstStyle/>
          <a:p>
            <a:r>
              <a:rPr lang="es-CO" dirty="0" smtClean="0"/>
              <a:t>Permite cerrar instancias del módulo Aplicaciones, y si cierra el módulo principal, se cierran todas las instancias del mismo.</a:t>
            </a:r>
          </a:p>
          <a:p>
            <a:r>
              <a:rPr lang="es-CO" dirty="0" smtClean="0"/>
              <a:t>Permite visualizar el log de transacciones con la información que consume del gestor de archivos, al igual que crear o borrar carpetas a través del uso del mismo módulo.</a:t>
            </a:r>
          </a:p>
        </p:txBody>
      </p:sp>
    </p:spTree>
    <p:extLst>
      <p:ext uri="{BB962C8B-B14F-4D97-AF65-F5344CB8AC3E}">
        <p14:creationId xmlns:p14="http://schemas.microsoft.com/office/powerpoint/2010/main" val="1772031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Visión General</a:t>
            </a:r>
            <a:endParaRPr lang="es-CO" dirty="0"/>
          </a:p>
        </p:txBody>
      </p:sp>
      <p:grpSp>
        <p:nvGrpSpPr>
          <p:cNvPr id="12" name="11 Grupo"/>
          <p:cNvGrpSpPr/>
          <p:nvPr/>
        </p:nvGrpSpPr>
        <p:grpSpPr>
          <a:xfrm>
            <a:off x="4109487" y="3888911"/>
            <a:ext cx="1872208" cy="1008112"/>
            <a:chOff x="3078120" y="2669474"/>
            <a:chExt cx="1872208" cy="1008112"/>
          </a:xfrm>
        </p:grpSpPr>
        <p:sp>
          <p:nvSpPr>
            <p:cNvPr id="4" name="3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4 CuadroTexto"/>
            <p:cNvSpPr txBox="1"/>
            <p:nvPr/>
          </p:nvSpPr>
          <p:spPr>
            <a:xfrm>
              <a:off x="3638184" y="2946542"/>
              <a:ext cx="952104" cy="369332"/>
            </a:xfrm>
            <a:prstGeom prst="rect">
              <a:avLst/>
            </a:prstGeom>
            <a:noFill/>
          </p:spPr>
          <p:txBody>
            <a:bodyPr wrap="square" rtlCol="0">
              <a:spAutoFit/>
            </a:bodyPr>
            <a:lstStyle/>
            <a:p>
              <a:r>
                <a:rPr lang="es-CO" b="1" dirty="0" err="1" smtClean="0">
                  <a:solidFill>
                    <a:schemeClr val="bg1"/>
                  </a:solidFill>
                </a:rPr>
                <a:t>Kernel</a:t>
              </a:r>
              <a:endParaRPr lang="es-CO" b="1" dirty="0">
                <a:solidFill>
                  <a:schemeClr val="bg1"/>
                </a:solidFill>
              </a:endParaRPr>
            </a:p>
          </p:txBody>
        </p:sp>
      </p:grpSp>
      <p:grpSp>
        <p:nvGrpSpPr>
          <p:cNvPr id="11" name="10 Grupo"/>
          <p:cNvGrpSpPr/>
          <p:nvPr/>
        </p:nvGrpSpPr>
        <p:grpSpPr>
          <a:xfrm>
            <a:off x="1079612" y="4711353"/>
            <a:ext cx="2376264" cy="1954379"/>
            <a:chOff x="323528" y="3922892"/>
            <a:chExt cx="2376264" cy="1954379"/>
          </a:xfrm>
        </p:grpSpPr>
        <p:sp>
          <p:nvSpPr>
            <p:cNvPr id="6" name="5 Rectángulo redondeado"/>
            <p:cNvSpPr/>
            <p:nvPr/>
          </p:nvSpPr>
          <p:spPr>
            <a:xfrm>
              <a:off x="323528" y="3922892"/>
              <a:ext cx="2376264" cy="1954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6 CuadroTexto"/>
            <p:cNvSpPr txBox="1"/>
            <p:nvPr/>
          </p:nvSpPr>
          <p:spPr>
            <a:xfrm>
              <a:off x="611560" y="3933056"/>
              <a:ext cx="1692188" cy="369332"/>
            </a:xfrm>
            <a:prstGeom prst="rect">
              <a:avLst/>
            </a:prstGeom>
            <a:noFill/>
          </p:spPr>
          <p:txBody>
            <a:bodyPr wrap="square" rtlCol="0">
              <a:spAutoFit/>
            </a:bodyPr>
            <a:lstStyle/>
            <a:p>
              <a:r>
                <a:rPr lang="es-CO" b="1" dirty="0" smtClean="0">
                  <a:solidFill>
                    <a:schemeClr val="bg1"/>
                  </a:solidFill>
                </a:rPr>
                <a:t>Gestor Archivos</a:t>
              </a:r>
              <a:endParaRPr lang="es-CO" b="1" dirty="0">
                <a:solidFill>
                  <a:schemeClr val="bg1"/>
                </a:solidFill>
              </a:endParaRPr>
            </a:p>
          </p:txBody>
        </p:sp>
        <p:sp>
          <p:nvSpPr>
            <p:cNvPr id="8" name="7 CuadroTexto"/>
            <p:cNvSpPr txBox="1"/>
            <p:nvPr/>
          </p:nvSpPr>
          <p:spPr>
            <a:xfrm>
              <a:off x="467544" y="4365104"/>
              <a:ext cx="2016224" cy="1323439"/>
            </a:xfrm>
            <a:prstGeom prst="rect">
              <a:avLst/>
            </a:prstGeom>
            <a:noFill/>
          </p:spPr>
          <p:txBody>
            <a:bodyPr wrap="square" rtlCol="0">
              <a:spAutoFit/>
            </a:bodyPr>
            <a:lstStyle/>
            <a:p>
              <a:pPr marL="285750" indent="-285750">
                <a:buFont typeface="Arial" panose="020B0604020202020204" pitchFamily="34" charset="0"/>
                <a:buChar char="•"/>
              </a:pPr>
              <a:r>
                <a:rPr lang="es-CO" sz="1600" dirty="0" smtClean="0">
                  <a:solidFill>
                    <a:schemeClr val="bg1"/>
                  </a:solidFill>
                </a:rPr>
                <a:t>Log de Transacciones.</a:t>
              </a:r>
            </a:p>
            <a:p>
              <a:pPr marL="285750" indent="-285750">
                <a:buFont typeface="Arial" panose="020B0604020202020204" pitchFamily="34" charset="0"/>
                <a:buChar char="•"/>
              </a:pPr>
              <a:r>
                <a:rPr lang="es-CO" sz="1600" dirty="0" smtClean="0">
                  <a:solidFill>
                    <a:schemeClr val="bg1"/>
                  </a:solidFill>
                </a:rPr>
                <a:t>Manejo de carpetas(Creación y borrado).</a:t>
              </a:r>
              <a:endParaRPr lang="es-CO" sz="1600" dirty="0">
                <a:solidFill>
                  <a:schemeClr val="bg1"/>
                </a:solidFill>
              </a:endParaRPr>
            </a:p>
          </p:txBody>
        </p:sp>
      </p:grpSp>
      <p:cxnSp>
        <p:nvCxnSpPr>
          <p:cNvPr id="10" name="9 Conector angular"/>
          <p:cNvCxnSpPr>
            <a:stCxn id="4" idx="1"/>
            <a:endCxn id="6" idx="0"/>
          </p:cNvCxnSpPr>
          <p:nvPr/>
        </p:nvCxnSpPr>
        <p:spPr>
          <a:xfrm rot="10800000" flipV="1">
            <a:off x="2267745" y="4392967"/>
            <a:ext cx="1841743" cy="318386"/>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14" name="13 Grupo"/>
          <p:cNvGrpSpPr/>
          <p:nvPr/>
        </p:nvGrpSpPr>
        <p:grpSpPr>
          <a:xfrm>
            <a:off x="287524" y="1181919"/>
            <a:ext cx="2916323" cy="1959049"/>
            <a:chOff x="3078120" y="2669474"/>
            <a:chExt cx="1872208" cy="1008112"/>
          </a:xfrm>
        </p:grpSpPr>
        <p:sp>
          <p:nvSpPr>
            <p:cNvPr id="15" name="14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15 CuadroTexto"/>
            <p:cNvSpPr txBox="1"/>
            <p:nvPr/>
          </p:nvSpPr>
          <p:spPr>
            <a:xfrm>
              <a:off x="3420790" y="2707224"/>
              <a:ext cx="952104" cy="160549"/>
            </a:xfrm>
            <a:prstGeom prst="rect">
              <a:avLst/>
            </a:prstGeom>
            <a:noFill/>
          </p:spPr>
          <p:txBody>
            <a:bodyPr wrap="square" rtlCol="0">
              <a:spAutoFit/>
            </a:bodyPr>
            <a:lstStyle/>
            <a:p>
              <a:r>
                <a:rPr lang="es-CO" b="1" dirty="0" smtClean="0">
                  <a:solidFill>
                    <a:schemeClr val="bg1"/>
                  </a:solidFill>
                </a:rPr>
                <a:t>GUI - Usuario</a:t>
              </a:r>
              <a:endParaRPr lang="es-CO" b="1" dirty="0">
                <a:solidFill>
                  <a:schemeClr val="bg1"/>
                </a:solidFill>
              </a:endParaRPr>
            </a:p>
          </p:txBody>
        </p:sp>
      </p:grpSp>
      <p:sp>
        <p:nvSpPr>
          <p:cNvPr id="20" name="19 CuadroTexto"/>
          <p:cNvSpPr txBox="1"/>
          <p:nvPr/>
        </p:nvSpPr>
        <p:spPr>
          <a:xfrm>
            <a:off x="451342" y="1628800"/>
            <a:ext cx="2732704" cy="1323439"/>
          </a:xfrm>
          <a:prstGeom prst="rect">
            <a:avLst/>
          </a:prstGeom>
          <a:noFill/>
        </p:spPr>
        <p:txBody>
          <a:bodyPr wrap="square" rtlCol="0">
            <a:spAutoFit/>
          </a:bodyPr>
          <a:lstStyle/>
          <a:p>
            <a:r>
              <a:rPr lang="es-CO" sz="1600" dirty="0" smtClean="0">
                <a:solidFill>
                  <a:schemeClr val="bg1"/>
                </a:solidFill>
              </a:rPr>
              <a:t>Visualización de:</a:t>
            </a:r>
          </a:p>
          <a:p>
            <a:pPr marL="285750" indent="-285750">
              <a:buFont typeface="Arial" panose="020B0604020202020204" pitchFamily="34" charset="0"/>
              <a:buChar char="•"/>
            </a:pPr>
            <a:r>
              <a:rPr lang="es-CO" sz="1600" dirty="0" smtClean="0">
                <a:solidFill>
                  <a:schemeClr val="bg1"/>
                </a:solidFill>
              </a:rPr>
              <a:t>Log de transacciones.</a:t>
            </a:r>
          </a:p>
          <a:p>
            <a:pPr marL="285750" indent="-285750">
              <a:buFont typeface="Arial" panose="020B0604020202020204" pitchFamily="34" charset="0"/>
              <a:buChar char="•"/>
            </a:pPr>
            <a:r>
              <a:rPr lang="es-CO" sz="1600" dirty="0" smtClean="0">
                <a:solidFill>
                  <a:schemeClr val="bg1"/>
                </a:solidFill>
              </a:rPr>
              <a:t>Aplicaciones.</a:t>
            </a:r>
          </a:p>
          <a:p>
            <a:pPr marL="285750" indent="-285750">
              <a:buFont typeface="Arial" panose="020B0604020202020204" pitchFamily="34" charset="0"/>
              <a:buChar char="•"/>
            </a:pPr>
            <a:r>
              <a:rPr lang="es-CO" sz="1600" dirty="0" smtClean="0">
                <a:solidFill>
                  <a:schemeClr val="bg1"/>
                </a:solidFill>
              </a:rPr>
              <a:t>Estado General de Sistema(en tiempo real).</a:t>
            </a:r>
            <a:endParaRPr lang="es-CO" sz="1600" dirty="0">
              <a:solidFill>
                <a:schemeClr val="bg1"/>
              </a:solidFill>
            </a:endParaRPr>
          </a:p>
        </p:txBody>
      </p:sp>
      <p:cxnSp>
        <p:nvCxnSpPr>
          <p:cNvPr id="24" name="23 Conector angular"/>
          <p:cNvCxnSpPr>
            <a:stCxn id="15" idx="3"/>
          </p:cNvCxnSpPr>
          <p:nvPr/>
        </p:nvCxnSpPr>
        <p:spPr>
          <a:xfrm>
            <a:off x="3203847" y="2161444"/>
            <a:ext cx="1368153" cy="1727467"/>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25" name="24 Grupo"/>
          <p:cNvGrpSpPr/>
          <p:nvPr/>
        </p:nvGrpSpPr>
        <p:grpSpPr>
          <a:xfrm>
            <a:off x="5981695" y="1625548"/>
            <a:ext cx="1656184" cy="908541"/>
            <a:chOff x="3078120" y="2669474"/>
            <a:chExt cx="1872208" cy="1008112"/>
          </a:xfrm>
        </p:grpSpPr>
        <p:sp>
          <p:nvSpPr>
            <p:cNvPr id="26" name="25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26 CuadroTexto"/>
            <p:cNvSpPr txBox="1"/>
            <p:nvPr/>
          </p:nvSpPr>
          <p:spPr>
            <a:xfrm>
              <a:off x="3275359" y="2946542"/>
              <a:ext cx="1546607" cy="409809"/>
            </a:xfrm>
            <a:prstGeom prst="rect">
              <a:avLst/>
            </a:prstGeom>
            <a:noFill/>
          </p:spPr>
          <p:txBody>
            <a:bodyPr wrap="square" rtlCol="0">
              <a:spAutoFit/>
            </a:bodyPr>
            <a:lstStyle/>
            <a:p>
              <a:r>
                <a:rPr lang="es-CO" b="1" dirty="0" smtClean="0">
                  <a:solidFill>
                    <a:schemeClr val="bg1"/>
                  </a:solidFill>
                </a:rPr>
                <a:t>Aplicaciones</a:t>
              </a:r>
              <a:endParaRPr lang="es-CO" b="1" dirty="0">
                <a:solidFill>
                  <a:schemeClr val="bg1"/>
                </a:solidFill>
              </a:endParaRPr>
            </a:p>
          </p:txBody>
        </p:sp>
      </p:grpSp>
      <p:cxnSp>
        <p:nvCxnSpPr>
          <p:cNvPr id="29" name="28 Conector angular"/>
          <p:cNvCxnSpPr>
            <a:stCxn id="4" idx="0"/>
            <a:endCxn id="26" idx="1"/>
          </p:cNvCxnSpPr>
          <p:nvPr/>
        </p:nvCxnSpPr>
        <p:spPr>
          <a:xfrm rot="5400000" flipH="1" flipV="1">
            <a:off x="4609097" y="2516313"/>
            <a:ext cx="1809092" cy="936104"/>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30" name="29 Grupo"/>
          <p:cNvGrpSpPr/>
          <p:nvPr/>
        </p:nvGrpSpPr>
        <p:grpSpPr>
          <a:xfrm>
            <a:off x="6948264" y="2779155"/>
            <a:ext cx="1656184" cy="361813"/>
            <a:chOff x="3078120" y="2636417"/>
            <a:chExt cx="1872208" cy="1041169"/>
          </a:xfrm>
        </p:grpSpPr>
        <p:sp>
          <p:nvSpPr>
            <p:cNvPr id="31" name="30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31 CuadroTexto"/>
            <p:cNvSpPr txBox="1"/>
            <p:nvPr/>
          </p:nvSpPr>
          <p:spPr>
            <a:xfrm>
              <a:off x="3275359" y="2636417"/>
              <a:ext cx="1546607" cy="409808"/>
            </a:xfrm>
            <a:prstGeom prst="rect">
              <a:avLst/>
            </a:prstGeom>
            <a:noFill/>
          </p:spPr>
          <p:txBody>
            <a:bodyPr wrap="square" rtlCol="0">
              <a:spAutoFit/>
            </a:bodyPr>
            <a:lstStyle/>
            <a:p>
              <a:r>
                <a:rPr lang="es-CO" b="1" dirty="0" smtClean="0">
                  <a:solidFill>
                    <a:schemeClr val="bg1"/>
                  </a:solidFill>
                </a:rPr>
                <a:t>Aplicación 1</a:t>
              </a:r>
              <a:endParaRPr lang="es-CO" b="1" dirty="0">
                <a:solidFill>
                  <a:schemeClr val="bg1"/>
                </a:solidFill>
              </a:endParaRPr>
            </a:p>
          </p:txBody>
        </p:sp>
      </p:grpSp>
      <p:grpSp>
        <p:nvGrpSpPr>
          <p:cNvPr id="33" name="32 Grupo"/>
          <p:cNvGrpSpPr/>
          <p:nvPr/>
        </p:nvGrpSpPr>
        <p:grpSpPr>
          <a:xfrm>
            <a:off x="6948264" y="3211203"/>
            <a:ext cx="1656184" cy="369332"/>
            <a:chOff x="3078120" y="2636417"/>
            <a:chExt cx="1872208" cy="1062806"/>
          </a:xfrm>
        </p:grpSpPr>
        <p:sp>
          <p:nvSpPr>
            <p:cNvPr id="34" name="33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5" name="34 CuadroTexto"/>
            <p:cNvSpPr txBox="1"/>
            <p:nvPr/>
          </p:nvSpPr>
          <p:spPr>
            <a:xfrm>
              <a:off x="3275359" y="2636417"/>
              <a:ext cx="1546607" cy="1062806"/>
            </a:xfrm>
            <a:prstGeom prst="rect">
              <a:avLst/>
            </a:prstGeom>
            <a:noFill/>
          </p:spPr>
          <p:txBody>
            <a:bodyPr wrap="square" rtlCol="0">
              <a:spAutoFit/>
            </a:bodyPr>
            <a:lstStyle/>
            <a:p>
              <a:r>
                <a:rPr lang="es-CO" b="1" dirty="0" smtClean="0">
                  <a:solidFill>
                    <a:schemeClr val="bg1"/>
                  </a:solidFill>
                </a:rPr>
                <a:t>Aplicación 2</a:t>
              </a:r>
              <a:endParaRPr lang="es-CO" b="1" dirty="0">
                <a:solidFill>
                  <a:schemeClr val="bg1"/>
                </a:solidFill>
              </a:endParaRPr>
            </a:p>
          </p:txBody>
        </p:sp>
      </p:grpSp>
      <p:grpSp>
        <p:nvGrpSpPr>
          <p:cNvPr id="36" name="35 Grupo"/>
          <p:cNvGrpSpPr/>
          <p:nvPr/>
        </p:nvGrpSpPr>
        <p:grpSpPr>
          <a:xfrm>
            <a:off x="6948264" y="3643251"/>
            <a:ext cx="1656184" cy="369332"/>
            <a:chOff x="3078120" y="2636417"/>
            <a:chExt cx="1872208" cy="1062806"/>
          </a:xfrm>
        </p:grpSpPr>
        <p:sp>
          <p:nvSpPr>
            <p:cNvPr id="37" name="36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37 CuadroTexto"/>
            <p:cNvSpPr txBox="1"/>
            <p:nvPr/>
          </p:nvSpPr>
          <p:spPr>
            <a:xfrm>
              <a:off x="3275359" y="2636417"/>
              <a:ext cx="1546607" cy="1062806"/>
            </a:xfrm>
            <a:prstGeom prst="rect">
              <a:avLst/>
            </a:prstGeom>
            <a:noFill/>
          </p:spPr>
          <p:txBody>
            <a:bodyPr wrap="square" rtlCol="0">
              <a:spAutoFit/>
            </a:bodyPr>
            <a:lstStyle/>
            <a:p>
              <a:r>
                <a:rPr lang="es-CO" b="1" dirty="0" smtClean="0">
                  <a:solidFill>
                    <a:schemeClr val="bg1"/>
                  </a:solidFill>
                </a:rPr>
                <a:t>Aplicación 3</a:t>
              </a:r>
              <a:endParaRPr lang="es-CO" b="1" dirty="0">
                <a:solidFill>
                  <a:schemeClr val="bg1"/>
                </a:solidFill>
              </a:endParaRPr>
            </a:p>
          </p:txBody>
        </p:sp>
      </p:grpSp>
      <p:cxnSp>
        <p:nvCxnSpPr>
          <p:cNvPr id="40" name="39 Conector angular"/>
          <p:cNvCxnSpPr>
            <a:endCxn id="37" idx="1"/>
          </p:cNvCxnSpPr>
          <p:nvPr/>
        </p:nvCxnSpPr>
        <p:spPr>
          <a:xfrm rot="16200000" flipH="1">
            <a:off x="6012326" y="2893963"/>
            <a:ext cx="1295813" cy="57606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1" name="40 Conector angular"/>
          <p:cNvCxnSpPr/>
          <p:nvPr/>
        </p:nvCxnSpPr>
        <p:spPr>
          <a:xfrm rot="16200000" flipH="1">
            <a:off x="6239602" y="2666688"/>
            <a:ext cx="863763" cy="59856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43 Conector angular"/>
          <p:cNvCxnSpPr/>
          <p:nvPr/>
        </p:nvCxnSpPr>
        <p:spPr>
          <a:xfrm>
            <a:off x="6372200" y="2564738"/>
            <a:ext cx="598567" cy="431882"/>
          </a:xfrm>
          <a:prstGeom prst="bentConnector3">
            <a:avLst>
              <a:gd name="adj1" fmla="val 417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215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1. Introducción</a:t>
            </a:r>
            <a:endParaRPr lang="es-CO" dirty="0"/>
          </a:p>
        </p:txBody>
      </p:sp>
      <p:sp>
        <p:nvSpPr>
          <p:cNvPr id="3" name="2 Marcador de contenido"/>
          <p:cNvSpPr>
            <a:spLocks noGrp="1"/>
          </p:cNvSpPr>
          <p:nvPr>
            <p:ph idx="1"/>
          </p:nvPr>
        </p:nvSpPr>
        <p:spPr/>
        <p:txBody>
          <a:bodyPr/>
          <a:lstStyle/>
          <a:p>
            <a:r>
              <a:rPr lang="es-CO" dirty="0" smtClean="0"/>
              <a:t>La coordinación de cada Proceso o Hilo de Proceso que se crea en el Sistema Operativo, es administrado por el mismo para garantizar el correcto uso de todos los recursos. Aun así, la comunicación entre los procesos se da de forma interdependiente a través de los mensajes que internamente se envían, evidenciando la complejidad de sistemas concurrentes.</a:t>
            </a:r>
            <a:endParaRPr lang="es-CO" dirty="0"/>
          </a:p>
        </p:txBody>
      </p:sp>
    </p:spTree>
    <p:extLst>
      <p:ext uri="{BB962C8B-B14F-4D97-AF65-F5344CB8AC3E}">
        <p14:creationId xmlns:p14="http://schemas.microsoft.com/office/powerpoint/2010/main" val="2253044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Requerimientos adicionales</a:t>
            </a:r>
            <a:endParaRPr lang="es-CO" dirty="0"/>
          </a:p>
        </p:txBody>
      </p:sp>
      <p:sp>
        <p:nvSpPr>
          <p:cNvPr id="3" name="2 Marcador de contenido"/>
          <p:cNvSpPr>
            <a:spLocks noGrp="1"/>
          </p:cNvSpPr>
          <p:nvPr>
            <p:ph idx="1"/>
          </p:nvPr>
        </p:nvSpPr>
        <p:spPr/>
        <p:txBody>
          <a:bodyPr>
            <a:normAutofit fontScale="92500" lnSpcReduction="10000"/>
          </a:bodyPr>
          <a:lstStyle/>
          <a:p>
            <a:r>
              <a:rPr lang="es-CO" b="1" dirty="0" smtClean="0"/>
              <a:t>Grupos:</a:t>
            </a:r>
            <a:r>
              <a:rPr lang="es-CO" dirty="0" smtClean="0"/>
              <a:t> de acuerdo a conformación inicial.</a:t>
            </a:r>
          </a:p>
          <a:p>
            <a:r>
              <a:rPr lang="es-CO" b="1" dirty="0" smtClean="0"/>
              <a:t>Lenguajes de programación:</a:t>
            </a:r>
            <a:r>
              <a:rPr lang="es-CO" dirty="0" smtClean="0"/>
              <a:t> cualquier lenguaje es aceptado. (inclusive desarrollo en diferentes lenguajes).</a:t>
            </a:r>
          </a:p>
          <a:p>
            <a:r>
              <a:rPr lang="es-CO" b="1" dirty="0" smtClean="0"/>
              <a:t>Sistemas Operativos:</a:t>
            </a:r>
            <a:r>
              <a:rPr lang="es-CO" dirty="0" smtClean="0"/>
              <a:t> </a:t>
            </a:r>
            <a:r>
              <a:rPr lang="es-CO" dirty="0" err="1" smtClean="0"/>
              <a:t>Win</a:t>
            </a:r>
            <a:r>
              <a:rPr lang="es-CO" dirty="0" smtClean="0"/>
              <a:t>/Linux/</a:t>
            </a:r>
            <a:r>
              <a:rPr lang="es-CO" dirty="0" err="1" smtClean="0"/>
              <a:t>MacOS</a:t>
            </a:r>
            <a:r>
              <a:rPr lang="es-CO" dirty="0" smtClean="0"/>
              <a:t>.</a:t>
            </a:r>
          </a:p>
          <a:p>
            <a:r>
              <a:rPr lang="es-CO" b="1" dirty="0" smtClean="0"/>
              <a:t>Verificación:</a:t>
            </a:r>
            <a:r>
              <a:rPr lang="es-CO" dirty="0" smtClean="0"/>
              <a:t> Ejecución de 10 casos de prueba. Consideraciones extras serán sumadas.</a:t>
            </a:r>
          </a:p>
          <a:p>
            <a:r>
              <a:rPr lang="es-CO" dirty="0" smtClean="0"/>
              <a:t>Integrantes.txt</a:t>
            </a:r>
          </a:p>
          <a:p>
            <a:pPr marL="0" indent="0" algn="ctr">
              <a:buNone/>
            </a:pPr>
            <a:r>
              <a:rPr lang="es-CO" b="1" smtClean="0"/>
              <a:t>Entrega</a:t>
            </a:r>
            <a:endParaRPr lang="es-CO" dirty="0"/>
          </a:p>
        </p:txBody>
      </p:sp>
    </p:spTree>
    <p:extLst>
      <p:ext uri="{BB962C8B-B14F-4D97-AF65-F5344CB8AC3E}">
        <p14:creationId xmlns:p14="http://schemas.microsoft.com/office/powerpoint/2010/main" val="4045921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Visión General</a:t>
            </a:r>
            <a:endParaRPr lang="es-CO" dirty="0"/>
          </a:p>
        </p:txBody>
      </p:sp>
      <p:grpSp>
        <p:nvGrpSpPr>
          <p:cNvPr id="12" name="11 Grupo"/>
          <p:cNvGrpSpPr/>
          <p:nvPr/>
        </p:nvGrpSpPr>
        <p:grpSpPr>
          <a:xfrm>
            <a:off x="3635896" y="3655988"/>
            <a:ext cx="1872208" cy="1008112"/>
            <a:chOff x="3078120" y="2669474"/>
            <a:chExt cx="1872208" cy="1008112"/>
          </a:xfrm>
        </p:grpSpPr>
        <p:sp>
          <p:nvSpPr>
            <p:cNvPr id="4" name="3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4 CuadroTexto"/>
            <p:cNvSpPr txBox="1"/>
            <p:nvPr/>
          </p:nvSpPr>
          <p:spPr>
            <a:xfrm>
              <a:off x="3638184" y="2946542"/>
              <a:ext cx="952104" cy="369332"/>
            </a:xfrm>
            <a:prstGeom prst="rect">
              <a:avLst/>
            </a:prstGeom>
            <a:noFill/>
          </p:spPr>
          <p:txBody>
            <a:bodyPr wrap="square" rtlCol="0">
              <a:spAutoFit/>
            </a:bodyPr>
            <a:lstStyle/>
            <a:p>
              <a:r>
                <a:rPr lang="es-CO" b="1" dirty="0" err="1" smtClean="0">
                  <a:solidFill>
                    <a:schemeClr val="bg1"/>
                  </a:solidFill>
                </a:rPr>
                <a:t>Kernel</a:t>
              </a:r>
              <a:endParaRPr lang="es-CO" b="1" dirty="0">
                <a:solidFill>
                  <a:schemeClr val="bg1"/>
                </a:solidFill>
              </a:endParaRPr>
            </a:p>
          </p:txBody>
        </p:sp>
      </p:grpSp>
      <p:grpSp>
        <p:nvGrpSpPr>
          <p:cNvPr id="11" name="10 Grupo"/>
          <p:cNvGrpSpPr/>
          <p:nvPr/>
        </p:nvGrpSpPr>
        <p:grpSpPr>
          <a:xfrm>
            <a:off x="287524" y="4711354"/>
            <a:ext cx="2376264" cy="413148"/>
            <a:chOff x="323528" y="3922892"/>
            <a:chExt cx="2376264" cy="1954379"/>
          </a:xfrm>
        </p:grpSpPr>
        <p:sp>
          <p:nvSpPr>
            <p:cNvPr id="6" name="5 Rectángulo redondeado"/>
            <p:cNvSpPr/>
            <p:nvPr/>
          </p:nvSpPr>
          <p:spPr>
            <a:xfrm>
              <a:off x="323528" y="3922892"/>
              <a:ext cx="2376264" cy="1954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6 CuadroTexto"/>
            <p:cNvSpPr txBox="1"/>
            <p:nvPr/>
          </p:nvSpPr>
          <p:spPr>
            <a:xfrm>
              <a:off x="611560" y="3933056"/>
              <a:ext cx="1692188" cy="369332"/>
            </a:xfrm>
            <a:prstGeom prst="rect">
              <a:avLst/>
            </a:prstGeom>
            <a:noFill/>
          </p:spPr>
          <p:txBody>
            <a:bodyPr wrap="square" rtlCol="0">
              <a:spAutoFit/>
            </a:bodyPr>
            <a:lstStyle/>
            <a:p>
              <a:r>
                <a:rPr lang="es-CO" b="1" dirty="0" smtClean="0">
                  <a:solidFill>
                    <a:schemeClr val="bg1"/>
                  </a:solidFill>
                </a:rPr>
                <a:t>Gestor Archivos</a:t>
              </a:r>
              <a:endParaRPr lang="es-CO" b="1" dirty="0">
                <a:solidFill>
                  <a:schemeClr val="bg1"/>
                </a:solidFill>
              </a:endParaRPr>
            </a:p>
          </p:txBody>
        </p:sp>
      </p:grpSp>
      <p:cxnSp>
        <p:nvCxnSpPr>
          <p:cNvPr id="10" name="9 Conector angular"/>
          <p:cNvCxnSpPr>
            <a:stCxn id="4" idx="1"/>
            <a:endCxn id="6" idx="0"/>
          </p:cNvCxnSpPr>
          <p:nvPr/>
        </p:nvCxnSpPr>
        <p:spPr>
          <a:xfrm rot="10800000" flipV="1">
            <a:off x="1475656" y="4160044"/>
            <a:ext cx="2160240" cy="551310"/>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14" name="13 Grupo"/>
          <p:cNvGrpSpPr/>
          <p:nvPr/>
        </p:nvGrpSpPr>
        <p:grpSpPr>
          <a:xfrm>
            <a:off x="287524" y="2183033"/>
            <a:ext cx="2916323" cy="443629"/>
            <a:chOff x="3078120" y="2669474"/>
            <a:chExt cx="1872208" cy="1008112"/>
          </a:xfrm>
        </p:grpSpPr>
        <p:sp>
          <p:nvSpPr>
            <p:cNvPr id="15" name="14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15 CuadroTexto"/>
            <p:cNvSpPr txBox="1"/>
            <p:nvPr/>
          </p:nvSpPr>
          <p:spPr>
            <a:xfrm>
              <a:off x="3420790" y="2707224"/>
              <a:ext cx="952104" cy="160549"/>
            </a:xfrm>
            <a:prstGeom prst="rect">
              <a:avLst/>
            </a:prstGeom>
            <a:noFill/>
          </p:spPr>
          <p:txBody>
            <a:bodyPr wrap="square" rtlCol="0">
              <a:spAutoFit/>
            </a:bodyPr>
            <a:lstStyle/>
            <a:p>
              <a:r>
                <a:rPr lang="es-CO" b="1" dirty="0" smtClean="0">
                  <a:solidFill>
                    <a:schemeClr val="bg1"/>
                  </a:solidFill>
                </a:rPr>
                <a:t>GUI - Usuario</a:t>
              </a:r>
              <a:endParaRPr lang="es-CO" b="1" dirty="0">
                <a:solidFill>
                  <a:schemeClr val="bg1"/>
                </a:solidFill>
              </a:endParaRPr>
            </a:p>
          </p:txBody>
        </p:sp>
      </p:grpSp>
      <p:cxnSp>
        <p:nvCxnSpPr>
          <p:cNvPr id="24" name="23 Conector angular"/>
          <p:cNvCxnSpPr>
            <a:stCxn id="15" idx="3"/>
          </p:cNvCxnSpPr>
          <p:nvPr/>
        </p:nvCxnSpPr>
        <p:spPr>
          <a:xfrm>
            <a:off x="3203847" y="2404848"/>
            <a:ext cx="992113" cy="1238403"/>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25" name="24 Grupo"/>
          <p:cNvGrpSpPr/>
          <p:nvPr/>
        </p:nvGrpSpPr>
        <p:grpSpPr>
          <a:xfrm>
            <a:off x="5981695" y="1625548"/>
            <a:ext cx="1656184" cy="908541"/>
            <a:chOff x="3078120" y="2669474"/>
            <a:chExt cx="1872208" cy="1008112"/>
          </a:xfrm>
        </p:grpSpPr>
        <p:sp>
          <p:nvSpPr>
            <p:cNvPr id="26" name="25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26 CuadroTexto"/>
            <p:cNvSpPr txBox="1"/>
            <p:nvPr/>
          </p:nvSpPr>
          <p:spPr>
            <a:xfrm>
              <a:off x="3275359" y="2946542"/>
              <a:ext cx="1546607" cy="409809"/>
            </a:xfrm>
            <a:prstGeom prst="rect">
              <a:avLst/>
            </a:prstGeom>
            <a:noFill/>
          </p:spPr>
          <p:txBody>
            <a:bodyPr wrap="square" rtlCol="0">
              <a:spAutoFit/>
            </a:bodyPr>
            <a:lstStyle/>
            <a:p>
              <a:r>
                <a:rPr lang="es-CO" b="1" dirty="0" smtClean="0">
                  <a:solidFill>
                    <a:schemeClr val="bg1"/>
                  </a:solidFill>
                </a:rPr>
                <a:t>Aplicaciones</a:t>
              </a:r>
              <a:endParaRPr lang="es-CO" b="1" dirty="0">
                <a:solidFill>
                  <a:schemeClr val="bg1"/>
                </a:solidFill>
              </a:endParaRPr>
            </a:p>
          </p:txBody>
        </p:sp>
      </p:grpSp>
      <p:cxnSp>
        <p:nvCxnSpPr>
          <p:cNvPr id="29" name="28 Conector angular"/>
          <p:cNvCxnSpPr>
            <a:stCxn id="4" idx="0"/>
            <a:endCxn id="26" idx="1"/>
          </p:cNvCxnSpPr>
          <p:nvPr/>
        </p:nvCxnSpPr>
        <p:spPr>
          <a:xfrm rot="5400000" flipH="1" flipV="1">
            <a:off x="4488763" y="2163057"/>
            <a:ext cx="1576169" cy="1409695"/>
          </a:xfrm>
          <a:prstGeom prst="bentConnector2">
            <a:avLst/>
          </a:prstGeom>
        </p:spPr>
        <p:style>
          <a:lnRef idx="3">
            <a:schemeClr val="accent1"/>
          </a:lnRef>
          <a:fillRef idx="0">
            <a:schemeClr val="accent1"/>
          </a:fillRef>
          <a:effectRef idx="2">
            <a:schemeClr val="accent1"/>
          </a:effectRef>
          <a:fontRef idx="minor">
            <a:schemeClr val="tx1"/>
          </a:fontRef>
        </p:style>
      </p:cxnSp>
      <p:grpSp>
        <p:nvGrpSpPr>
          <p:cNvPr id="30" name="29 Grupo"/>
          <p:cNvGrpSpPr/>
          <p:nvPr/>
        </p:nvGrpSpPr>
        <p:grpSpPr>
          <a:xfrm>
            <a:off x="6948264" y="2779155"/>
            <a:ext cx="1656184" cy="361813"/>
            <a:chOff x="3078120" y="2636417"/>
            <a:chExt cx="1872208" cy="1041169"/>
          </a:xfrm>
        </p:grpSpPr>
        <p:sp>
          <p:nvSpPr>
            <p:cNvPr id="31" name="30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31 CuadroTexto"/>
            <p:cNvSpPr txBox="1"/>
            <p:nvPr/>
          </p:nvSpPr>
          <p:spPr>
            <a:xfrm>
              <a:off x="3275359" y="2636417"/>
              <a:ext cx="1546607" cy="409808"/>
            </a:xfrm>
            <a:prstGeom prst="rect">
              <a:avLst/>
            </a:prstGeom>
            <a:noFill/>
          </p:spPr>
          <p:txBody>
            <a:bodyPr wrap="square" rtlCol="0">
              <a:spAutoFit/>
            </a:bodyPr>
            <a:lstStyle/>
            <a:p>
              <a:r>
                <a:rPr lang="es-CO" b="1" dirty="0" smtClean="0">
                  <a:solidFill>
                    <a:schemeClr val="bg1"/>
                  </a:solidFill>
                </a:rPr>
                <a:t>Aplicación 1</a:t>
              </a:r>
              <a:endParaRPr lang="es-CO" b="1" dirty="0">
                <a:solidFill>
                  <a:schemeClr val="bg1"/>
                </a:solidFill>
              </a:endParaRPr>
            </a:p>
          </p:txBody>
        </p:sp>
      </p:grpSp>
      <p:grpSp>
        <p:nvGrpSpPr>
          <p:cNvPr id="33" name="32 Grupo"/>
          <p:cNvGrpSpPr/>
          <p:nvPr/>
        </p:nvGrpSpPr>
        <p:grpSpPr>
          <a:xfrm>
            <a:off x="6948264" y="3211203"/>
            <a:ext cx="1656184" cy="369332"/>
            <a:chOff x="3078120" y="2636417"/>
            <a:chExt cx="1872208" cy="1062806"/>
          </a:xfrm>
        </p:grpSpPr>
        <p:sp>
          <p:nvSpPr>
            <p:cNvPr id="34" name="33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5" name="34 CuadroTexto"/>
            <p:cNvSpPr txBox="1"/>
            <p:nvPr/>
          </p:nvSpPr>
          <p:spPr>
            <a:xfrm>
              <a:off x="3275359" y="2636417"/>
              <a:ext cx="1546607" cy="1062806"/>
            </a:xfrm>
            <a:prstGeom prst="rect">
              <a:avLst/>
            </a:prstGeom>
            <a:noFill/>
          </p:spPr>
          <p:txBody>
            <a:bodyPr wrap="square" rtlCol="0">
              <a:spAutoFit/>
            </a:bodyPr>
            <a:lstStyle/>
            <a:p>
              <a:r>
                <a:rPr lang="es-CO" b="1" dirty="0" smtClean="0">
                  <a:solidFill>
                    <a:schemeClr val="bg1"/>
                  </a:solidFill>
                </a:rPr>
                <a:t>Aplicación 2</a:t>
              </a:r>
              <a:endParaRPr lang="es-CO" b="1" dirty="0">
                <a:solidFill>
                  <a:schemeClr val="bg1"/>
                </a:solidFill>
              </a:endParaRPr>
            </a:p>
          </p:txBody>
        </p:sp>
      </p:grpSp>
      <p:grpSp>
        <p:nvGrpSpPr>
          <p:cNvPr id="36" name="35 Grupo"/>
          <p:cNvGrpSpPr/>
          <p:nvPr/>
        </p:nvGrpSpPr>
        <p:grpSpPr>
          <a:xfrm>
            <a:off x="6948264" y="3643251"/>
            <a:ext cx="1656184" cy="369332"/>
            <a:chOff x="3078120" y="2636417"/>
            <a:chExt cx="1872208" cy="1062806"/>
          </a:xfrm>
        </p:grpSpPr>
        <p:sp>
          <p:nvSpPr>
            <p:cNvPr id="37" name="36 Rectángulo redondeado"/>
            <p:cNvSpPr/>
            <p:nvPr/>
          </p:nvSpPr>
          <p:spPr>
            <a:xfrm>
              <a:off x="3078120" y="2669474"/>
              <a:ext cx="187220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37 CuadroTexto"/>
            <p:cNvSpPr txBox="1"/>
            <p:nvPr/>
          </p:nvSpPr>
          <p:spPr>
            <a:xfrm>
              <a:off x="3275359" y="2636417"/>
              <a:ext cx="1546607" cy="1062806"/>
            </a:xfrm>
            <a:prstGeom prst="rect">
              <a:avLst/>
            </a:prstGeom>
            <a:noFill/>
          </p:spPr>
          <p:txBody>
            <a:bodyPr wrap="square" rtlCol="0">
              <a:spAutoFit/>
            </a:bodyPr>
            <a:lstStyle/>
            <a:p>
              <a:r>
                <a:rPr lang="es-CO" b="1" dirty="0" smtClean="0">
                  <a:solidFill>
                    <a:schemeClr val="bg1"/>
                  </a:solidFill>
                </a:rPr>
                <a:t>Aplicación 3</a:t>
              </a:r>
              <a:endParaRPr lang="es-CO" b="1" dirty="0">
                <a:solidFill>
                  <a:schemeClr val="bg1"/>
                </a:solidFill>
              </a:endParaRPr>
            </a:p>
          </p:txBody>
        </p:sp>
      </p:grpSp>
      <p:cxnSp>
        <p:nvCxnSpPr>
          <p:cNvPr id="40" name="39 Conector angular"/>
          <p:cNvCxnSpPr>
            <a:endCxn id="37" idx="1"/>
          </p:cNvCxnSpPr>
          <p:nvPr/>
        </p:nvCxnSpPr>
        <p:spPr>
          <a:xfrm rot="16200000" flipH="1">
            <a:off x="6012326" y="2893963"/>
            <a:ext cx="1295813" cy="57606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1" name="40 Conector angular"/>
          <p:cNvCxnSpPr/>
          <p:nvPr/>
        </p:nvCxnSpPr>
        <p:spPr>
          <a:xfrm rot="16200000" flipH="1">
            <a:off x="6239602" y="2666688"/>
            <a:ext cx="863763" cy="59856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43 Conector angular"/>
          <p:cNvCxnSpPr/>
          <p:nvPr/>
        </p:nvCxnSpPr>
        <p:spPr>
          <a:xfrm>
            <a:off x="6372200" y="2564738"/>
            <a:ext cx="598567" cy="431882"/>
          </a:xfrm>
          <a:prstGeom prst="bentConnector3">
            <a:avLst>
              <a:gd name="adj1" fmla="val 417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4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 Modelo</a:t>
            </a:r>
            <a:endParaRPr lang="es-CO" dirty="0"/>
          </a:p>
        </p:txBody>
      </p:sp>
      <p:sp>
        <p:nvSpPr>
          <p:cNvPr id="3" name="2 Marcador de contenido"/>
          <p:cNvSpPr>
            <a:spLocks noGrp="1"/>
          </p:cNvSpPr>
          <p:nvPr>
            <p:ph idx="1"/>
          </p:nvPr>
        </p:nvSpPr>
        <p:spPr/>
        <p:txBody>
          <a:bodyPr/>
          <a:lstStyle/>
          <a:p>
            <a:r>
              <a:rPr lang="es-CO" dirty="0" smtClean="0"/>
              <a:t>Comunicación utilizando mensajería y sockets para coordinar los módulos.</a:t>
            </a:r>
          </a:p>
          <a:p>
            <a:r>
              <a:rPr lang="es-CO" dirty="0" smtClean="0"/>
              <a:t>En esta implementación, realizaremos varias aplicaciones que serán los módulos, inicialmente el módulo principal o </a:t>
            </a:r>
            <a:r>
              <a:rPr lang="es-CO" dirty="0" err="1" smtClean="0"/>
              <a:t>Kernel</a:t>
            </a:r>
            <a:r>
              <a:rPr lang="es-CO" dirty="0" smtClean="0"/>
              <a:t>, quien indicará cuando culmina la aplicación y </a:t>
            </a:r>
            <a:r>
              <a:rPr lang="es-CO" dirty="0" err="1" smtClean="0"/>
              <a:t>redirecciona</a:t>
            </a:r>
            <a:r>
              <a:rPr lang="es-CO" dirty="0" smtClean="0"/>
              <a:t> los mensajes entre módulos.</a:t>
            </a:r>
            <a:endParaRPr lang="es-CO" dirty="0"/>
          </a:p>
        </p:txBody>
      </p:sp>
    </p:spTree>
    <p:extLst>
      <p:ext uri="{BB962C8B-B14F-4D97-AF65-F5344CB8AC3E}">
        <p14:creationId xmlns:p14="http://schemas.microsoft.com/office/powerpoint/2010/main" val="3664558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2.1 Componente Control</a:t>
            </a:r>
            <a:endParaRPr lang="es-CO" dirty="0"/>
          </a:p>
        </p:txBody>
      </p:sp>
      <p:sp>
        <p:nvSpPr>
          <p:cNvPr id="3" name="2 Marcador de contenido"/>
          <p:cNvSpPr>
            <a:spLocks noGrp="1"/>
          </p:cNvSpPr>
          <p:nvPr>
            <p:ph idx="1"/>
          </p:nvPr>
        </p:nvSpPr>
        <p:spPr/>
        <p:txBody>
          <a:bodyPr/>
          <a:lstStyle/>
          <a:p>
            <a:r>
              <a:rPr lang="es-CO" dirty="0" smtClean="0"/>
              <a:t>Está representado por el </a:t>
            </a:r>
            <a:r>
              <a:rPr lang="es-CO" dirty="0" err="1" smtClean="0"/>
              <a:t>kernel</a:t>
            </a:r>
            <a:r>
              <a:rPr lang="es-CO" dirty="0" smtClean="0"/>
              <a:t>. Tiene el proceso de inicialización, ejecución y terminación. La primera etapa se encarga de inicializar cada módulo. La segunda etapa, activa el envío de mensajes entre módulos y a través de él. Y por último terminación, el cual cierra cada módulo de la primera etapa y a él mismo.</a:t>
            </a:r>
            <a:endParaRPr lang="es-CO" dirty="0"/>
          </a:p>
        </p:txBody>
      </p:sp>
    </p:spTree>
    <p:extLst>
      <p:ext uri="{BB962C8B-B14F-4D97-AF65-F5344CB8AC3E}">
        <p14:creationId xmlns:p14="http://schemas.microsoft.com/office/powerpoint/2010/main" val="101884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2.1.1 Etapa de inicialización</a:t>
            </a:r>
            <a:endParaRPr lang="es-CO" dirty="0"/>
          </a:p>
        </p:txBody>
      </p:sp>
      <p:sp>
        <p:nvSpPr>
          <p:cNvPr id="3" name="2 Marcador de contenido"/>
          <p:cNvSpPr>
            <a:spLocks noGrp="1"/>
          </p:cNvSpPr>
          <p:nvPr>
            <p:ph idx="1"/>
          </p:nvPr>
        </p:nvSpPr>
        <p:spPr/>
        <p:txBody>
          <a:bodyPr/>
          <a:lstStyle/>
          <a:p>
            <a:r>
              <a:rPr lang="es-CO" dirty="0" smtClean="0"/>
              <a:t>Se mencionó, que en este módulo (</a:t>
            </a:r>
            <a:r>
              <a:rPr lang="es-CO" dirty="0" err="1" smtClean="0"/>
              <a:t>kernel</a:t>
            </a:r>
            <a:r>
              <a:rPr lang="es-CO" dirty="0" smtClean="0"/>
              <a:t>), ejecuta cada módulo de forma independiente, y obtiene el estado de listo, por parte de cada uno, una vez halla realizado su ejecución y carga a memoria.</a:t>
            </a:r>
          </a:p>
        </p:txBody>
      </p:sp>
    </p:spTree>
    <p:extLst>
      <p:ext uri="{BB962C8B-B14F-4D97-AF65-F5344CB8AC3E}">
        <p14:creationId xmlns:p14="http://schemas.microsoft.com/office/powerpoint/2010/main" val="6017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2.1.2 Etapa de ejecución</a:t>
            </a:r>
            <a:endParaRPr lang="es-CO" dirty="0"/>
          </a:p>
        </p:txBody>
      </p:sp>
      <p:sp>
        <p:nvSpPr>
          <p:cNvPr id="3" name="2 Marcador de contenido"/>
          <p:cNvSpPr>
            <a:spLocks noGrp="1"/>
          </p:cNvSpPr>
          <p:nvPr>
            <p:ph idx="1"/>
          </p:nvPr>
        </p:nvSpPr>
        <p:spPr/>
        <p:txBody>
          <a:bodyPr>
            <a:normAutofit fontScale="85000" lnSpcReduction="10000"/>
          </a:bodyPr>
          <a:lstStyle/>
          <a:p>
            <a:r>
              <a:rPr lang="es-CO" dirty="0" smtClean="0"/>
              <a:t>Una vez culminada la etapa anterior, se dará inicio a la activación de mensajería, donde el </a:t>
            </a:r>
            <a:r>
              <a:rPr lang="es-CO" dirty="0" err="1" smtClean="0"/>
              <a:t>kernel</a:t>
            </a:r>
            <a:r>
              <a:rPr lang="es-CO" dirty="0" smtClean="0"/>
              <a:t>, leerá e interpretará los mensajes enviados desde los módulos.</a:t>
            </a:r>
          </a:p>
          <a:p>
            <a:r>
              <a:rPr lang="es-CO" dirty="0" smtClean="0"/>
              <a:t>La primera función consiste en recibir los mensajes para lanzar tres tipos de comandos: enviar cadena, solicitar información de autómatas y terminar ejecución.</a:t>
            </a:r>
          </a:p>
          <a:p>
            <a:r>
              <a:rPr lang="es-CO" dirty="0" smtClean="0"/>
              <a:t>La segunda es determinar los mensajes de reconocimiento, error o espera.</a:t>
            </a:r>
          </a:p>
          <a:p>
            <a:r>
              <a:rPr lang="es-CO" dirty="0" smtClean="0"/>
              <a:t>Se conocerá que módulo envía el mensaje y el destinatario.</a:t>
            </a:r>
            <a:endParaRPr lang="es-CO" dirty="0"/>
          </a:p>
        </p:txBody>
      </p:sp>
    </p:spTree>
    <p:extLst>
      <p:ext uri="{BB962C8B-B14F-4D97-AF65-F5344CB8AC3E}">
        <p14:creationId xmlns:p14="http://schemas.microsoft.com/office/powerpoint/2010/main" val="952547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2.1.3 Etapa de finalización</a:t>
            </a:r>
            <a:endParaRPr lang="es-CO" dirty="0"/>
          </a:p>
        </p:txBody>
      </p:sp>
      <p:sp>
        <p:nvSpPr>
          <p:cNvPr id="3" name="2 Marcador de contenido"/>
          <p:cNvSpPr>
            <a:spLocks noGrp="1"/>
          </p:cNvSpPr>
          <p:nvPr>
            <p:ph idx="1"/>
          </p:nvPr>
        </p:nvSpPr>
        <p:spPr/>
        <p:txBody>
          <a:bodyPr>
            <a:normAutofit lnSpcReduction="10000"/>
          </a:bodyPr>
          <a:lstStyle/>
          <a:p>
            <a:r>
              <a:rPr lang="es-CO" dirty="0" smtClean="0"/>
              <a:t>La etapa de finalización aparece cuando uno de los módulos envía el mensaje de detenerse a todo el sistema, en cuyo caso el </a:t>
            </a:r>
            <a:r>
              <a:rPr lang="es-CO" dirty="0" err="1" smtClean="0"/>
              <a:t>kernel</a:t>
            </a:r>
            <a:r>
              <a:rPr lang="es-CO" dirty="0" smtClean="0"/>
              <a:t> envía el mensaje de cerrar a todos los módulos. De igual forma, el </a:t>
            </a:r>
            <a:r>
              <a:rPr lang="es-CO" dirty="0" err="1" smtClean="0"/>
              <a:t>kernel</a:t>
            </a:r>
            <a:r>
              <a:rPr lang="es-CO" dirty="0" smtClean="0"/>
              <a:t> puede enviar mensaje al módulo de aplicaciones (o por retransmisión), para que termine una o todas las instancias abiertas, al igual que si es cerrado el nodo padre, serán cerradas todas las demás instancias. </a:t>
            </a:r>
            <a:endParaRPr lang="es-CO" dirty="0"/>
          </a:p>
        </p:txBody>
      </p:sp>
    </p:spTree>
    <p:extLst>
      <p:ext uri="{BB962C8B-B14F-4D97-AF65-F5344CB8AC3E}">
        <p14:creationId xmlns:p14="http://schemas.microsoft.com/office/powerpoint/2010/main" val="3424269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2.1.3 Etapa de finalización(II)</a:t>
            </a:r>
            <a:endParaRPr lang="es-CO" dirty="0"/>
          </a:p>
        </p:txBody>
      </p:sp>
      <p:sp>
        <p:nvSpPr>
          <p:cNvPr id="3" name="2 Marcador de contenido"/>
          <p:cNvSpPr>
            <a:spLocks noGrp="1"/>
          </p:cNvSpPr>
          <p:nvPr>
            <p:ph idx="1"/>
          </p:nvPr>
        </p:nvSpPr>
        <p:spPr/>
        <p:txBody>
          <a:bodyPr>
            <a:normAutofit/>
          </a:bodyPr>
          <a:lstStyle/>
          <a:p>
            <a:r>
              <a:rPr lang="es-CO" dirty="0" smtClean="0"/>
              <a:t>Se sugiere para cerrar una instancia, que se utilice mensajes desde el nodo Aplicaciones, para terminar uno de los procesos hijo.</a:t>
            </a:r>
            <a:endParaRPr lang="es-CO" dirty="0"/>
          </a:p>
        </p:txBody>
      </p:sp>
    </p:spTree>
    <p:extLst>
      <p:ext uri="{BB962C8B-B14F-4D97-AF65-F5344CB8AC3E}">
        <p14:creationId xmlns:p14="http://schemas.microsoft.com/office/powerpoint/2010/main" val="4197843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3384</TotalTime>
  <Words>1041</Words>
  <Application>Microsoft Office PowerPoint</Application>
  <PresentationFormat>Presentación en pantalla (4:3)</PresentationFormat>
  <Paragraphs>96</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Actividad Procesos Sistema de control de Autómatas</vt:lpstr>
      <vt:lpstr>1. Introducción</vt:lpstr>
      <vt:lpstr>Visión General</vt:lpstr>
      <vt:lpstr>2. Modelo</vt:lpstr>
      <vt:lpstr>2.1 Componente Control</vt:lpstr>
      <vt:lpstr>2.1.1 Etapa de inicialización</vt:lpstr>
      <vt:lpstr>2.1.2 Etapa de ejecución</vt:lpstr>
      <vt:lpstr>2.1.3 Etapa de finalización</vt:lpstr>
      <vt:lpstr>2.1.3 Etapa de finalización(II)</vt:lpstr>
      <vt:lpstr>3. Mensajes (I)</vt:lpstr>
      <vt:lpstr>3. Mensajes (II)</vt:lpstr>
      <vt:lpstr>3. Mensajes (III)</vt:lpstr>
      <vt:lpstr>4. Mensajes entre módulos y kernel</vt:lpstr>
      <vt:lpstr>4. Mensajes entre módulos y kernel (II)</vt:lpstr>
      <vt:lpstr>Módulo Aplicaciones</vt:lpstr>
      <vt:lpstr>Módulo Gestor de Archivos</vt:lpstr>
      <vt:lpstr>Mensaje de Ocupado</vt:lpstr>
      <vt:lpstr>Módulo GUI</vt:lpstr>
      <vt:lpstr>Visión General</vt:lpstr>
      <vt:lpstr>Requerimientos adicionales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Portafolio 3</dc:title>
  <dc:creator>Usuario de Windows</dc:creator>
  <cp:lastModifiedBy>Usuario de Windows</cp:lastModifiedBy>
  <cp:revision>41</cp:revision>
  <dcterms:created xsi:type="dcterms:W3CDTF">2020-11-11T10:08:22Z</dcterms:created>
  <dcterms:modified xsi:type="dcterms:W3CDTF">2022-04-21T10:15:02Z</dcterms:modified>
</cp:coreProperties>
</file>