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1" r:id="rId2"/>
    <p:sldId id="257" r:id="rId3"/>
    <p:sldId id="262" r:id="rId4"/>
    <p:sldId id="275" r:id="rId5"/>
    <p:sldId id="276" r:id="rId6"/>
    <p:sldId id="290" r:id="rId7"/>
    <p:sldId id="277" r:id="rId8"/>
    <p:sldId id="278" r:id="rId9"/>
    <p:sldId id="315" r:id="rId10"/>
    <p:sldId id="318" r:id="rId11"/>
    <p:sldId id="316" r:id="rId12"/>
    <p:sldId id="319" r:id="rId13"/>
    <p:sldId id="317" r:id="rId14"/>
    <p:sldId id="320" r:id="rId15"/>
    <p:sldId id="291" r:id="rId16"/>
    <p:sldId id="292" r:id="rId17"/>
    <p:sldId id="293" r:id="rId18"/>
    <p:sldId id="294" r:id="rId19"/>
    <p:sldId id="284" r:id="rId20"/>
    <p:sldId id="296" r:id="rId21"/>
    <p:sldId id="295" r:id="rId22"/>
    <p:sldId id="297" r:id="rId23"/>
    <p:sldId id="279" r:id="rId24"/>
    <p:sldId id="282" r:id="rId25"/>
    <p:sldId id="280" r:id="rId26"/>
    <p:sldId id="313" r:id="rId27"/>
    <p:sldId id="285" r:id="rId28"/>
    <p:sldId id="298" r:id="rId29"/>
    <p:sldId id="287" r:id="rId30"/>
    <p:sldId id="308" r:id="rId31"/>
    <p:sldId id="307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9" r:id="rId40"/>
    <p:sldId id="312" r:id="rId41"/>
    <p:sldId id="311" r:id="rId42"/>
    <p:sldId id="310" r:id="rId43"/>
    <p:sldId id="314" r:id="rId44"/>
    <p:sldId id="286" r:id="rId45"/>
    <p:sldId id="299" r:id="rId46"/>
    <p:sldId id="288" r:id="rId47"/>
    <p:sldId id="289" r:id="rId48"/>
    <p:sldId id="273" r:id="rId4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492" autoAdjust="0"/>
  </p:normalViewPr>
  <p:slideViewPr>
    <p:cSldViewPr snapToGrid="0">
      <p:cViewPr varScale="1">
        <p:scale>
          <a:sx n="104" d="100"/>
          <a:sy n="104" d="100"/>
        </p:scale>
        <p:origin x="114" y="3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29/11/2022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29/11/2022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336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48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51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47.xml"/><Relationship Id="rId4" Type="http://schemas.openxmlformats.org/officeDocument/2006/relationships/slide" Target="slide4.xml"/><Relationship Id="rId9" Type="http://schemas.openxmlformats.org/officeDocument/2006/relationships/slide" Target="slide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UMarket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Requisitos e Especificação do Sistema</a:t>
            </a:r>
          </a:p>
          <a:p>
            <a:pPr rtl="0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706D-B244-3C97-489B-29FBBD0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Consultar detalhes do produto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463ED8-1FAC-FCFA-C7BB-1A0CCF6E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/>
              <a:t>Sistema: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Os registos dos produtos têm de estar armazenados na base de dados;</a:t>
            </a:r>
          </a:p>
          <a:p>
            <a:r>
              <a:rPr lang="pt-BR" dirty="0">
                <a:latin typeface="Arial" panose="020B0604020202020204" pitchFamily="34" charset="0"/>
              </a:rPr>
              <a:t>D</a:t>
            </a:r>
            <a:r>
              <a:rPr lang="pt-BR" b="0" i="0" dirty="0">
                <a:effectLst/>
                <a:latin typeface="Arial" panose="020B0604020202020204" pitchFamily="34" charset="0"/>
              </a:rPr>
              <a:t>everá saber o nome, preço, quantidade em stock, descrição, categoria, avaliação, imagem associada e identificação do vendedor de um produto;</a:t>
            </a:r>
          </a:p>
          <a:p>
            <a:r>
              <a:rPr lang="pt-BR" dirty="0">
                <a:latin typeface="Arial" panose="020B0604020202020204" pitchFamily="34" charset="0"/>
              </a:rPr>
              <a:t>D</a:t>
            </a:r>
            <a:r>
              <a:rPr lang="pt-BR" b="0" i="0" dirty="0">
                <a:effectLst/>
                <a:latin typeface="Arial" panose="020B0604020202020204" pitchFamily="34" charset="0"/>
              </a:rPr>
              <a:t>everá saber a avaliação de cada cliente;</a:t>
            </a:r>
          </a:p>
          <a:p>
            <a:r>
              <a:rPr lang="pt-BR" dirty="0">
                <a:latin typeface="Arial" panose="020B0604020202020204" pitchFamily="34" charset="0"/>
              </a:rPr>
              <a:t>D</a:t>
            </a:r>
            <a:r>
              <a:rPr lang="pt-BR" b="0" i="0" dirty="0">
                <a:effectLst/>
                <a:latin typeface="Arial" panose="020B0604020202020204" pitchFamily="34" charset="0"/>
              </a:rPr>
              <a:t>everá saber, para cada cliente, se esse produto está nos seus favoritos;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Deverá permitir adicionar e remover um novo produto à lista dos favoritos de cada utilizador.</a:t>
            </a:r>
            <a:endParaRPr lang="pt-PT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5684FD-3B48-6D1D-9217-EAAEEA87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022C9C-5BAB-B347-7D80-B5C7A219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424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83C8A-2EBB-7887-078A-F12BE1C1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 produto ao carrinho de compras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8C526F-8650-1DC7-4FB6-AC0AABBE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500" b="1" dirty="0"/>
              <a:t>Utilizador</a:t>
            </a:r>
            <a:r>
              <a:rPr lang="pt-PT" sz="1900" b="1" dirty="0"/>
              <a:t>:</a:t>
            </a:r>
          </a:p>
          <a:p>
            <a:r>
              <a:rPr lang="pt-PT" sz="2400" dirty="0"/>
              <a:t>Tem de estar autenticado para usufruir desta funcionalidade;                        </a:t>
            </a:r>
          </a:p>
          <a:p>
            <a:r>
              <a:rPr lang="pt-PT" sz="2400" dirty="0"/>
              <a:t>Ao consultar um dado produto, pode adicioná-lo ao carrinho de compras;                        </a:t>
            </a:r>
          </a:p>
          <a:p>
            <a:r>
              <a:rPr lang="pt-PT" sz="2400" dirty="0"/>
              <a:t>Tem de definir a quantidade desse produto que quer comprar;                        </a:t>
            </a:r>
          </a:p>
          <a:p>
            <a:r>
              <a:rPr lang="pt-PT" sz="2400" dirty="0"/>
              <a:t>Caso produto já esteja no carrinho, o preço não pode ser novamente negociado;</a:t>
            </a:r>
          </a:p>
          <a:p>
            <a:r>
              <a:rPr lang="pt-PT" sz="2400" dirty="0"/>
              <a:t>Caso o produto já esteja no carrinho, a quantidade desse produto é incrementada;</a:t>
            </a:r>
          </a:p>
          <a:p>
            <a:r>
              <a:rPr lang="pt-PT" sz="2400" dirty="0"/>
              <a:t>O cliente deve saber se um dado produto pode ser ou não negociado;                        </a:t>
            </a:r>
          </a:p>
          <a:p>
            <a:r>
              <a:rPr lang="pt-PT" sz="2400" dirty="0"/>
              <a:t>Pode escolher entre negociar ou não o preço unitário do produto antes de o adicionar ao carrinho de compras.</a:t>
            </a:r>
            <a:endParaRPr lang="en-US" sz="24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B6E08C-2444-8C84-8B13-4C6C479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E6FEB4-878C-A311-0697-53784812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779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62B6-0316-1229-F68F-1EFD3475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 produto ao carrinho de compras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1EE482-4299-79B6-CE6E-19D9F283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000" b="1" dirty="0"/>
              <a:t>Sistema: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Deve validar se o utilizador está autenticado para permitir o acesso a esta funcionalidade;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Para cada cliente, deve armazenar o produto e a quantidade desse produto guardados no carrinho de compras;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Quando um cliente já tem esse produto adicionado ao carrinho de compras, o sistema deve atualizar a quantidade do produto;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Pode adicionar registos de compra ao carrinho de compras de cada utilizador;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Deve apenas permitir que sejam negociados produtos em que estejam definidos os parâmetros de negociação;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Deve permitir que o utilizador negoceie o preço de um produto.</a:t>
            </a:r>
            <a:endParaRPr lang="pt-PT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AE72A05-8B7A-73DF-14B2-77CC4A55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4950B0-E414-409A-4E85-E46C6810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060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AAD0-DAD6-636E-9707-03B7AFE0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Realizar negociação do valor do produto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57753D-4491-1BF7-85A4-A3AE900F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/>
              <a:t>Utilizador:</a:t>
            </a:r>
          </a:p>
          <a:p>
            <a:r>
              <a:rPr lang="pt-PT" dirty="0"/>
              <a:t>Tem de ter escolhido adicionar um produto ao carrinho de compras para poder usufruir desta funcionalidade;</a:t>
            </a:r>
          </a:p>
          <a:p>
            <a:r>
              <a:rPr lang="pt-PT" dirty="0"/>
              <a:t>Para cada iteração da negociação, o cliente deve saber o valor proposto pelo sistema (algoritmo) e o histórico dos valores propostos;</a:t>
            </a:r>
          </a:p>
          <a:p>
            <a:r>
              <a:rPr lang="pt-PT" dirty="0"/>
              <a:t>Para cada iteração da negociação, o cliente indica o valor que está disposto a atribuir ao produto;</a:t>
            </a:r>
          </a:p>
          <a:p>
            <a:r>
              <a:rPr lang="pt-PT" dirty="0"/>
              <a:t>Ao propor um valor demasiado baixo, o cliente sujeita-se a que a negociação fracasse;</a:t>
            </a:r>
          </a:p>
          <a:p>
            <a:r>
              <a:rPr lang="pt-PT" dirty="0"/>
              <a:t>Ao propor um valor próximo da proposta do sistema, o cliente sujeita-se a que a negociação seja concluída, ficando encontrado o preço final para o produto.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19ADF44-4F50-F63B-D573-ED1C3CF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2798EC-27DA-7C1C-7ABA-5E41AD1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01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FE97-6A23-634D-38E1-3D61E13B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Realizar negociação do valor do produto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DCE81-9366-5FED-3A8D-9BABFCAC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b="1" dirty="0"/>
              <a:t>Sistema: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Deverá ter acesso aos parâmetros de negociação definidos pelo vendedor para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esse produto;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Para cada valor do cliente, o sistema deve gerar uma resposta (fator de resposta);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Essa resposta poderá indicar o cancelamento da negociação, o aceitar da negociação ou a proposta de um novo valor;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Para cada iteração da negociação, deverá guardar os limites do intervalo de negociação;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Sempre que o utilizador vai propor um novo valor, o sistema deve calcular o limite 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partir do qual esse valor não será aceite (fator de tolerância);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Sempre que o utilizador vai propor um novo valor, o sistema deve calcular o limite 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partir do qual o valor proposto será aceite (fator de aceitação).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FFF887D-D2E0-6E49-70D3-4EE89EC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6E2429-6A22-4EE2-EFD7-CE891F8D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263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17C34-5352-A67E-77B7-EA7C2BD9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Revisão e Validação dos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C9E63-B2BA-B1DF-4A32-C89DEC9E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todos os requisitos terem sido revistos pela equipa de desenvolvimento, realizou-se uma reunião com todos os intervenientes (</a:t>
            </a:r>
            <a:r>
              <a:rPr lang="pt-PT" i="1" dirty="0" err="1"/>
              <a:t>stakeholders</a:t>
            </a:r>
            <a:r>
              <a:rPr lang="pt-PT" dirty="0"/>
              <a:t>).</a:t>
            </a:r>
          </a:p>
          <a:p>
            <a:r>
              <a:rPr lang="pt-PT" dirty="0"/>
              <a:t>Finalmente, os representantes dos municípios aprovaram os requisitos levantados.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A6C31B-686D-BAE5-4A82-A31F0189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1B0EED-069B-1B4D-CC0A-51C28BF1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15</a:t>
            </a:fld>
            <a:endParaRPr lang="pt-PT" noProof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06C4A2-30C5-DF33-2D9C-FB4FD03A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44" y="3596136"/>
            <a:ext cx="3969512" cy="232130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321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7031-8176-5894-2E67-E042B2C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Especificação e Modelação do </a:t>
            </a:r>
            <a:r>
              <a:rPr lang="pt-PT" sz="3600" i="1" dirty="0"/>
              <a:t>Software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FFAC69-66B2-E347-B864-D77F1AD7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4308241-7C31-A046-8DF8-FED27ABD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01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64E56-BCC2-B304-A457-778B1691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Geral da Especificação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AE8FDE-482B-F903-3AF3-287209E1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Abordagem orientada aos requisitos;</a:t>
            </a:r>
          </a:p>
          <a:p>
            <a:r>
              <a:rPr lang="pt-PT" dirty="0"/>
              <a:t>Abordagem com um alto nível de abstração;</a:t>
            </a:r>
          </a:p>
          <a:p>
            <a:r>
              <a:rPr lang="pt-PT" dirty="0"/>
              <a:t>Arquitetura em 3 camadas independentes.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549146B-E52F-2E32-3264-6CCED7A5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4296770-E950-04D1-0491-A35B1716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69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83D09-F5CE-2309-42F4-386E9486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9593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Aspetos Estruturais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1F3365A-6124-18B0-1FE1-A35AB6A2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FEAFFB-E8A1-AFD6-3BED-8EF22311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007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0D9C-C808-42A9-0313-8C7E7D2E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Domínio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C3A4E0-E9A0-2785-E3AA-A4222C3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5A33E5D-2F71-B240-6E7F-B08FC413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19</a:t>
            </a:fld>
            <a:endParaRPr lang="pt-PT" noProof="0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30D091B-C653-29ED-731C-7EEC89790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529" y="1935276"/>
            <a:ext cx="8622941" cy="4024039"/>
          </a:xfrm>
        </p:spPr>
      </p:pic>
    </p:spTree>
    <p:extLst>
      <p:ext uri="{BB962C8B-B14F-4D97-AF65-F5344CB8AC3E}">
        <p14:creationId xmlns:p14="http://schemas.microsoft.com/office/powerpoint/2010/main" val="642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lnSpcReduction="10000"/>
          </a:bodyPr>
          <a:lstStyle/>
          <a:p>
            <a:r>
              <a:rPr lang="pt-PT" dirty="0">
                <a:hlinkClick r:id="rId3" action="ppaction://hlinksldjump"/>
              </a:rPr>
              <a:t>Introdução</a:t>
            </a:r>
            <a:endParaRPr lang="pt-PT" dirty="0">
              <a:hlinkClick r:id="rId4" action="ppaction://hlinksldjump"/>
            </a:endParaRPr>
          </a:p>
          <a:p>
            <a:pPr rtl="0"/>
            <a:r>
              <a:rPr lang="pt-PT" dirty="0">
                <a:hlinkClick r:id="rId4" action="ppaction://hlinksldjump"/>
              </a:rPr>
              <a:t>Balanço da Definição do Sistema</a:t>
            </a:r>
            <a:endParaRPr lang="pt-PT" dirty="0"/>
          </a:p>
          <a:p>
            <a:pPr rtl="0"/>
            <a:r>
              <a:rPr lang="pt-PT" dirty="0">
                <a:hlinkClick r:id="rId5" action="ppaction://hlinksldjump"/>
              </a:rPr>
              <a:t>Levantamento e Análise de Requisitos</a:t>
            </a:r>
            <a:endParaRPr lang="pt-PT" dirty="0"/>
          </a:p>
          <a:p>
            <a:pPr rtl="0"/>
            <a:r>
              <a:rPr lang="pt-PT" dirty="0">
                <a:hlinkClick r:id="rId6" action="ppaction://hlinksldjump"/>
              </a:rPr>
              <a:t>Especificação e Modelação do </a:t>
            </a:r>
            <a:r>
              <a:rPr lang="pt-PT" i="1" dirty="0">
                <a:hlinkClick r:id="rId6" action="ppaction://hlinksldjump"/>
              </a:rPr>
              <a:t>Software</a:t>
            </a:r>
            <a:endParaRPr lang="pt-PT" i="1" dirty="0"/>
          </a:p>
          <a:p>
            <a:pPr rtl="0"/>
            <a:r>
              <a:rPr lang="pt-PT" dirty="0">
                <a:hlinkClick r:id="rId7" action="ppaction://hlinksldjump"/>
              </a:rPr>
              <a:t>Esboço das Interfaces do Sistema (</a:t>
            </a:r>
            <a:r>
              <a:rPr lang="pt-PT" i="1" dirty="0">
                <a:hlinkClick r:id="rId7" action="ppaction://hlinksldjump"/>
              </a:rPr>
              <a:t>Mockups</a:t>
            </a:r>
            <a:r>
              <a:rPr lang="pt-PT" dirty="0">
                <a:hlinkClick r:id="rId7" action="ppaction://hlinksldjump"/>
              </a:rPr>
              <a:t>)</a:t>
            </a:r>
            <a:endParaRPr lang="pt-PT" dirty="0"/>
          </a:p>
          <a:p>
            <a:pPr rtl="0"/>
            <a:r>
              <a:rPr lang="pt-PT" dirty="0">
                <a:hlinkClick r:id="rId8" action="ppaction://hlinksldjump"/>
              </a:rPr>
              <a:t>Conceção do Sistema de Dados</a:t>
            </a:r>
            <a:endParaRPr lang="pt-PT" dirty="0"/>
          </a:p>
          <a:p>
            <a:pPr rtl="0"/>
            <a:r>
              <a:rPr lang="pt-PT" dirty="0">
                <a:hlinkClick r:id="rId9" action="ppaction://hlinksldjump"/>
              </a:rPr>
              <a:t>Conclusões</a:t>
            </a:r>
            <a:endParaRPr lang="pt-PT" dirty="0"/>
          </a:p>
          <a:p>
            <a:pPr rtl="0"/>
            <a:r>
              <a:rPr lang="pt-PT" dirty="0">
                <a:hlinkClick r:id="rId10" action="ppaction://hlinksldjump"/>
              </a:rPr>
              <a:t>Bibliografia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170CD-E103-6F05-B045-D20EA83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Componentes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6E3B86-E149-F84A-2CF3-3617E285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A209AA5-55B4-2068-7701-21539D62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20</a:t>
            </a:fld>
            <a:endParaRPr lang="pt-PT" noProof="0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20B9C10F-8928-ACD7-D9E8-1CB5E9923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344" y="1958565"/>
            <a:ext cx="4741312" cy="4018786"/>
          </a:xfrm>
        </p:spPr>
      </p:pic>
    </p:spTree>
    <p:extLst>
      <p:ext uri="{BB962C8B-B14F-4D97-AF65-F5344CB8AC3E}">
        <p14:creationId xmlns:p14="http://schemas.microsoft.com/office/powerpoint/2010/main" val="11791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3953-BA09-E39E-FDDD-6BCEF77C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Aspetos Comportamentais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6ECE7DA-9FF9-472F-E45E-98EE5748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5B3877-DA80-F186-5912-241F4D2C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272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50CA6-4FA2-8F3D-7ED8-12D7393F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</a:t>
            </a:r>
            <a:r>
              <a:rPr lang="pt-PT" i="1" dirty="0"/>
              <a:t>Use Cases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2BDC3E8-D8A8-FB9A-1F0A-4F942FE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D70EA-3EF1-3DAC-70A6-03B95409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22</a:t>
            </a:fld>
            <a:endParaRPr lang="pt-PT" noProof="0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E7E3ACF1-991C-60EE-1027-9DF68F6A6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314" y="1732917"/>
            <a:ext cx="3569371" cy="4343334"/>
          </a:xfrm>
        </p:spPr>
      </p:pic>
    </p:spTree>
    <p:extLst>
      <p:ext uri="{BB962C8B-B14F-4D97-AF65-F5344CB8AC3E}">
        <p14:creationId xmlns:p14="http://schemas.microsoft.com/office/powerpoint/2010/main" val="36472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F38-0C22-D64D-A7DA-A11C3D6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Consultar detalhes de produto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1B8418B-D6F1-1116-673A-20BDC30C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C5DB5D-1F13-8AEC-A2DF-8214CFA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23</a:t>
            </a:fld>
            <a:endParaRPr lang="pt-PT" noProof="0" dirty="0"/>
          </a:p>
        </p:txBody>
      </p:sp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8B6524B6-178A-992C-AF84-A20DFA55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51" y="1845168"/>
            <a:ext cx="5161097" cy="406249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796F60-AAB8-1EB9-E398-4ACE5488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11" y="2079227"/>
            <a:ext cx="5828573" cy="37774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74B683-2AED-15B0-2A52-AB2936FE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44" y="2603128"/>
            <a:ext cx="7142506" cy="23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2D6B-E96F-FDBA-3A3D-92005FFF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 produto ao carrinho de compras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FEFEB1A-341E-B546-6B71-B78BC1F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CDCE832-2A69-8899-FEC4-4BA65F3F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24</a:t>
            </a:fld>
            <a:endParaRPr lang="pt-PT" noProof="0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2800DA70-AF60-FF06-CAAE-DC9DA18F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23" y="1987267"/>
            <a:ext cx="6489553" cy="39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98174-A53E-ABB1-D9CD-9E2F38E7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Negociar valor do produto</a:t>
            </a:r>
            <a:endParaRPr lang="en-US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9FEF0BE-7F9F-F71B-4E53-46D24E6D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67" y="1778330"/>
            <a:ext cx="5896666" cy="4266971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88039ED-C9C5-3183-4BF0-9BD82F93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AE477A-F0D4-8FEB-CB33-DDADCF7F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25</a:t>
            </a:fld>
            <a:endParaRPr lang="pt-PT" noProof="0" dirty="0"/>
          </a:p>
        </p:txBody>
      </p:sp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83BB0156-7A4C-F63D-FFE8-E1E938CF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43" y="1778330"/>
            <a:ext cx="6866314" cy="413487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252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8F2E5-7158-885F-33F6-B8838345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Atividades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B9E3E9-7E84-0A34-7314-DE88207F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6B6070-97A1-E787-CF8E-71C1DEBA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26</a:t>
            </a:fld>
            <a:endParaRPr lang="pt-PT" noProof="0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2653676-3278-800B-9476-F019CAEDA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318" y="1764146"/>
            <a:ext cx="9549364" cy="4313239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130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C1A68-A0F9-2AB0-61E7-BEEAC9FE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Atividades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578B0F-C391-851A-9686-886F66E1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A639E0C-012D-BFE7-BC65-04F3BBEF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27</a:t>
            </a:fld>
            <a:endParaRPr lang="pt-PT" noProof="0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3BDBFA1-9479-811F-21E6-5EC3F939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75" y="1646238"/>
            <a:ext cx="4578250" cy="4378146"/>
          </a:xfrm>
        </p:spPr>
      </p:pic>
    </p:spTree>
    <p:extLst>
      <p:ext uri="{BB962C8B-B14F-4D97-AF65-F5344CB8AC3E}">
        <p14:creationId xmlns:p14="http://schemas.microsoft.com/office/powerpoint/2010/main" val="17205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4FD32-01E9-129F-D4A9-DB1CDF6C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de Estados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72FFFD8-1311-BA37-C6F2-FEB95059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8480E2-5240-0DBA-6A93-0F15209C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28</a:t>
            </a:fld>
            <a:endParaRPr lang="pt-PT" noProof="0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5624D7BA-F23B-F826-D8B1-63DC64ADE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73" y="1646238"/>
            <a:ext cx="6647253" cy="4469153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425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5AF55-4BA8-61C7-FB53-EEC4E0D4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Esboço das Interfaces do Sistema (</a:t>
            </a:r>
            <a:r>
              <a:rPr lang="pt-PT" sz="3600" i="1" dirty="0"/>
              <a:t>Mockups</a:t>
            </a:r>
            <a:r>
              <a:rPr lang="pt-PT" sz="3600" dirty="0"/>
              <a:t>)</a:t>
            </a:r>
            <a:endParaRPr lang="en-US" sz="3600" i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A40EADA-6D7E-025C-A486-60BDEE4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5B08AD-1CC9-A0EA-46EC-6F4FA0BF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058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1800" dirty="0"/>
              <a:t>Depois do processo de definição do sistema…</a:t>
            </a:r>
          </a:p>
          <a:p>
            <a:pPr algn="just"/>
            <a:r>
              <a:rPr lang="pt-PT" sz="1800" dirty="0"/>
              <a:t>Breve resumo do processo de levantamento e análise de requisitos;</a:t>
            </a:r>
          </a:p>
          <a:p>
            <a:pPr algn="just"/>
            <a:r>
              <a:rPr lang="pt-PT" sz="1800" dirty="0"/>
              <a:t>Especificação do sistema na forma de alguns aspetos estruturais e comportamentais;</a:t>
            </a:r>
          </a:p>
          <a:p>
            <a:pPr algn="just"/>
            <a:r>
              <a:rPr lang="pt-PT" sz="1800" dirty="0"/>
              <a:t>Complementado por esboço de mockups;</a:t>
            </a:r>
          </a:p>
          <a:p>
            <a:pPr algn="just"/>
            <a:r>
              <a:rPr lang="pt-PT" sz="1800" dirty="0"/>
              <a:t>E esquema lógico da base de dados;</a:t>
            </a: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CACA4-CB24-BD41-79F4-2888EC50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Registo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18982B72-B516-04C6-E860-889B35DB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681" y="1646238"/>
            <a:ext cx="5404637" cy="4420266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B2AAF8-7EA7-5580-5FE6-09F461A4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B88F5C8-6FA5-9AE4-F988-4852F8DB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841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E3358-4C66-8D6D-A294-4C54E651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Autenticação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8F80869-6757-3FB0-2F88-995C2CCC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B01DAF-41AD-3067-640E-B779893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31</a:t>
            </a:fld>
            <a:endParaRPr lang="pt-PT" noProof="0" dirty="0"/>
          </a:p>
        </p:txBody>
      </p:sp>
      <p:pic>
        <p:nvPicPr>
          <p:cNvPr id="11" name="Marcador de Posição de Conteúdo 10" descr="Uma imagem com texto&#10;&#10;Descrição gerada automaticamente">
            <a:extLst>
              <a:ext uri="{FF2B5EF4-FFF2-40B4-BE49-F238E27FC236}">
                <a16:creationId xmlns:a16="http://schemas.microsoft.com/office/drawing/2014/main" id="{8618E6B3-515B-5B9E-6E7C-D6EEB4BF3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99" y="1646238"/>
            <a:ext cx="5298801" cy="4444156"/>
          </a:xfrm>
        </p:spPr>
      </p:pic>
    </p:spTree>
    <p:extLst>
      <p:ext uri="{BB962C8B-B14F-4D97-AF65-F5344CB8AC3E}">
        <p14:creationId xmlns:p14="http://schemas.microsoft.com/office/powerpoint/2010/main" val="37198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48706-9AAE-9278-812E-66CF0ACF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Inicial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B03A516F-8086-095F-8045-8481E1ACF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906" y="1838700"/>
            <a:ext cx="6140187" cy="4258517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CBBEB7-8766-2145-4629-35EEF440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7447E88-0A49-3B13-8EAD-AFBEF0D9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897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E8F07-43FB-6E5D-8990-1BC7D950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da Feira (Catálogo) 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DB3B4BB-65B3-3E1C-6E58-55588DF31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646" y="1733409"/>
            <a:ext cx="5170708" cy="4336723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23C970D-0683-77CF-2F57-40DF1504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C7CD05B-2774-670B-C042-87BBE952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89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EB0F8-93F1-2CEA-13D1-B82DC8F2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do Produto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7FB8E71-BEC6-9E7C-C86D-3EC68C19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91" y="1646239"/>
            <a:ext cx="6663618" cy="4440748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49485F-B687-318A-4629-21BC2225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CEB2D1D-BEED-D36E-2BEE-6E50EBC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34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B952-F323-FD38-F7C2-0EEF15D8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Negociação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DAAB1FB-B15C-03BA-8611-4CC36582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10" y="1646238"/>
            <a:ext cx="5946780" cy="4405968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26F8FFD-7925-DB1C-5372-8DFCFD0A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45E95A-E256-638A-8554-B53EBC10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76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F0FB4-1F4B-90AB-1A56-BD5F7311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Carrinho de Compras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0A7C0908-8F36-B573-DA5C-77B614A9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808" y="1646238"/>
            <a:ext cx="5996384" cy="4435681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3ACBAD2-522A-88AB-255C-3C3A459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556B15C-A190-4E1D-AEA3-3F4D9432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697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7DCA0-4287-30AB-E89A-D7C87949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Finalizar Compra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9324456-035F-8B14-5D20-08F29D79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365" y="1646238"/>
            <a:ext cx="7587269" cy="4449762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7DEC2E-0037-85E5-72FB-616EC6C3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5CAAEF-5382-2D5B-FE74-4C06AF27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876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8208-6D6D-5FDC-9A9A-D0168D6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Favoritos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6FB66D9F-10CF-07F2-F62C-91BE7A557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544" y="1646238"/>
            <a:ext cx="6152912" cy="4430097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CCBE8-128B-98F9-96E6-6FE96135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229F842-6D54-C97C-9F8A-9887635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707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175AD-E483-DFAE-BB5C-88AB0EB3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Inicial do Vendedor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6C3CB3-EA46-5CFF-D88F-49FE0686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E7E89-A5D2-A1CB-6D72-4FFD799A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39</a:t>
            </a:fld>
            <a:endParaRPr lang="pt-PT" noProof="0" dirty="0"/>
          </a:p>
        </p:txBody>
      </p:sp>
      <p:pic>
        <p:nvPicPr>
          <p:cNvPr id="9" name="Marcador de Posição de Conteúdo 8" descr="Uma imagem com texto&#10;&#10;Descrição gerada automaticamente">
            <a:extLst>
              <a:ext uri="{FF2B5EF4-FFF2-40B4-BE49-F238E27FC236}">
                <a16:creationId xmlns:a16="http://schemas.microsoft.com/office/drawing/2014/main" id="{B13EDC3F-4214-CA30-A97C-197266A8B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436" y="1854216"/>
            <a:ext cx="6019128" cy="4177527"/>
          </a:xfrm>
        </p:spPr>
      </p:pic>
    </p:spTree>
    <p:extLst>
      <p:ext uri="{BB962C8B-B14F-4D97-AF65-F5344CB8AC3E}">
        <p14:creationId xmlns:p14="http://schemas.microsoft.com/office/powerpoint/2010/main" val="37441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5875-D642-0042-8932-8263075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Balanço da Definição do Sistema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BC7994-BD16-333C-A938-BD05178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effectLst/>
                <a:latin typeface="Arial" panose="020B0604020202020204" pitchFamily="34" charset="0"/>
              </a:rPr>
              <a:t>Feira “Ponte dos Arcos Verdes”.</a:t>
            </a:r>
          </a:p>
          <a:p>
            <a:r>
              <a:rPr lang="pt-PT" dirty="0">
                <a:effectLst/>
                <a:latin typeface="Arial" panose="020B0604020202020204" pitchFamily="34" charset="0"/>
              </a:rPr>
              <a:t>Aplicação requisitada pelos municípios de Ponte de Lima, Vila Verde e Arcos de Valdevez.</a:t>
            </a:r>
          </a:p>
          <a:p>
            <a:r>
              <a:rPr lang="pt-PT" dirty="0">
                <a:effectLst/>
                <a:latin typeface="Arial" panose="020B0604020202020204" pitchFamily="34" charset="0"/>
              </a:rPr>
              <a:t>Os vendedores poderão participar através do aluguer de um espaço de venda virtual.</a:t>
            </a:r>
          </a:p>
          <a:p>
            <a:r>
              <a:rPr lang="pt-PT" dirty="0">
                <a:effectLst/>
                <a:latin typeface="Arial" panose="020B0604020202020204" pitchFamily="34" charset="0"/>
              </a:rPr>
              <a:t>Os clientes realizam negociações de venda com os vendedores.</a:t>
            </a:r>
            <a:endParaRPr lang="pt-PT" dirty="0"/>
          </a:p>
          <a:p>
            <a:r>
              <a:rPr lang="pt-PT" dirty="0">
                <a:effectLst/>
                <a:latin typeface="Arial" panose="020B0604020202020204" pitchFamily="34" charset="0"/>
              </a:rPr>
              <a:t>A aplicação passou a ser vista como um espaço de feiras totalmente online, deixando de parte o modelo presencial.</a:t>
            </a:r>
          </a:p>
          <a:p>
            <a:r>
              <a:rPr lang="pt-PT" dirty="0">
                <a:latin typeface="Arial" panose="020B0604020202020204" pitchFamily="34" charset="0"/>
              </a:rPr>
              <a:t>As vendas realizadas presencialmente não são registadas.</a:t>
            </a:r>
            <a:endParaRPr lang="pt-PT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9E57BBA-A31E-2839-FAAA-F67CB8B6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366D2E-E0C0-B5A1-3541-81179026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229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A99F9-C8D1-0C94-F5C3-4B863208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Registo em uma Feira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E3229A1-32A0-778C-727F-56810EF4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960" y="1646238"/>
            <a:ext cx="5407977" cy="4361272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8A150D1-6693-31F3-FDB9-BC1FF3E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ECE4A4-EF2B-3FA8-3730-CF13D60F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03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418D5-22E5-E857-94D9-059A1B3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Adicionar Produto a uma Feira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994FEC6-B2FF-9DAB-FBE1-DE7CD8A5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151" y="1646238"/>
            <a:ext cx="4579698" cy="4421777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38063A-B605-E495-A0D5-E2B29478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41985E-C0A7-AC84-C7F9-4C643127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654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703DE-9D29-2D67-8E6E-274CD477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Relatórios de Vendas</a:t>
            </a:r>
          </a:p>
        </p:txBody>
      </p:sp>
      <p:pic>
        <p:nvPicPr>
          <p:cNvPr id="7" name="Marcador de Posição de Conteúdo 6" descr="Uma imagem com mesa&#10;&#10;Descrição gerada automaticamente">
            <a:extLst>
              <a:ext uri="{FF2B5EF4-FFF2-40B4-BE49-F238E27FC236}">
                <a16:creationId xmlns:a16="http://schemas.microsoft.com/office/drawing/2014/main" id="{8575150E-F330-A64A-2203-81971C2CB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526" y="1646238"/>
            <a:ext cx="6930947" cy="4400601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28DDA4-4521-A600-ADB2-DCB8E37F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5EADC4-CE00-8B7A-992E-A53EEDDC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662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A8FFC-99B2-3631-7819-4D05586E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Consultar produtos à venda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CC28E5-2DF8-4F81-6C9A-CC1D174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pt-PT" sz="600" noProof="0"/>
              <a:t>Unidade Curricular de Laboratórios de Informática IV, Requisitos e Especificação do Sistema,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927647-FD4D-DCB9-EC5C-6411BC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pt-PT" sz="900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4C64BA-2AA9-EB10-C73C-48AF75AE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68" y="1646238"/>
            <a:ext cx="4902382" cy="44961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01A17F-89E0-4516-1A5F-191BD797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93" y="1646237"/>
            <a:ext cx="4576230" cy="449614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4996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F478-9992-6E0A-2BA9-1D7EC9C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Conceção do Sistema de Dados</a:t>
            </a:r>
            <a:endParaRPr lang="en-US" sz="3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ABC1A4-8D32-D488-40CF-AB3186C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39BD87-62B7-5744-643B-BFE05641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048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E73C9-8AD2-0FD6-01BC-E1D92BBB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8C0BEF9-B570-F332-2746-787E4C5E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4D53A0-5981-8E77-D9E1-20A5738E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45</a:t>
            </a:fld>
            <a:endParaRPr lang="pt-PT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7F5C0-054F-8426-91CF-5EAA54E3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70" y="1981201"/>
            <a:ext cx="6924059" cy="3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CDFEC-E4C2-F88A-D5BE-73C7BD8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85DF6-707A-F79A-156D-82F00ACD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Cumprimento dos prazos estabelecidos;</a:t>
            </a:r>
          </a:p>
          <a:p>
            <a:r>
              <a:rPr lang="pt-PT" dirty="0"/>
              <a:t>Próxima fase: implementação da aplicação.</a:t>
            </a:r>
          </a:p>
          <a:p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0D1F7D-BFBA-ED89-84C5-51661D48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B325699-3EBF-962A-AAC0-5D0EBADE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46</a:t>
            </a:fld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A25E4E-1617-1BFB-8C09-E77F46CD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2" y="3128876"/>
            <a:ext cx="8560689" cy="28749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AB3C00-9581-7749-77D6-C4192CAB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42" y="3128876"/>
            <a:ext cx="9075637" cy="28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D27C1-A811-2CAC-282F-9A0A2FA5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54D10A-6F1B-B96E-DCAF-A2A424D2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Sommerville</a:t>
            </a:r>
            <a:r>
              <a:rPr lang="pt-PT" dirty="0"/>
              <a:t>, I. (1988). Software </a:t>
            </a:r>
            <a:r>
              <a:rPr lang="pt-PT" dirty="0" err="1"/>
              <a:t>Engineering</a:t>
            </a:r>
            <a:r>
              <a:rPr lang="pt-PT" dirty="0"/>
              <a:t>. Boston: </a:t>
            </a:r>
            <a:r>
              <a:rPr lang="en-US" dirty="0"/>
              <a:t>Pearson Education, Inc. Retrieved from https://software-engineering-book.com/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2DAF551-4CAF-0C14-C080-212C42BB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DEF4CD3-421B-283C-7461-112C76F1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788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UMarket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</p:spTree>
    <p:extLst>
      <p:ext uri="{BB962C8B-B14F-4D97-AF65-F5344CB8AC3E}">
        <p14:creationId xmlns:p14="http://schemas.microsoft.com/office/powerpoint/2010/main" val="21496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DC756-4191-48E9-99B7-781BEFC8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Levantamento e Análise de Requisitos</a:t>
            </a:r>
            <a:endParaRPr lang="en-US" sz="3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2D14BF8-F9C0-4293-2D6A-6B454ED8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2009242-F493-D8FA-5DFB-3CB5E2E2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036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6607F-ACAD-1480-A098-1E6524EF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Estratégia e Método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B453C-A951-1D4F-41B6-937EFBF0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PT" altLang="en-US" dirty="0"/>
              <a:t>Foram utilizados os seguintes métodos de levantamento de requisitos:</a:t>
            </a:r>
          </a:p>
          <a:p>
            <a:pPr eaLnBrk="1" hangingPunct="1"/>
            <a:r>
              <a:rPr lang="pt-PT" altLang="en-US" dirty="0"/>
              <a:t>Visitas a feiras;</a:t>
            </a:r>
          </a:p>
          <a:p>
            <a:pPr eaLnBrk="1" hangingPunct="1"/>
            <a:r>
              <a:rPr lang="pt-PT" altLang="en-US" dirty="0"/>
              <a:t>Realização de entrevistas a vendedores e clientes;</a:t>
            </a:r>
          </a:p>
          <a:p>
            <a:pPr eaLnBrk="1" hangingPunct="1"/>
            <a:r>
              <a:rPr lang="pt-PT" altLang="en-US" dirty="0"/>
              <a:t>Análise de </a:t>
            </a:r>
            <a:r>
              <a:rPr lang="pt-PT" altLang="en-US" i="1" dirty="0"/>
              <a:t>software</a:t>
            </a:r>
            <a:r>
              <a:rPr lang="pt-PT" altLang="en-US" dirty="0"/>
              <a:t>;</a:t>
            </a:r>
          </a:p>
          <a:p>
            <a:pPr eaLnBrk="1" hangingPunct="1"/>
            <a:r>
              <a:rPr lang="pt-PT" altLang="en-US" dirty="0"/>
              <a:t>Reuniões com os 3 municípios;</a:t>
            </a:r>
          </a:p>
          <a:p>
            <a:pPr eaLnBrk="1" hangingPunct="1"/>
            <a:r>
              <a:rPr lang="en-US" altLang="en-US" dirty="0" err="1"/>
              <a:t>Realização</a:t>
            </a:r>
            <a:r>
              <a:rPr lang="en-US" altLang="en-US" dirty="0"/>
              <a:t> de </a:t>
            </a:r>
            <a:r>
              <a:rPr lang="en-US" altLang="en-US" dirty="0" err="1"/>
              <a:t>questionários</a:t>
            </a:r>
            <a:r>
              <a:rPr lang="en-US" altLang="en-US" dirty="0"/>
              <a:t> de </a:t>
            </a:r>
            <a:r>
              <a:rPr lang="en-US" altLang="en-US" dirty="0" err="1"/>
              <a:t>opinião</a:t>
            </a:r>
            <a:r>
              <a:rPr lang="en-US" altLang="en-US" dirty="0"/>
              <a:t> </a:t>
            </a:r>
            <a:r>
              <a:rPr lang="en-US" altLang="en-US" dirty="0" err="1"/>
              <a:t>aos</a:t>
            </a:r>
            <a:r>
              <a:rPr lang="en-US" altLang="en-US" dirty="0"/>
              <a:t> </a:t>
            </a:r>
            <a:r>
              <a:rPr lang="en-US" altLang="en-US" dirty="0" err="1"/>
              <a:t>clientes</a:t>
            </a:r>
            <a:r>
              <a:rPr lang="en-US" altLang="en-US" dirty="0"/>
              <a:t> (</a:t>
            </a:r>
            <a:r>
              <a:rPr lang="en-US" altLang="en-US" dirty="0" err="1"/>
              <a:t>sobretudo</a:t>
            </a:r>
            <a:r>
              <a:rPr lang="en-US" altLang="en-US" dirty="0"/>
              <a:t> </a:t>
            </a:r>
            <a:r>
              <a:rPr lang="en-US" altLang="en-US" dirty="0" err="1"/>
              <a:t>aos</a:t>
            </a:r>
            <a:r>
              <a:rPr lang="en-US" altLang="en-US" dirty="0"/>
              <a:t> </a:t>
            </a:r>
            <a:r>
              <a:rPr lang="en-US" altLang="en-US" dirty="0" err="1"/>
              <a:t>mais</a:t>
            </a:r>
            <a:r>
              <a:rPr lang="en-US" altLang="en-US" dirty="0"/>
              <a:t> </a:t>
            </a:r>
            <a:r>
              <a:rPr lang="en-US" altLang="en-US" dirty="0" err="1"/>
              <a:t>jovens</a:t>
            </a:r>
            <a:r>
              <a:rPr lang="en-US" alt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20DFE0E-51AF-EE9A-2B43-B0D49B0C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A4B4C31-69A8-1B24-5F42-EDEE6264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9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A4DF-71FC-CB5F-65B7-4534F381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2731"/>
            <a:ext cx="9601200" cy="1142385"/>
          </a:xfrm>
        </p:spPr>
        <p:txBody>
          <a:bodyPr/>
          <a:lstStyle/>
          <a:p>
            <a:r>
              <a:rPr lang="pt-PT" dirty="0"/>
              <a:t>Descrição Geral dos Requisitos (Vista do Cliente)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36797C-F956-C85E-1B53-A78B9938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Com as estratégias utilizadas, foram levantados os seguintes requisitos para o cliente:</a:t>
            </a:r>
          </a:p>
          <a:p>
            <a:r>
              <a:rPr lang="pt-PT" dirty="0"/>
              <a:t>Consultar feiras/catálogo de feiras;</a:t>
            </a:r>
          </a:p>
          <a:p>
            <a:r>
              <a:rPr lang="pt-PT" b="1" dirty="0"/>
              <a:t>Consultar detalhes de produto;</a:t>
            </a:r>
          </a:p>
          <a:p>
            <a:r>
              <a:rPr lang="pt-PT" dirty="0"/>
              <a:t>Consultar carrinho de compras;</a:t>
            </a:r>
          </a:p>
          <a:p>
            <a:r>
              <a:rPr lang="pt-PT" b="1" dirty="0"/>
              <a:t>Adicionar produto ao carrinho de compras;</a:t>
            </a:r>
          </a:p>
          <a:p>
            <a:r>
              <a:rPr lang="pt-PT" dirty="0"/>
              <a:t>Adicionar produto aos favoritos;</a:t>
            </a:r>
          </a:p>
          <a:p>
            <a:r>
              <a:rPr lang="pt-PT" dirty="0"/>
              <a:t>Consultar produtos favoritos;</a:t>
            </a:r>
          </a:p>
          <a:p>
            <a:r>
              <a:rPr lang="pt-PT" b="1" dirty="0"/>
              <a:t>Realizar negociação do valor do produto;</a:t>
            </a:r>
          </a:p>
          <a:p>
            <a:r>
              <a:rPr lang="pt-PT" dirty="0"/>
              <a:t>Avaliar produto;</a:t>
            </a:r>
          </a:p>
          <a:p>
            <a:r>
              <a:rPr lang="pt-PT" dirty="0"/>
              <a:t>Finalizar compra.</a:t>
            </a:r>
          </a:p>
          <a:p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3129D3E-6839-D905-84B2-F0154D43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1E2806-C558-018A-3D53-E4CC7337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8" name="Chaveta à direita 7">
            <a:extLst>
              <a:ext uri="{FF2B5EF4-FFF2-40B4-BE49-F238E27FC236}">
                <a16:creationId xmlns:a16="http://schemas.microsoft.com/office/drawing/2014/main" id="{A9F46577-BF91-BD28-9C90-36A51E61E91E}"/>
              </a:ext>
            </a:extLst>
          </p:cNvPr>
          <p:cNvSpPr/>
          <p:nvPr/>
        </p:nvSpPr>
        <p:spPr>
          <a:xfrm>
            <a:off x="6211018" y="3182112"/>
            <a:ext cx="411723" cy="2425058"/>
          </a:xfrm>
          <a:prstGeom prst="rightBrace">
            <a:avLst>
              <a:gd name="adj1" fmla="val 8333"/>
              <a:gd name="adj2" fmla="val 51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5BE84E-BE72-3B90-D5AD-301F019CFA5F}"/>
              </a:ext>
            </a:extLst>
          </p:cNvPr>
          <p:cNvSpPr txBox="1"/>
          <p:nvPr/>
        </p:nvSpPr>
        <p:spPr>
          <a:xfrm>
            <a:off x="6737631" y="4209975"/>
            <a:ext cx="37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Requer autenticação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FA5C-08C9-3B88-09A8-3F45E840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Geral dos Requisitos (Vista do Vendedor)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A1D478-4794-D884-8863-E4AD40FC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Foram também levantados os seguintes requisitos do ponto de vista do vendedor:</a:t>
            </a:r>
          </a:p>
          <a:p>
            <a:r>
              <a:rPr lang="en-US" dirty="0"/>
              <a:t>Fazer </a:t>
            </a:r>
            <a:r>
              <a:rPr lang="en-US" dirty="0" err="1"/>
              <a:t>registo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feira</a:t>
            </a:r>
            <a:r>
              <a:rPr lang="en-US" dirty="0"/>
              <a:t>;</a:t>
            </a:r>
          </a:p>
          <a:p>
            <a:r>
              <a:rPr lang="en-US" dirty="0" err="1"/>
              <a:t>Registar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venda</a:t>
            </a:r>
            <a:r>
              <a:rPr lang="en-US" dirty="0"/>
              <a:t>;</a:t>
            </a:r>
          </a:p>
          <a:p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;</a:t>
            </a:r>
          </a:p>
          <a:p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venda</a:t>
            </a:r>
            <a:r>
              <a:rPr lang="en-US" dirty="0"/>
              <a:t>;</a:t>
            </a:r>
          </a:p>
          <a:p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relatório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07567D-75D1-6438-8355-FFFE3ED4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ED4476F-4B2A-5372-EC43-C584B8D2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09DFA19C-4F14-56C3-3739-9BE1B0E6FFD9}"/>
              </a:ext>
            </a:extLst>
          </p:cNvPr>
          <p:cNvSpPr/>
          <p:nvPr/>
        </p:nvSpPr>
        <p:spPr>
          <a:xfrm>
            <a:off x="5781265" y="2571934"/>
            <a:ext cx="485424" cy="2312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995486-88C5-D225-D7C3-F8D7836073C1}"/>
              </a:ext>
            </a:extLst>
          </p:cNvPr>
          <p:cNvSpPr txBox="1"/>
          <p:nvPr/>
        </p:nvSpPr>
        <p:spPr>
          <a:xfrm>
            <a:off x="6428320" y="3543436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Requer autenticação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4218-00E1-B84D-DDB1-E344ED20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Consultar detalhes do produto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9B2C1-0FEE-632B-1057-9327F7DB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/>
              <a:t>Utilizador:</a:t>
            </a:r>
          </a:p>
          <a:p>
            <a:r>
              <a:rPr lang="pt-PT" dirty="0"/>
              <a:t>Pode consultar o nome do produto, preço, quantidade em stock, descrição, categoria, avaliação, vendedor e a imagem do produto; </a:t>
            </a:r>
          </a:p>
          <a:p>
            <a:r>
              <a:rPr lang="pt-PT" dirty="0"/>
              <a:t>Pode adicionar o produto ao carrinho de compras;</a:t>
            </a:r>
          </a:p>
          <a:p>
            <a:r>
              <a:rPr lang="pt-PT" dirty="0"/>
              <a:t>Pode avaliar o produto;</a:t>
            </a:r>
          </a:p>
          <a:p>
            <a:r>
              <a:rPr lang="pt-PT" dirty="0"/>
              <a:t>Pode adicionar o produto aos favoritos;</a:t>
            </a:r>
          </a:p>
          <a:p>
            <a:r>
              <a:rPr lang="pt-PT" dirty="0"/>
              <a:t>Se já avaliou o produto, pode consultar a sua avaliação;</a:t>
            </a:r>
          </a:p>
          <a:p>
            <a:r>
              <a:rPr lang="pt-PT" dirty="0"/>
              <a:t>Se já adicionou o produto aos favoritos, deve ser informado disso;                       </a:t>
            </a:r>
          </a:p>
          <a:p>
            <a:r>
              <a:rPr lang="pt-PT" dirty="0"/>
              <a:t>Se já adicionou o produto aos favoritos, deve poder removê-lo dessa lista.                     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1254164-135E-0BC1-CFA5-5EA95D61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Requisitos e Especificação do Sistema,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C7FE988-E20E-FA63-D030-A9A59F5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848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1136</TotalTime>
  <Words>2436</Words>
  <Application>Microsoft Office PowerPoint</Application>
  <PresentationFormat>Ecrã Panorâmico</PresentationFormat>
  <Paragraphs>255</Paragraphs>
  <Slides>48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48</vt:i4>
      </vt:variant>
    </vt:vector>
  </HeadingPairs>
  <TitlesOfParts>
    <vt:vector size="50" baseType="lpstr">
      <vt:lpstr>Arial</vt:lpstr>
      <vt:lpstr>Grelha de Losangos 16x9</vt:lpstr>
      <vt:lpstr>UMarket</vt:lpstr>
      <vt:lpstr>Índice</vt:lpstr>
      <vt:lpstr>Introdução</vt:lpstr>
      <vt:lpstr>Balanço da Definição do Sistema</vt:lpstr>
      <vt:lpstr>Levantamento e Análise de Requisitos</vt:lpstr>
      <vt:lpstr>Estratégia e Método</vt:lpstr>
      <vt:lpstr>Descrição Geral dos Requisitos (Vista do Cliente)</vt:lpstr>
      <vt:lpstr>Descrição Geral dos Requisitos (Vista do Vendedor)</vt:lpstr>
      <vt:lpstr>Consultar detalhes do produto</vt:lpstr>
      <vt:lpstr>Consultar detalhes do produto</vt:lpstr>
      <vt:lpstr>Adicionar produto ao carrinho de compras</vt:lpstr>
      <vt:lpstr>Adicionar produto ao carrinho de compras</vt:lpstr>
      <vt:lpstr>Realizar negociação do valor do produto</vt:lpstr>
      <vt:lpstr>Realizar negociação do valor do produto</vt:lpstr>
      <vt:lpstr>Revisão e Validação dos Requisitos</vt:lpstr>
      <vt:lpstr>Especificação e Modelação do Software</vt:lpstr>
      <vt:lpstr>Apresentação Geral da Especificação</vt:lpstr>
      <vt:lpstr>Aspetos Estruturais</vt:lpstr>
      <vt:lpstr>Modelo de Domínio</vt:lpstr>
      <vt:lpstr>Diagrama de Componentes</vt:lpstr>
      <vt:lpstr>Aspetos Comportamentais</vt:lpstr>
      <vt:lpstr>Diagrama de Use Cases</vt:lpstr>
      <vt:lpstr>Consultar detalhes de produto</vt:lpstr>
      <vt:lpstr>Adicionar produto ao carrinho de compras</vt:lpstr>
      <vt:lpstr>Negociar valor do produto</vt:lpstr>
      <vt:lpstr>Diagrama de Atividades</vt:lpstr>
      <vt:lpstr>Diagrama de Atividades</vt:lpstr>
      <vt:lpstr>Máquina de Estados</vt:lpstr>
      <vt:lpstr>Esboço das Interfaces do Sistema (Mockups)</vt:lpstr>
      <vt:lpstr>Página de Registo</vt:lpstr>
      <vt:lpstr>Página de Autenticação</vt:lpstr>
      <vt:lpstr>Página Inicial</vt:lpstr>
      <vt:lpstr>Página da Feira (Catálogo) </vt:lpstr>
      <vt:lpstr>Página do Produto</vt:lpstr>
      <vt:lpstr>Página de Negociação</vt:lpstr>
      <vt:lpstr>Carrinho de Compras</vt:lpstr>
      <vt:lpstr>Página de Finalizar Compra</vt:lpstr>
      <vt:lpstr>Lista de Favoritos</vt:lpstr>
      <vt:lpstr>Página Inicial do Vendedor</vt:lpstr>
      <vt:lpstr>Página de Registo em uma Feira</vt:lpstr>
      <vt:lpstr>Página de Adicionar Produto a uma Feira</vt:lpstr>
      <vt:lpstr>Relatórios de Vendas</vt:lpstr>
      <vt:lpstr>Consultar produtos à venda</vt:lpstr>
      <vt:lpstr>Conceção do Sistema de Dados</vt:lpstr>
      <vt:lpstr>Esquema Lógico</vt:lpstr>
      <vt:lpstr>Conclusões</vt:lpstr>
      <vt:lpstr>Bibliografia</vt:lpstr>
      <vt:lpstr>UMarket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João António Redondo Martins</cp:lastModifiedBy>
  <cp:revision>39</cp:revision>
  <dcterms:created xsi:type="dcterms:W3CDTF">2022-10-15T16:08:44Z</dcterms:created>
  <dcterms:modified xsi:type="dcterms:W3CDTF">2022-11-29T05:55:43Z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