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19200" y="0"/>
            <a:ext cx="21945600" cy="2835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thoughtworks.com/radar/languages-and-frameworks/spring-boot" TargetMode="External"/><Relationship Id="rId3" Type="http://schemas.openxmlformats.org/officeDocument/2006/relationships/hyperlink" Target="https://www.jetbrains.com/lp/devecosystem-2019/java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tart.spring.io" TargetMode="External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pi-workshop.com/todos" TargetMode="External"/><Relationship Id="rId3" Type="http://schemas.openxmlformats.org/officeDocument/2006/relationships/hyperlink" Target="http://www.api-workshop.com/todos/1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pgough/api-workshop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ocalhost:8080/todos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pgough/api-workshop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pi-workshop.com/todos?done=false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ocalhost:8080/todo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PI Workshop"/>
          <p:cNvSpPr txBox="1"/>
          <p:nvPr>
            <p:ph type="ctrTitle" idx="4294967295"/>
          </p:nvPr>
        </p:nvSpPr>
        <p:spPr>
          <a:xfrm>
            <a:off x="0" y="1905000"/>
            <a:ext cx="24384000" cy="5029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200000"/>
              </a:lnSpc>
            </a:lvl1pPr>
          </a:lstStyle>
          <a:p>
            <a:pPr/>
            <a:r>
              <a:t>API Workshop</a:t>
            </a:r>
          </a:p>
        </p:txBody>
      </p:sp>
      <p:sp>
        <p:nvSpPr>
          <p:cNvPr id="35" name="Build REST APIs with Spring Boot"/>
          <p:cNvSpPr txBox="1"/>
          <p:nvPr/>
        </p:nvSpPr>
        <p:spPr>
          <a:xfrm>
            <a:off x="-1" y="4927904"/>
            <a:ext cx="24384001" cy="502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>
            <a:lvl1pPr algn="ctr">
              <a:lnSpc>
                <a:spcPct val="200000"/>
              </a:lnSpc>
              <a:defRPr sz="6800">
                <a:solidFill>
                  <a:srgbClr val="FFFFFF"/>
                </a:solidFill>
              </a:defRPr>
            </a:lvl1pPr>
          </a:lstStyle>
          <a:p>
            <a:pPr/>
            <a:r>
              <a:t>Build REST APIs with Spring Boot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tandalone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Standalone</a:t>
            </a:r>
          </a:p>
        </p:txBody>
      </p:sp>
      <p:sp>
        <p:nvSpPr>
          <p:cNvPr id="86" name="Flexible Packaging…"/>
          <p:cNvSpPr txBox="1"/>
          <p:nvPr>
            <p:ph type="body" idx="4294967295"/>
          </p:nvPr>
        </p:nvSpPr>
        <p:spPr>
          <a:xfrm>
            <a:off x="1257300" y="3352800"/>
            <a:ext cx="21869400" cy="9067800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b="1" spc="84" sz="4200">
                <a:solidFill>
                  <a:srgbClr val="5B5854"/>
                </a:solidFill>
              </a:defRPr>
            </a:pPr>
            <a:r>
              <a:t>Flexible Packaging 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Self-contained executable jars with embedded web server (vs)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Traditional WAR files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b="1" spc="84" sz="4200">
                <a:solidFill>
                  <a:srgbClr val="5B5854"/>
                </a:solidFill>
              </a:defRPr>
            </a:pPr>
            <a:r>
              <a:t>Multiple deployment options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Cloud-Native platforms 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Container Images (Docker)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Virtual / Real machines</a:t>
            </a:r>
          </a:p>
        </p:txBody>
      </p:sp>
      <p:sp>
        <p:nvSpPr>
          <p:cNvPr id="87" name="Stand Alone"/>
          <p:cNvSpPr/>
          <p:nvPr/>
        </p:nvSpPr>
        <p:spPr>
          <a:xfrm>
            <a:off x="18740156" y="8051366"/>
            <a:ext cx="3974181" cy="3826456"/>
          </a:xfrm>
          <a:prstGeom prst="rect">
            <a:avLst/>
          </a:prstGeom>
          <a:ln w="1143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4200"/>
            </a:lvl1pPr>
          </a:lstStyle>
          <a:p>
            <a:pPr/>
            <a:r>
              <a:t>Stand Alone</a:t>
            </a:r>
          </a:p>
        </p:txBody>
      </p:sp>
      <p:pic>
        <p:nvPicPr>
          <p:cNvPr id="88" name="spring-boot-logo.png" descr="spring-boot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7253" y="565150"/>
            <a:ext cx="1755247" cy="157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why use spring boot?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why use spring boot?</a:t>
            </a:r>
          </a:p>
        </p:txBody>
      </p:sp>
      <p:sp>
        <p:nvSpPr>
          <p:cNvPr id="91" name="Based on mature Spring Framework (known for stability, backwards compatibility)…"/>
          <p:cNvSpPr txBox="1"/>
          <p:nvPr>
            <p:ph type="body" idx="4294967295"/>
          </p:nvPr>
        </p:nvSpPr>
        <p:spPr>
          <a:xfrm>
            <a:off x="1257300" y="3352800"/>
            <a:ext cx="21869400" cy="9067800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Based on mature Spring Framework (known for stability, backwards compatibility)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Open Source, active community support 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ThoughtWorks Technology Radar - </a:t>
            </a:r>
            <a:r>
              <a:rPr b="1">
                <a:solidFill>
                  <a:schemeClr val="accent3">
                    <a:satOff val="-6373"/>
                    <a:lumOff val="-10823"/>
                  </a:schemeClr>
                </a:solidFill>
              </a:rPr>
              <a:t>ADOPT</a:t>
            </a:r>
            <a:r>
              <a:t> in 2016 - "</a:t>
            </a:r>
            <a:r>
              <a:rPr i="1"/>
              <a:t>If you live in a Spring ecosystem and are moving to microservices, Spring Boot is now the obvious choice</a:t>
            </a:r>
            <a:r>
              <a:t>"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JetBrains Developer Ecosystem survey (2019)</a:t>
            </a:r>
          </a:p>
          <a:p>
            <a:pPr lvl="1" marL="834571" indent="-326571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53" sz="2700">
                <a:solidFill>
                  <a:srgbClr val="5B5854"/>
                </a:solidFill>
              </a:defRPr>
            </a:pPr>
            <a:r>
              <a:t>56% use Spring Boot for Web Application development </a:t>
            </a:r>
          </a:p>
          <a:p>
            <a:pPr lvl="1" marL="834571" indent="-326571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53" sz="2700">
                <a:solidFill>
                  <a:srgbClr val="5B5854"/>
                </a:solidFill>
              </a:defRPr>
            </a:pPr>
            <a:r>
              <a:t>61% use Spring Boot as an alternative to application servers</a:t>
            </a:r>
          </a:p>
        </p:txBody>
      </p:sp>
      <p:sp>
        <p:nvSpPr>
          <p:cNvPr id="92" name="https://www.thoughtworks.com/radar/languages-and-frameworks/spring-boot…"/>
          <p:cNvSpPr txBox="1"/>
          <p:nvPr/>
        </p:nvSpPr>
        <p:spPr>
          <a:xfrm>
            <a:off x="1689100" y="11328400"/>
            <a:ext cx="8687679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0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https://www.thoughtworks.com/radar/languages-and-frameworks/spring-boot</a:t>
            </a:r>
          </a:p>
          <a:p>
            <a:pPr>
              <a:defRPr i="1" sz="20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https://www.jetbrains.com/lp/devecosystem-2019/java/</a:t>
            </a:r>
          </a:p>
        </p:txBody>
      </p:sp>
      <p:pic>
        <p:nvPicPr>
          <p:cNvPr id="93" name="SpringBoot-Usage.PNG" descr="SpringBoot-Us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76500" y="8204200"/>
            <a:ext cx="6553200" cy="322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spring-boot-logo.png" descr="spring-boot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057253" y="565150"/>
            <a:ext cx="1755247" cy="157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pring Initializr - http://start.spring.io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/>
          <a:p>
            <a:pPr marL="342900" indent="-342900">
              <a:lnSpc>
                <a:spcPct val="100000"/>
              </a:lnSpc>
              <a:spcBef>
                <a:spcPts val="1900"/>
              </a:spcBef>
              <a:defRPr sz="5400" u="sng">
                <a:solidFill>
                  <a:srgbClr val="535353"/>
                </a:solidFill>
              </a:defRPr>
            </a:pPr>
            <a:r>
              <a:t>Spring Initializr - </a:t>
            </a: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http://start.spring.io</a:t>
            </a:r>
            <a:r>
              <a:t> </a:t>
            </a:r>
          </a:p>
        </p:txBody>
      </p:sp>
      <p:pic>
        <p:nvPicPr>
          <p:cNvPr id="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5500" y="2635250"/>
            <a:ext cx="12573000" cy="844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Web services, apis &amp; rest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Web services, apis &amp; rest</a:t>
            </a:r>
          </a:p>
        </p:txBody>
      </p:sp>
      <p:sp>
        <p:nvSpPr>
          <p:cNvPr id="100" name="SpringBoot makes it straightforward to build and deploy HTTP based web services…"/>
          <p:cNvSpPr txBox="1"/>
          <p:nvPr>
            <p:ph type="body" sz="half" idx="4294967295"/>
          </p:nvPr>
        </p:nvSpPr>
        <p:spPr>
          <a:xfrm>
            <a:off x="1257300" y="3352800"/>
            <a:ext cx="21869400" cy="4071621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SpringBoot makes it straightforward to build and deploy HTTP based web services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Web services expose business data and capabilities via Application Programming Interfaces (APIs)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REST can be used over HTTP to provide structure to those APIs</a:t>
            </a:r>
          </a:p>
        </p:txBody>
      </p:sp>
      <p:graphicFrame>
        <p:nvGraphicFramePr>
          <p:cNvPr id="101" name="Table"/>
          <p:cNvGraphicFramePr/>
          <p:nvPr/>
        </p:nvGraphicFramePr>
        <p:xfrm>
          <a:off x="4000500" y="7734300"/>
          <a:ext cx="19642667" cy="1016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953000"/>
                <a:gridCol w="11430000"/>
              </a:tblGrid>
              <a:tr h="2029460">
                <a:tc>
                  <a:txBody>
                    <a:bodyPr/>
                    <a:lstStyle/>
                    <a:p>
                      <a:pPr marL="285750" indent="-285750" algn="ctr">
                        <a:defRPr b="1" sz="3300">
                          <a:sym typeface="Arial"/>
                        </a:defRPr>
                      </a:pPr>
                      <a:r>
                        <a:t>Spring Web</a:t>
                      </a:r>
                    </a:p>
                    <a:p>
                      <a:pPr marL="285750" indent="-285750" algn="ctr">
                        <a:defRPr sz="3300">
                          <a:sym typeface="Arial"/>
                        </a:defRPr>
                      </a:pPr>
                      <a:r>
                        <a:t>spring-boot-starter-web</a:t>
                      </a:r>
                    </a:p>
                  </a:txBody>
                  <a:tcPr marL="0" marR="0" marT="0" marB="0" anchor="ctr" anchorCtr="0" horzOverflow="overflow">
                    <a:lnL w="63500">
                      <a:solidFill>
                        <a:schemeClr val="accent2">
                          <a:lumOff val="-8000"/>
                        </a:schemeClr>
                      </a:solidFill>
                      <a:miter lim="400000"/>
                    </a:lnL>
                    <a:lnR w="12700">
                      <a:solidFill>
                        <a:schemeClr val="accent2">
                          <a:lumOff val="-8000"/>
                        </a:schemeClr>
                      </a:solidFill>
                      <a:miter lim="400000"/>
                    </a:lnR>
                    <a:lnT w="63500">
                      <a:solidFill>
                        <a:schemeClr val="accent2">
                          <a:lumOff val="-8000"/>
                        </a:schemeClr>
                      </a:solidFill>
                      <a:miter lim="400000"/>
                    </a:lnT>
                    <a:lnB w="12700">
                      <a:solidFill>
                        <a:schemeClr val="accent2">
                          <a:lumOff val="-8000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defRPr sz="1800"/>
                      </a:pPr>
                      <a:r>
                        <a:rPr sz="2800">
                          <a:sym typeface="Arial"/>
                        </a:rPr>
                        <a:t>Starter for building web applications using Spring MVC. 
Uses Tomcat as the default embedded servlet container 
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>
                          <a:lumOff val="-8000"/>
                        </a:schemeClr>
                      </a:solidFill>
                      <a:miter lim="400000"/>
                    </a:lnL>
                    <a:lnR w="63500">
                      <a:solidFill>
                        <a:schemeClr val="accent2">
                          <a:lumOff val="-8000"/>
                        </a:schemeClr>
                      </a:solidFill>
                    </a:lnR>
                    <a:lnT w="63500">
                      <a:solidFill>
                        <a:schemeClr val="accent2">
                          <a:lumOff val="-8000"/>
                        </a:schemeClr>
                      </a:solidFill>
                    </a:lnT>
                    <a:lnB w="12700">
                      <a:solidFill>
                        <a:schemeClr val="accent2">
                          <a:lumOff val="-8000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9460">
                <a:tc>
                  <a:txBody>
                    <a:bodyPr/>
                    <a:lstStyle/>
                    <a:p>
                      <a:pPr marL="285750" indent="-285750" algn="ctr">
                        <a:defRPr b="1" sz="3300">
                          <a:sym typeface="Arial"/>
                        </a:defRPr>
                      </a:pPr>
                      <a:r>
                        <a:t>Spring Reactive Web</a:t>
                      </a:r>
                    </a:p>
                    <a:p>
                      <a:pPr marL="285750" indent="-285750" algn="ctr">
                        <a:defRPr sz="3300">
                          <a:sym typeface="Arial"/>
                        </a:defRPr>
                      </a:pPr>
                      <a:r>
                        <a:t>spring-boot-starter-webflux</a:t>
                      </a:r>
                    </a:p>
                  </a:txBody>
                  <a:tcPr marL="0" marR="0" marT="0" marB="0" anchor="ctr" anchorCtr="0" horzOverflow="overflow">
                    <a:lnL w="63500">
                      <a:solidFill>
                        <a:schemeClr val="accent2">
                          <a:lumOff val="-8000"/>
                        </a:schemeClr>
                      </a:solidFill>
                    </a:lnL>
                    <a:lnR w="12700">
                      <a:solidFill>
                        <a:schemeClr val="accent2">
                          <a:lumOff val="-8000"/>
                        </a:schemeClr>
                      </a:solidFill>
                    </a:lnR>
                    <a:lnT w="12700">
                      <a:solidFill>
                        <a:schemeClr val="accent2">
                          <a:lumOff val="-8000"/>
                        </a:schemeClr>
                      </a:solidFill>
                      <a:miter lim="400000"/>
                    </a:lnT>
                    <a:lnB w="63500">
                      <a:solidFill>
                        <a:schemeClr val="accent2">
                          <a:lumOff val="-8000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defRPr sz="1800"/>
                      </a:pPr>
                      <a:r>
                        <a:rPr sz="2800">
                          <a:sym typeface="Arial"/>
                        </a:rPr>
                        <a:t>Starter for building event-driven reactive web applications with Spring WebFlux and Netty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>
                          <a:lumOff val="-8000"/>
                        </a:schemeClr>
                      </a:solidFill>
                    </a:lnL>
                    <a:lnR w="63500">
                      <a:solidFill>
                        <a:schemeClr val="accent2">
                          <a:lumOff val="-8000"/>
                        </a:schemeClr>
                      </a:solidFill>
                    </a:lnR>
                    <a:lnT w="12700">
                      <a:solidFill>
                        <a:schemeClr val="accent2">
                          <a:lumOff val="-8000"/>
                        </a:schemeClr>
                      </a:solidFill>
                    </a:lnT>
                    <a:lnB w="63500">
                      <a:solidFill>
                        <a:schemeClr val="accent2">
                          <a:lumOff val="-8000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What is rest?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What is rest?</a:t>
            </a:r>
          </a:p>
        </p:txBody>
      </p:sp>
      <p:sp>
        <p:nvSpPr>
          <p:cNvPr id="104" name="REpresentational State Transfer - Software Architecture style with guiding constraints…"/>
          <p:cNvSpPr txBox="1"/>
          <p:nvPr>
            <p:ph type="body" idx="4294967295"/>
          </p:nvPr>
        </p:nvSpPr>
        <p:spPr>
          <a:xfrm>
            <a:off x="1257300" y="2838938"/>
            <a:ext cx="21869400" cy="8864061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345440" indent="-345440" algn="l" defTabSz="440436">
              <a:spcBef>
                <a:spcPts val="3200"/>
              </a:spcBef>
              <a:buClr>
                <a:srgbClr val="9A958E"/>
              </a:buClr>
              <a:buSzPct val="75000"/>
              <a:buChar char="•"/>
              <a:defRPr spc="57" sz="2856">
                <a:solidFill>
                  <a:srgbClr val="5B5854"/>
                </a:solidFill>
              </a:defRPr>
            </a:pPr>
            <a:r>
              <a:rPr b="1"/>
              <a:t>RE</a:t>
            </a:r>
            <a:r>
              <a:t>presentational </a:t>
            </a:r>
            <a:r>
              <a:rPr b="1"/>
              <a:t>S</a:t>
            </a:r>
            <a:r>
              <a:t>tate </a:t>
            </a:r>
            <a:r>
              <a:rPr b="1"/>
              <a:t>T</a:t>
            </a:r>
            <a:r>
              <a:t>ransfer - Software Architecture style with guiding constraints</a:t>
            </a:r>
          </a:p>
          <a:p>
            <a:pPr lvl="1" marL="690880" indent="-345440" algn="l" defTabSz="440436">
              <a:spcBef>
                <a:spcPts val="3200"/>
              </a:spcBef>
              <a:buClr>
                <a:srgbClr val="9A958E"/>
              </a:buClr>
              <a:buSzPct val="75000"/>
              <a:buChar char="•"/>
              <a:defRPr spc="57" sz="2856">
                <a:solidFill>
                  <a:srgbClr val="5B5854"/>
                </a:solidFill>
              </a:defRPr>
            </a:pPr>
            <a:r>
              <a:t>Client-server Architecture - Separation of concerns, allows components to evolve independently</a:t>
            </a:r>
          </a:p>
          <a:p>
            <a:pPr lvl="1" marL="690880" indent="-345440" algn="l" defTabSz="440436">
              <a:spcBef>
                <a:spcPts val="3200"/>
              </a:spcBef>
              <a:buClr>
                <a:srgbClr val="9A958E"/>
              </a:buClr>
              <a:buSzPct val="75000"/>
              <a:buChar char="•"/>
              <a:defRPr spc="57" sz="2856">
                <a:solidFill>
                  <a:srgbClr val="5B5854"/>
                </a:solidFill>
              </a:defRPr>
            </a:pPr>
            <a:r>
              <a:t>Statelessness - No client context saved on server</a:t>
            </a:r>
          </a:p>
          <a:p>
            <a:pPr lvl="1" marL="690880" indent="-345440" algn="l" defTabSz="440436">
              <a:spcBef>
                <a:spcPts val="3200"/>
              </a:spcBef>
              <a:buClr>
                <a:srgbClr val="9A958E"/>
              </a:buClr>
              <a:buSzPct val="75000"/>
              <a:buChar char="•"/>
              <a:defRPr spc="57" sz="2856">
                <a:solidFill>
                  <a:srgbClr val="5B5854"/>
                </a:solidFill>
              </a:defRPr>
            </a:pPr>
            <a:r>
              <a:t>Cacheability</a:t>
            </a:r>
          </a:p>
          <a:p>
            <a:pPr lvl="1" marL="690880" indent="-345440" algn="l" defTabSz="440436">
              <a:spcBef>
                <a:spcPts val="3200"/>
              </a:spcBef>
              <a:buClr>
                <a:srgbClr val="9A958E"/>
              </a:buClr>
              <a:buSzPct val="75000"/>
              <a:buChar char="•"/>
              <a:defRPr spc="57" sz="2856">
                <a:solidFill>
                  <a:srgbClr val="5B5854"/>
                </a:solidFill>
              </a:defRPr>
            </a:pPr>
            <a:r>
              <a:t>Layered System</a:t>
            </a:r>
          </a:p>
          <a:p>
            <a:pPr lvl="1" marL="690880" indent="-345440" algn="l" defTabSz="440436">
              <a:spcBef>
                <a:spcPts val="3200"/>
              </a:spcBef>
              <a:buClr>
                <a:srgbClr val="9A958E"/>
              </a:buClr>
              <a:buSzPct val="75000"/>
              <a:buChar char="•"/>
              <a:defRPr spc="57" sz="2856">
                <a:solidFill>
                  <a:srgbClr val="5B5854"/>
                </a:solidFill>
              </a:defRPr>
            </a:pPr>
            <a:r>
              <a:t>Code on Demand (optional)</a:t>
            </a:r>
          </a:p>
          <a:p>
            <a:pPr lvl="1" marL="690880" indent="-345440" algn="l" defTabSz="440436">
              <a:spcBef>
                <a:spcPts val="3200"/>
              </a:spcBef>
              <a:buClr>
                <a:srgbClr val="9A958E"/>
              </a:buClr>
              <a:buSzPct val="75000"/>
              <a:buChar char="•"/>
              <a:defRPr spc="57" sz="2856">
                <a:solidFill>
                  <a:srgbClr val="5B5854"/>
                </a:solidFill>
              </a:defRPr>
            </a:pPr>
            <a:r>
              <a:rPr b="1">
                <a:solidFill>
                  <a:schemeClr val="accent4">
                    <a:satOff val="-1335"/>
                    <a:lumOff val="-10274"/>
                  </a:schemeClr>
                </a:solidFill>
              </a:rPr>
              <a:t>Uniform Interface</a:t>
            </a:r>
            <a:r>
              <a:t> - </a:t>
            </a:r>
          </a:p>
          <a:p>
            <a:pPr lvl="2" marL="1036319" indent="-345440" algn="l" defTabSz="440436">
              <a:spcBef>
                <a:spcPts val="3200"/>
              </a:spcBef>
              <a:buClr>
                <a:srgbClr val="9A958E"/>
              </a:buClr>
              <a:buSzPct val="75000"/>
              <a:buChar char="•"/>
              <a:defRPr spc="57" sz="2856">
                <a:solidFill>
                  <a:srgbClr val="5B5854"/>
                </a:solidFill>
              </a:defRPr>
            </a:pPr>
            <a:r>
              <a:t>Resources identified using URIs </a:t>
            </a:r>
          </a:p>
          <a:p>
            <a:pPr lvl="2" marL="1036319" indent="-345440" algn="l" defTabSz="440436">
              <a:spcBef>
                <a:spcPts val="3200"/>
              </a:spcBef>
              <a:buClr>
                <a:srgbClr val="9A958E"/>
              </a:buClr>
              <a:buSzPct val="75000"/>
              <a:buChar char="•"/>
              <a:defRPr spc="57" sz="2856">
                <a:solidFill>
                  <a:srgbClr val="5B5854"/>
                </a:solidFill>
              </a:defRPr>
            </a:pPr>
            <a:r>
              <a:t>Resource manipulation through representation</a:t>
            </a:r>
          </a:p>
          <a:p>
            <a:pPr lvl="2" marL="1036319" indent="-345440" algn="l" defTabSz="440436">
              <a:spcBef>
                <a:spcPts val="3200"/>
              </a:spcBef>
              <a:buClr>
                <a:srgbClr val="9A958E"/>
              </a:buClr>
              <a:buSzPct val="75000"/>
              <a:buChar char="•"/>
              <a:defRPr spc="57" sz="2856">
                <a:solidFill>
                  <a:srgbClr val="5B5854"/>
                </a:solidFill>
              </a:defRPr>
            </a:pPr>
            <a:r>
              <a:t>Self-descriptive Messages</a:t>
            </a:r>
          </a:p>
          <a:p>
            <a:pPr lvl="2" marL="1036319" indent="-345440" algn="l" defTabSz="440436">
              <a:spcBef>
                <a:spcPts val="3200"/>
              </a:spcBef>
              <a:buClr>
                <a:srgbClr val="9A958E"/>
              </a:buClr>
              <a:buSzPct val="75000"/>
              <a:buChar char="•"/>
              <a:defRPr spc="57" sz="2856">
                <a:solidFill>
                  <a:srgbClr val="5B5854"/>
                </a:solidFill>
              </a:defRPr>
            </a:pPr>
            <a:r>
              <a:t>HATEOAS (hyperlinks based access of resources)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STful Web Services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RESTful Web Services</a:t>
            </a:r>
          </a:p>
        </p:txBody>
      </p:sp>
      <p:sp>
        <p:nvSpPr>
          <p:cNvPr id="107" name="Web Service APIs adhere to REST constraints…"/>
          <p:cNvSpPr txBox="1"/>
          <p:nvPr>
            <p:ph type="body" idx="4294967295"/>
          </p:nvPr>
        </p:nvSpPr>
        <p:spPr>
          <a:xfrm>
            <a:off x="1257300" y="2838938"/>
            <a:ext cx="21869400" cy="8905881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Web Service APIs adhere to REST constraints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HTTP - commonly used as the transport layer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URLs identify resources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http://www.api-workshop.com/todos</a:t>
            </a:r>
            <a:r>
              <a:t> 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http://www.api-workshop.com/todos/1</a:t>
            </a:r>
            <a:r>
              <a:t> 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Operations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Create, Read, Update, Delete supported by HTTP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ST over HTTP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REST over HTTP</a:t>
            </a:r>
          </a:p>
        </p:txBody>
      </p:sp>
      <p:sp>
        <p:nvSpPr>
          <p:cNvPr id="110" name="HTTP verbs for operations…"/>
          <p:cNvSpPr txBox="1"/>
          <p:nvPr>
            <p:ph type="body" idx="4294967295"/>
          </p:nvPr>
        </p:nvSpPr>
        <p:spPr>
          <a:xfrm>
            <a:off x="1257300" y="2838938"/>
            <a:ext cx="21869400" cy="8905881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HTTP verbs for operations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POST, GET, PUT, DELETE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HTTP status codes represent the result of a request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HTTP 2xx - Success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HTTP 3xx - Redirection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HTTP 4xx - Client errors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HTTP 5xx - Server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uild a ToDo list application using Spring Boot…"/>
          <p:cNvSpPr txBox="1"/>
          <p:nvPr/>
        </p:nvSpPr>
        <p:spPr>
          <a:xfrm>
            <a:off x="4171950" y="5108166"/>
            <a:ext cx="16040100" cy="349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647700">
              <a:spcBef>
                <a:spcPts val="4800"/>
              </a:spcBef>
              <a:defRPr b="1" spc="100" sz="5000">
                <a:solidFill>
                  <a:srgbClr val="5B5854"/>
                </a:solidFill>
              </a:defRPr>
            </a:pPr>
            <a:r>
              <a:t>Build a ToDo list application using Spring Boot</a:t>
            </a:r>
          </a:p>
          <a:p>
            <a:pPr defTabSz="647700">
              <a:spcBef>
                <a:spcPts val="4800"/>
              </a:spcBef>
              <a:defRPr spc="100" sz="5000">
                <a:solidFill>
                  <a:srgbClr val="5B5854"/>
                </a:solidFill>
              </a:defRPr>
            </a:pPr>
          </a:p>
          <a:p>
            <a:pPr algn="ctr" defTabSz="647700">
              <a:spcBef>
                <a:spcPts val="4800"/>
              </a:spcBef>
              <a:defRPr spc="100" sz="5000">
                <a:solidFill>
                  <a:srgbClr val="5B5854"/>
                </a:solidFill>
              </a:defRPr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https://github.com/jpgough/api-workshop</a:t>
            </a:r>
          </a:p>
        </p:txBody>
      </p:sp>
      <p:sp>
        <p:nvSpPr>
          <p:cNvPr id="113" name="Lab 1 - Spring Boot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Lab 1 - Spring Boot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PRING BOOT ANNOTATIONS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SPRING BOOT ANNOTATIONS</a:t>
            </a:r>
          </a:p>
        </p:txBody>
      </p:sp>
      <p:sp>
        <p:nvSpPr>
          <p:cNvPr id="116" name="@RestController - HTTP Requests handled by this controller…"/>
          <p:cNvSpPr txBox="1"/>
          <p:nvPr>
            <p:ph type="body" idx="4294967295"/>
          </p:nvPr>
        </p:nvSpPr>
        <p:spPr>
          <a:xfrm>
            <a:off x="1257300" y="2838938"/>
            <a:ext cx="21869400" cy="8905881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@RestController - HTTP Requests handled by this controller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@RestController equivalent to: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@Controller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@ResponseBody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@GetMapping - Maps HTTP GET Requests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@PostMapping - Maps HTTP POST Requests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example: get all todos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example: get all todos</a:t>
            </a:r>
          </a:p>
        </p:txBody>
      </p:sp>
      <p:sp>
        <p:nvSpPr>
          <p:cNvPr id="119" name="GET http://www.api-workshop.com/todos"/>
          <p:cNvSpPr txBox="1"/>
          <p:nvPr/>
        </p:nvSpPr>
        <p:spPr>
          <a:xfrm>
            <a:off x="5081162" y="3023859"/>
            <a:ext cx="18165697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 sz="6000"/>
            </a:pPr>
            <a:r>
              <a:t>GET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http://www.api-workshop.com/todos</a:t>
            </a:r>
            <a:r>
              <a:t> </a:t>
            </a:r>
          </a:p>
        </p:txBody>
      </p:sp>
      <p:sp>
        <p:nvSpPr>
          <p:cNvPr id="120" name="{…"/>
          <p:cNvSpPr txBox="1"/>
          <p:nvPr/>
        </p:nvSpPr>
        <p:spPr>
          <a:xfrm>
            <a:off x="4771691" y="7161539"/>
            <a:ext cx="9935541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"todos"</a:t>
            </a:r>
            <a:r>
              <a:t>: [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"id"</a:t>
            </a:r>
            <a:r>
              <a:t>: 1,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"description"</a:t>
            </a:r>
            <a:r>
              <a:t>: "Attend API workshop",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"done"</a:t>
            </a:r>
            <a:r>
              <a:t>: false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]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21" name="200 OK"/>
          <p:cNvSpPr txBox="1"/>
          <p:nvPr/>
        </p:nvSpPr>
        <p:spPr>
          <a:xfrm>
            <a:off x="4752903" y="6386594"/>
            <a:ext cx="2730213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6000"/>
            </a:lvl1pPr>
          </a:lstStyle>
          <a:p>
            <a:pPr/>
            <a:r>
              <a:t>200 OK</a:t>
            </a:r>
          </a:p>
        </p:txBody>
      </p:sp>
      <p:grpSp>
        <p:nvGrpSpPr>
          <p:cNvPr id="124" name="Group"/>
          <p:cNvGrpSpPr/>
          <p:nvPr/>
        </p:nvGrpSpPr>
        <p:grpSpPr>
          <a:xfrm>
            <a:off x="1467341" y="3025192"/>
            <a:ext cx="3139925" cy="4503325"/>
            <a:chOff x="0" y="0"/>
            <a:chExt cx="3139923" cy="4503323"/>
          </a:xfrm>
        </p:grpSpPr>
        <p:sp>
          <p:nvSpPr>
            <p:cNvPr id="122" name="Request:"/>
            <p:cNvSpPr txBox="1"/>
            <p:nvPr/>
          </p:nvSpPr>
          <p:spPr>
            <a:xfrm>
              <a:off x="0" y="0"/>
              <a:ext cx="3109451" cy="1242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i="1" sz="5000"/>
              </a:lvl1pPr>
            </a:lstStyle>
            <a:p>
              <a:pPr/>
              <a:r>
                <a:t>Request:</a:t>
              </a:r>
            </a:p>
          </p:txBody>
        </p:sp>
        <p:sp>
          <p:nvSpPr>
            <p:cNvPr id="123" name="Response:"/>
            <p:cNvSpPr txBox="1"/>
            <p:nvPr/>
          </p:nvSpPr>
          <p:spPr>
            <a:xfrm>
              <a:off x="0" y="3290207"/>
              <a:ext cx="3139924" cy="1213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i="1" sz="5000"/>
              </a:lvl1pPr>
            </a:lstStyle>
            <a:p>
              <a:pPr/>
              <a:r>
                <a:t>Response:</a:t>
              </a:r>
            </a:p>
          </p:txBody>
        </p:sp>
      </p:grpSp>
      <p:sp>
        <p:nvSpPr>
          <p:cNvPr id="125" name="HTTP Headers:…"/>
          <p:cNvSpPr txBox="1"/>
          <p:nvPr/>
        </p:nvSpPr>
        <p:spPr>
          <a:xfrm>
            <a:off x="4727012" y="4458423"/>
            <a:ext cx="4445457" cy="94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/>
            </a:pPr>
            <a:r>
              <a:t>HTTP Headers:</a:t>
            </a:r>
          </a:p>
          <a:p>
            <a:pPr>
              <a:defRPr sz="3000"/>
            </a:pPr>
            <a:r>
              <a:t>- </a:t>
            </a:r>
            <a:r>
              <a:rPr b="1"/>
              <a:t>Accept</a:t>
            </a:r>
            <a:r>
              <a:t>: application/json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genda"/>
          <p:cNvSpPr txBox="1"/>
          <p:nvPr>
            <p:ph type="title" idx="4294967295"/>
          </p:nvPr>
        </p:nvSpPr>
        <p:spPr>
          <a:xfrm>
            <a:off x="1257300" y="8001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38" name="Spring Framework Introduction…"/>
          <p:cNvSpPr txBox="1"/>
          <p:nvPr>
            <p:ph type="body" idx="4294967295"/>
          </p:nvPr>
        </p:nvSpPr>
        <p:spPr>
          <a:xfrm>
            <a:off x="1257300" y="3022600"/>
            <a:ext cx="21869400" cy="9067800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421105" indent="-421105" algn="l" defTabSz="647700">
              <a:spcBef>
                <a:spcPts val="4800"/>
              </a:spcBef>
              <a:buSzPct val="100000"/>
              <a:buChar char="•"/>
              <a:defRPr spc="84" sz="4200">
                <a:solidFill>
                  <a:srgbClr val="5B5854"/>
                </a:solidFill>
              </a:defRPr>
            </a:pPr>
            <a:r>
              <a:t>Spring Framework Introduction</a:t>
            </a:r>
          </a:p>
          <a:p>
            <a:pPr marL="421105" indent="-421105" algn="l" defTabSz="647700">
              <a:spcBef>
                <a:spcPts val="4800"/>
              </a:spcBef>
              <a:buSzPct val="100000"/>
              <a:buChar char="•"/>
              <a:defRPr spc="84" sz="4200">
                <a:solidFill>
                  <a:srgbClr val="5B5854"/>
                </a:solidFill>
              </a:defRPr>
            </a:pPr>
            <a:r>
              <a:t>Spring Boot Features</a:t>
            </a:r>
          </a:p>
          <a:p>
            <a:pPr marL="421105" indent="-421105" algn="l" defTabSz="647700">
              <a:spcBef>
                <a:spcPts val="4800"/>
              </a:spcBef>
              <a:buSzPct val="100000"/>
              <a:buChar char="•"/>
              <a:defRPr spc="84" sz="4200">
                <a:solidFill>
                  <a:srgbClr val="5B5854"/>
                </a:solidFill>
              </a:defRPr>
            </a:pPr>
            <a:r>
              <a:t>Web services, APIs and REST</a:t>
            </a:r>
          </a:p>
          <a:p>
            <a:pPr marL="421105" indent="-421105" algn="l" defTabSz="647700">
              <a:spcBef>
                <a:spcPts val="4800"/>
              </a:spcBef>
              <a:buSzPct val="100000"/>
              <a:buChar char="•"/>
              <a:defRPr spc="84" sz="4200">
                <a:solidFill>
                  <a:srgbClr val="5B5854"/>
                </a:solidFill>
              </a:defRPr>
            </a:pPr>
            <a:r>
              <a:t>Lab 1 - Build a ToDo list application using Spring Boot</a:t>
            </a:r>
          </a:p>
          <a:p>
            <a:pPr marL="421105" indent="-421105" algn="l" defTabSz="647700">
              <a:spcBef>
                <a:spcPts val="4800"/>
              </a:spcBef>
              <a:buSzPct val="100000"/>
              <a:buChar char="•"/>
              <a:defRPr spc="84" sz="4200">
                <a:solidFill>
                  <a:srgbClr val="5B5854"/>
                </a:solidFill>
              </a:defRPr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https://github.com/jpgough/api-workshop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xample: get with query parameters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example: get with query parameters</a:t>
            </a:r>
          </a:p>
        </p:txBody>
      </p:sp>
      <p:sp>
        <p:nvSpPr>
          <p:cNvPr id="128" name="{…"/>
          <p:cNvSpPr txBox="1"/>
          <p:nvPr/>
        </p:nvSpPr>
        <p:spPr>
          <a:xfrm>
            <a:off x="4195804" y="7137589"/>
            <a:ext cx="10621452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"todos"</a:t>
            </a:r>
            <a:r>
              <a:t>: [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"id"</a:t>
            </a:r>
            <a:r>
              <a:t>: 2,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"description"</a:t>
            </a:r>
            <a:r>
              <a:t>: "Learn about SpringBoot",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"done"</a:t>
            </a:r>
            <a:r>
              <a:t>: false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]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29" name="200 OK"/>
          <p:cNvSpPr txBox="1"/>
          <p:nvPr/>
        </p:nvSpPr>
        <p:spPr>
          <a:xfrm>
            <a:off x="4129115" y="6386594"/>
            <a:ext cx="2730213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6000"/>
            </a:lvl1pPr>
          </a:lstStyle>
          <a:p>
            <a:pPr/>
            <a:r>
              <a:t>200 OK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891454" y="3001242"/>
            <a:ext cx="3139924" cy="4503325"/>
            <a:chOff x="0" y="0"/>
            <a:chExt cx="3139923" cy="4503323"/>
          </a:xfrm>
        </p:grpSpPr>
        <p:sp>
          <p:nvSpPr>
            <p:cNvPr id="130" name="Request:"/>
            <p:cNvSpPr txBox="1"/>
            <p:nvPr/>
          </p:nvSpPr>
          <p:spPr>
            <a:xfrm>
              <a:off x="0" y="-1"/>
              <a:ext cx="3111790" cy="1242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i="1" sz="5000"/>
              </a:lvl1pPr>
            </a:lstStyle>
            <a:p>
              <a:pPr/>
              <a:r>
                <a:t>Request:</a:t>
              </a:r>
            </a:p>
          </p:txBody>
        </p:sp>
        <p:sp>
          <p:nvSpPr>
            <p:cNvPr id="131" name="Response:"/>
            <p:cNvSpPr txBox="1"/>
            <p:nvPr/>
          </p:nvSpPr>
          <p:spPr>
            <a:xfrm>
              <a:off x="0" y="3290207"/>
              <a:ext cx="3139924" cy="1213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i="1" sz="5000"/>
              </a:lvl1pPr>
            </a:lstStyle>
            <a:p>
              <a:pPr/>
              <a:r>
                <a:t>Response:</a:t>
              </a:r>
            </a:p>
          </p:txBody>
        </p:sp>
      </p:grpSp>
      <p:sp>
        <p:nvSpPr>
          <p:cNvPr id="133" name="HTTP Headers:…"/>
          <p:cNvSpPr txBox="1"/>
          <p:nvPr/>
        </p:nvSpPr>
        <p:spPr>
          <a:xfrm>
            <a:off x="4151124" y="4434473"/>
            <a:ext cx="4445458" cy="94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/>
            </a:pPr>
            <a:r>
              <a:t>HTTP Headers:</a:t>
            </a:r>
          </a:p>
          <a:p>
            <a:pPr>
              <a:defRPr sz="3000"/>
            </a:pPr>
            <a:r>
              <a:t>- </a:t>
            </a:r>
            <a:r>
              <a:rPr b="1"/>
              <a:t>Accept</a:t>
            </a:r>
            <a:r>
              <a:t>: application/json</a:t>
            </a:r>
          </a:p>
        </p:txBody>
      </p:sp>
      <p:sp>
        <p:nvSpPr>
          <p:cNvPr id="134" name="GET http://www.api-workshop.com/todos?done=false"/>
          <p:cNvSpPr txBox="1"/>
          <p:nvPr/>
        </p:nvSpPr>
        <p:spPr>
          <a:xfrm>
            <a:off x="4175075" y="3012608"/>
            <a:ext cx="19815847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 sz="6000"/>
            </a:pPr>
            <a:r>
              <a:t>GET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http://www.api-workshop.com/todos?done=false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xample: create a todo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example: create a todo</a:t>
            </a:r>
          </a:p>
        </p:txBody>
      </p:sp>
      <p:sp>
        <p:nvSpPr>
          <p:cNvPr id="137" name="POST http://www.api-workshop.com/todos"/>
          <p:cNvSpPr txBox="1"/>
          <p:nvPr/>
        </p:nvSpPr>
        <p:spPr>
          <a:xfrm>
            <a:off x="5483791" y="3084805"/>
            <a:ext cx="16700039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 sz="6000"/>
            </a:pPr>
            <a:r>
              <a:t>POST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http://www.api-workshop.com/todos</a:t>
            </a:r>
            <a:r>
              <a:t> </a:t>
            </a:r>
          </a:p>
        </p:txBody>
      </p:sp>
      <p:sp>
        <p:nvSpPr>
          <p:cNvPr id="138" name="{…"/>
          <p:cNvSpPr txBox="1"/>
          <p:nvPr/>
        </p:nvSpPr>
        <p:spPr>
          <a:xfrm>
            <a:off x="5459841" y="6055824"/>
            <a:ext cx="9249629" cy="181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"description"</a:t>
            </a:r>
            <a:r>
              <a:t>: "Learn about REST APIs"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39" name="201 CREATED"/>
          <p:cNvSpPr txBox="1"/>
          <p:nvPr/>
        </p:nvSpPr>
        <p:spPr>
          <a:xfrm>
            <a:off x="5462272" y="7994624"/>
            <a:ext cx="5213782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6000"/>
            </a:lvl1pPr>
          </a:lstStyle>
          <a:p>
            <a:pPr/>
            <a:r>
              <a:t>201 CREATED</a:t>
            </a:r>
          </a:p>
        </p:txBody>
      </p:sp>
      <p:grpSp>
        <p:nvGrpSpPr>
          <p:cNvPr id="142" name="Group"/>
          <p:cNvGrpSpPr/>
          <p:nvPr/>
        </p:nvGrpSpPr>
        <p:grpSpPr>
          <a:xfrm>
            <a:off x="2200170" y="3192846"/>
            <a:ext cx="3140980" cy="5648572"/>
            <a:chOff x="0" y="0"/>
            <a:chExt cx="3140979" cy="5648570"/>
          </a:xfrm>
        </p:grpSpPr>
        <p:sp>
          <p:nvSpPr>
            <p:cNvPr id="140" name="Request:"/>
            <p:cNvSpPr txBox="1"/>
            <p:nvPr/>
          </p:nvSpPr>
          <p:spPr>
            <a:xfrm>
              <a:off x="0" y="0"/>
              <a:ext cx="3140980" cy="925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i="1" sz="5000"/>
              </a:lvl1pPr>
            </a:lstStyle>
            <a:p>
              <a:pPr/>
              <a:r>
                <a:t>Request:</a:t>
              </a:r>
            </a:p>
          </p:txBody>
        </p:sp>
        <p:sp>
          <p:nvSpPr>
            <p:cNvPr id="141" name="Response:"/>
            <p:cNvSpPr txBox="1"/>
            <p:nvPr/>
          </p:nvSpPr>
          <p:spPr>
            <a:xfrm>
              <a:off x="0" y="4723427"/>
              <a:ext cx="3139924" cy="925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i="1" sz="5000"/>
              </a:lvl1pPr>
            </a:lstStyle>
            <a:p>
              <a:pPr/>
              <a:r>
                <a:t>Response:</a:t>
              </a:r>
            </a:p>
          </p:txBody>
        </p:sp>
      </p:grpSp>
      <p:sp>
        <p:nvSpPr>
          <p:cNvPr id="143" name="HTTP Headers:…"/>
          <p:cNvSpPr txBox="1"/>
          <p:nvPr/>
        </p:nvSpPr>
        <p:spPr>
          <a:xfrm>
            <a:off x="5459841" y="4626077"/>
            <a:ext cx="5601852" cy="94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/>
            </a:pPr>
            <a:r>
              <a:t>HTTP Headers:</a:t>
            </a:r>
          </a:p>
          <a:p>
            <a:pPr>
              <a:defRPr sz="3000"/>
            </a:pPr>
            <a:r>
              <a:t>- </a:t>
            </a:r>
            <a:r>
              <a:rPr b="1"/>
              <a:t>Content-Type</a:t>
            </a:r>
            <a:r>
              <a:t>: application/json</a:t>
            </a:r>
          </a:p>
        </p:txBody>
      </p:sp>
      <p:sp>
        <p:nvSpPr>
          <p:cNvPr id="144" name="{…"/>
          <p:cNvSpPr txBox="1"/>
          <p:nvPr/>
        </p:nvSpPr>
        <p:spPr>
          <a:xfrm>
            <a:off x="5459841" y="9057595"/>
            <a:ext cx="9478266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"id"</a:t>
            </a:r>
            <a:r>
              <a:t>: 3,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"description"</a:t>
            </a:r>
            <a:r>
              <a:t>: "Learn about REST APIs",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"done"</a:t>
            </a:r>
            <a:r>
              <a:t>: false</a:t>
            </a:r>
          </a:p>
          <a:p>
            <a:pPr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hat is Spring?"/>
          <p:cNvSpPr txBox="1"/>
          <p:nvPr>
            <p:ph type="title" idx="4294967295"/>
          </p:nvPr>
        </p:nvSpPr>
        <p:spPr>
          <a:xfrm>
            <a:off x="1257300" y="8001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What is Spring?</a:t>
            </a:r>
          </a:p>
        </p:txBody>
      </p:sp>
      <p:sp>
        <p:nvSpPr>
          <p:cNvPr id="41" name="“Make the right thing easy to do”…"/>
          <p:cNvSpPr txBox="1"/>
          <p:nvPr>
            <p:ph type="body" idx="4294967295"/>
          </p:nvPr>
        </p:nvSpPr>
        <p:spPr>
          <a:xfrm>
            <a:off x="1257300" y="3022600"/>
            <a:ext cx="21869400" cy="7465737"/>
          </a:xfrm>
          <a:prstGeom prst="rect">
            <a:avLst/>
          </a:prstGeom>
        </p:spPr>
        <p:txBody>
          <a:bodyPr lIns="50800" tIns="50800" rIns="50800" bIns="50800" anchor="ctr">
            <a:normAutofit fontScale="100000" lnSpcReduction="0"/>
          </a:bodyPr>
          <a:lstStyle/>
          <a:p>
            <a:pPr marL="0" indent="0" defTabSz="647700">
              <a:spcBef>
                <a:spcPts val="4800"/>
              </a:spcBef>
              <a:defRPr spc="140" sz="7000">
                <a:solidFill>
                  <a:srgbClr val="5B5854"/>
                </a:solidFill>
              </a:defRPr>
            </a:pPr>
            <a:r>
              <a:t>“Make the right thing easy to do”</a:t>
            </a:r>
          </a:p>
          <a:p>
            <a:pPr marL="0" indent="0" defTabSz="647700">
              <a:spcBef>
                <a:spcPts val="4800"/>
              </a:spcBef>
              <a:defRPr spc="79" sz="4000">
                <a:solidFill>
                  <a:srgbClr val="5B5854"/>
                </a:solidFill>
              </a:defRPr>
            </a:pPr>
            <a:r>
              <a:t>Rod Johnson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What is Spring?"/>
          <p:cNvSpPr txBox="1"/>
          <p:nvPr>
            <p:ph type="title" idx="4294967295"/>
          </p:nvPr>
        </p:nvSpPr>
        <p:spPr>
          <a:xfrm>
            <a:off x="1257300" y="8001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What is Spring?</a:t>
            </a:r>
          </a:p>
        </p:txBody>
      </p:sp>
      <p:sp>
        <p:nvSpPr>
          <p:cNvPr id="44" name="Dependency injection framework for Java…"/>
          <p:cNvSpPr txBox="1"/>
          <p:nvPr/>
        </p:nvSpPr>
        <p:spPr>
          <a:xfrm>
            <a:off x="2628900" y="2222500"/>
            <a:ext cx="8851900" cy="96903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35428" indent="-435428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72" sz="3600">
                <a:solidFill>
                  <a:srgbClr val="5B5854"/>
                </a:solidFill>
              </a:defRPr>
            </a:pPr>
            <a:r>
              <a:rPr b="1"/>
              <a:t>Dependency injection</a:t>
            </a:r>
            <a:r>
              <a:t> framework for Java</a:t>
            </a:r>
          </a:p>
          <a:p>
            <a:pPr marL="435428" indent="-435428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72" sz="3600">
                <a:solidFill>
                  <a:srgbClr val="5B5854"/>
                </a:solidFill>
              </a:defRPr>
            </a:pPr>
            <a:r>
              <a:t>Lightweight, Open Source</a:t>
            </a:r>
          </a:p>
          <a:p>
            <a:pPr marL="435428" indent="-435428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72" sz="3600">
                <a:solidFill>
                  <a:srgbClr val="5B5854"/>
                </a:solidFill>
              </a:defRPr>
            </a:pPr>
            <a:r>
              <a:t>Layered framework </a:t>
            </a:r>
          </a:p>
          <a:p>
            <a:pPr marL="435428" indent="-435428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72" sz="3600">
                <a:solidFill>
                  <a:srgbClr val="5B5854"/>
                </a:solidFill>
              </a:defRPr>
            </a:pPr>
            <a:r>
              <a:t>Simplifies application development </a:t>
            </a:r>
          </a:p>
          <a:p>
            <a:pPr marL="435428" indent="-435428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72" sz="3600">
                <a:solidFill>
                  <a:srgbClr val="5B5854"/>
                </a:solidFill>
              </a:defRPr>
            </a:pPr>
            <a:r>
              <a:t>Powerful, consistent </a:t>
            </a:r>
            <a:r>
              <a:rPr b="1"/>
              <a:t>abstractions</a:t>
            </a:r>
            <a:r>
              <a:t> for common patterns </a:t>
            </a:r>
          </a:p>
          <a:p>
            <a:pPr marL="435428" indent="-435428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72" sz="3600">
                <a:solidFill>
                  <a:srgbClr val="5B5854"/>
                </a:solidFill>
              </a:defRPr>
            </a:pPr>
          </a:p>
          <a:p>
            <a:pPr defTabSz="647700">
              <a:spcBef>
                <a:spcPts val="4800"/>
              </a:spcBef>
              <a:defRPr spc="72" sz="3600">
                <a:solidFill>
                  <a:srgbClr val="5B5854"/>
                </a:solidFill>
              </a:defRPr>
            </a:pPr>
          </a:p>
        </p:txBody>
      </p:sp>
      <p:sp>
        <p:nvSpPr>
          <p:cNvPr id="45" name="Data Access / Transaction Management support (JTA, JDBC, Hibernate, JPA)…"/>
          <p:cNvSpPr txBox="1"/>
          <p:nvPr/>
        </p:nvSpPr>
        <p:spPr>
          <a:xfrm>
            <a:off x="12077700" y="2209800"/>
            <a:ext cx="9156700" cy="96141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35428" indent="-435428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72" sz="3600">
                <a:solidFill>
                  <a:srgbClr val="5B5854"/>
                </a:solidFill>
              </a:defRPr>
            </a:pPr>
            <a:r>
              <a:rPr b="1"/>
              <a:t>Data Access / Transaction Management</a:t>
            </a:r>
            <a:r>
              <a:t> support (JTA, JDBC, Hibernate, JPA)</a:t>
            </a:r>
            <a:endParaRPr b="1"/>
          </a:p>
          <a:p>
            <a:pPr marL="435428" indent="-435428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72" sz="3600">
                <a:solidFill>
                  <a:srgbClr val="5B5854"/>
                </a:solidFill>
              </a:defRPr>
            </a:pPr>
            <a:r>
              <a:rPr b="1"/>
              <a:t>Web Frameworks</a:t>
            </a:r>
            <a:r>
              <a:t> - </a:t>
            </a:r>
            <a:r>
              <a:rPr b="1"/>
              <a:t>Spring MVC </a:t>
            </a:r>
            <a:r>
              <a:t>and the newer </a:t>
            </a:r>
            <a:r>
              <a:rPr b="1"/>
              <a:t>WebFlux</a:t>
            </a:r>
          </a:p>
          <a:p>
            <a:pPr marL="435428" indent="-435428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72" sz="3600">
                <a:solidFill>
                  <a:srgbClr val="5B5854"/>
                </a:solidFill>
              </a:defRPr>
            </a:pPr>
            <a:r>
              <a:rPr b="1"/>
              <a:t>Unit / Integration testing</a:t>
            </a:r>
            <a:r>
              <a:t> using mocks</a:t>
            </a:r>
          </a:p>
          <a:p>
            <a:pPr marL="435428" indent="-435428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72" sz="3600">
                <a:solidFill>
                  <a:srgbClr val="5B5854"/>
                </a:solidFill>
              </a:defRPr>
            </a:pPr>
            <a:r>
              <a:rPr b="1"/>
              <a:t>JVM Multiple language support</a:t>
            </a:r>
            <a:r>
              <a:t>  (Java / Groovy / Kotlin)</a:t>
            </a:r>
          </a:p>
          <a:p>
            <a:pPr marL="435428" indent="-435428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72" sz="3600">
                <a:solidFill>
                  <a:srgbClr val="5B5854"/>
                </a:solidFill>
              </a:defRPr>
            </a:pPr>
          </a:p>
          <a:p>
            <a:pPr defTabSz="647700">
              <a:spcBef>
                <a:spcPts val="4800"/>
              </a:spcBef>
              <a:defRPr spc="72" sz="3600">
                <a:solidFill>
                  <a:srgbClr val="5B5854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uilding services using java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Building services using java</a:t>
            </a:r>
          </a:p>
        </p:txBody>
      </p:sp>
      <p:grpSp>
        <p:nvGrpSpPr>
          <p:cNvPr id="51" name="Group"/>
          <p:cNvGrpSpPr/>
          <p:nvPr/>
        </p:nvGrpSpPr>
        <p:grpSpPr>
          <a:xfrm>
            <a:off x="5545221" y="3786249"/>
            <a:ext cx="14121905" cy="6143502"/>
            <a:chOff x="0" y="0"/>
            <a:chExt cx="14121903" cy="6143500"/>
          </a:xfrm>
        </p:grpSpPr>
        <p:sp>
          <p:nvSpPr>
            <p:cNvPr id="48" name="&lt;XML /&gt;"/>
            <p:cNvSpPr/>
            <p:nvPr/>
          </p:nvSpPr>
          <p:spPr>
            <a:xfrm>
              <a:off x="0" y="4350766"/>
              <a:ext cx="5562104" cy="1792735"/>
            </a:xfrm>
            <a:prstGeom prst="rect">
              <a:avLst/>
            </a:prstGeom>
            <a:solidFill>
              <a:srgbClr val="FFFFFF"/>
            </a:solidFill>
            <a:ln w="127000" cap="flat">
              <a:solidFill>
                <a:schemeClr val="accent2">
                  <a:lumOff val="-8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&lt;XML /&gt;</a:t>
              </a:r>
            </a:p>
          </p:txBody>
        </p:sp>
        <p:sp>
          <p:nvSpPr>
            <p:cNvPr id="49" name="&lt;XML /&gt;"/>
            <p:cNvSpPr/>
            <p:nvPr/>
          </p:nvSpPr>
          <p:spPr>
            <a:xfrm>
              <a:off x="4483100" y="0"/>
              <a:ext cx="5562104" cy="1792734"/>
            </a:xfrm>
            <a:prstGeom prst="rect">
              <a:avLst/>
            </a:prstGeom>
            <a:solidFill>
              <a:srgbClr val="FFFFFF"/>
            </a:solidFill>
            <a:ln w="127000" cap="flat">
              <a:solidFill>
                <a:schemeClr val="accent2">
                  <a:lumOff val="-8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&lt;XML /&gt;</a:t>
              </a:r>
            </a:p>
          </p:txBody>
        </p:sp>
        <p:sp>
          <p:nvSpPr>
            <p:cNvPr id="50" name="&lt;XML /&gt;"/>
            <p:cNvSpPr/>
            <p:nvPr/>
          </p:nvSpPr>
          <p:spPr>
            <a:xfrm>
              <a:off x="8559800" y="4350766"/>
              <a:ext cx="5562104" cy="1792735"/>
            </a:xfrm>
            <a:prstGeom prst="rect">
              <a:avLst/>
            </a:prstGeom>
            <a:solidFill>
              <a:srgbClr val="FFFFFF"/>
            </a:solidFill>
            <a:ln w="127000" cap="flat">
              <a:solidFill>
                <a:schemeClr val="accent2">
                  <a:lumOff val="-8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&lt;XML /&gt;</a:t>
              </a:r>
            </a:p>
          </p:txBody>
        </p:sp>
      </p:grpSp>
      <p:sp>
        <p:nvSpPr>
          <p:cNvPr id="52" name="In the old(ish) days"/>
          <p:cNvSpPr txBox="1"/>
          <p:nvPr/>
        </p:nvSpPr>
        <p:spPr>
          <a:xfrm>
            <a:off x="1066800" y="1981200"/>
            <a:ext cx="218694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ctr" defTabSz="647700">
              <a:defRPr cap="all" spc="342" sz="3800">
                <a:solidFill>
                  <a:srgbClr val="5B5854"/>
                </a:solidFill>
              </a:defRPr>
            </a:lvl1pPr>
          </a:lstStyle>
          <a:p>
            <a:pPr/>
            <a:r>
              <a:t>In the old(ish) days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5" presetID="3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1" dur="2500" fill="hold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" grpId="1"/>
      <p:bldP build="whole" bldLvl="1" animBg="1" rev="0" advAuto="0" spid="5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als of spring boot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goals of spring boot </a:t>
            </a:r>
          </a:p>
        </p:txBody>
      </p:sp>
      <p:sp>
        <p:nvSpPr>
          <p:cNvPr id="55" name="Make it easy to create stand-alone production-grade Spring applications…"/>
          <p:cNvSpPr txBox="1"/>
          <p:nvPr>
            <p:ph type="body" idx="4294967295"/>
          </p:nvPr>
        </p:nvSpPr>
        <p:spPr>
          <a:xfrm>
            <a:off x="1117600" y="3327400"/>
            <a:ext cx="21869400" cy="9067800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497840" indent="-497840" algn="l" defTabSz="634745">
              <a:spcBef>
                <a:spcPts val="4700"/>
              </a:spcBef>
              <a:buClr>
                <a:srgbClr val="9A958E"/>
              </a:buClr>
              <a:buSzPct val="75000"/>
              <a:buChar char="•"/>
              <a:defRPr spc="82" sz="4116">
                <a:solidFill>
                  <a:srgbClr val="5B5854"/>
                </a:solidFill>
              </a:defRPr>
            </a:pPr>
            <a:r>
              <a:t>Make it easy to create stand-alone </a:t>
            </a:r>
            <a:r>
              <a:rPr b="1"/>
              <a:t>production-grade </a:t>
            </a:r>
            <a:r>
              <a:t>Spring applications</a:t>
            </a:r>
          </a:p>
          <a:p>
            <a:pPr marL="497840" indent="-497840" algn="l" defTabSz="634745">
              <a:spcBef>
                <a:spcPts val="4700"/>
              </a:spcBef>
              <a:buClr>
                <a:srgbClr val="9A958E"/>
              </a:buClr>
              <a:buSzPct val="75000"/>
              <a:buChar char="•"/>
              <a:defRPr spc="82" sz="4116">
                <a:solidFill>
                  <a:srgbClr val="5B5854"/>
                </a:solidFill>
              </a:defRPr>
            </a:pPr>
            <a:r>
              <a:t>Facilitate rapid development through Spring Boot Starters </a:t>
            </a:r>
          </a:p>
          <a:p>
            <a:pPr marL="497840" indent="-497840" algn="l" defTabSz="634745">
              <a:spcBef>
                <a:spcPts val="4700"/>
              </a:spcBef>
              <a:buClr>
                <a:srgbClr val="9A958E"/>
              </a:buClr>
              <a:buSzPct val="75000"/>
              <a:buChar char="•"/>
              <a:defRPr spc="82" sz="4116">
                <a:solidFill>
                  <a:srgbClr val="5B5854"/>
                </a:solidFill>
              </a:defRPr>
            </a:pPr>
            <a:r>
              <a:t>Provide common non-functional features </a:t>
            </a:r>
          </a:p>
          <a:p>
            <a:pPr lvl="1" marL="995680" indent="-497840" algn="l" defTabSz="634745">
              <a:spcBef>
                <a:spcPts val="4700"/>
              </a:spcBef>
              <a:buClr>
                <a:srgbClr val="9A958E"/>
              </a:buClr>
              <a:buSzPct val="75000"/>
              <a:buChar char="•"/>
              <a:defRPr spc="82" sz="4116">
                <a:solidFill>
                  <a:srgbClr val="5B5854"/>
                </a:solidFill>
              </a:defRPr>
            </a:pPr>
            <a:r>
              <a:t>Embedded servers </a:t>
            </a:r>
          </a:p>
          <a:p>
            <a:pPr lvl="1" marL="995680" indent="-497840" algn="l" defTabSz="634745">
              <a:spcBef>
                <a:spcPts val="4700"/>
              </a:spcBef>
              <a:buClr>
                <a:srgbClr val="9A958E"/>
              </a:buClr>
              <a:buSzPct val="75000"/>
              <a:buChar char="•"/>
              <a:defRPr spc="82" sz="4116">
                <a:solidFill>
                  <a:srgbClr val="5B5854"/>
                </a:solidFill>
              </a:defRPr>
            </a:pPr>
            <a:r>
              <a:t>Security </a:t>
            </a:r>
          </a:p>
          <a:p>
            <a:pPr lvl="1" marL="995680" indent="-497840" algn="l" defTabSz="634745">
              <a:spcBef>
                <a:spcPts val="4700"/>
              </a:spcBef>
              <a:buClr>
                <a:srgbClr val="9A958E"/>
              </a:buClr>
              <a:buSzPct val="75000"/>
              <a:buChar char="•"/>
              <a:defRPr spc="82" sz="4116">
                <a:solidFill>
                  <a:srgbClr val="5B5854"/>
                </a:solidFill>
              </a:defRPr>
            </a:pPr>
            <a:r>
              <a:t>Metrics </a:t>
            </a:r>
          </a:p>
          <a:p>
            <a:pPr lvl="1" marL="995680" indent="-497840" algn="l" defTabSz="634745">
              <a:spcBef>
                <a:spcPts val="4700"/>
              </a:spcBef>
              <a:buClr>
                <a:srgbClr val="9A958E"/>
              </a:buClr>
              <a:buSzPct val="75000"/>
              <a:buChar char="•"/>
              <a:defRPr spc="82" sz="4116">
                <a:solidFill>
                  <a:srgbClr val="5B5854"/>
                </a:solidFill>
              </a:defRPr>
            </a:pPr>
            <a:r>
              <a:t>Health checks</a:t>
            </a:r>
          </a:p>
          <a:p>
            <a:pPr lvl="1" marL="995680" indent="-497840" algn="l" defTabSz="634745">
              <a:spcBef>
                <a:spcPts val="4700"/>
              </a:spcBef>
              <a:buClr>
                <a:srgbClr val="9A958E"/>
              </a:buClr>
              <a:buSzPct val="75000"/>
              <a:buChar char="•"/>
              <a:defRPr spc="82" sz="4116">
                <a:solidFill>
                  <a:srgbClr val="5B5854"/>
                </a:solidFill>
              </a:defRPr>
            </a:pPr>
            <a:r>
              <a:t>Externalized configuration</a:t>
            </a:r>
          </a:p>
        </p:txBody>
      </p:sp>
      <p:pic>
        <p:nvPicPr>
          <p:cNvPr id="56" name="spring-boot-logo.png" descr="spring-boot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7253" y="565150"/>
            <a:ext cx="1755247" cy="157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What is spring boot?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What is spring boot?</a:t>
            </a:r>
          </a:p>
        </p:txBody>
      </p:sp>
      <p:grpSp>
        <p:nvGrpSpPr>
          <p:cNvPr id="62" name="Group"/>
          <p:cNvGrpSpPr/>
          <p:nvPr/>
        </p:nvGrpSpPr>
        <p:grpSpPr>
          <a:xfrm>
            <a:off x="9622460" y="4824122"/>
            <a:ext cx="3974181" cy="3826456"/>
            <a:chOff x="0" y="0"/>
            <a:chExt cx="3974179" cy="3826455"/>
          </a:xfrm>
        </p:grpSpPr>
        <p:sp>
          <p:nvSpPr>
            <p:cNvPr id="59" name="Rectangle"/>
            <p:cNvSpPr/>
            <p:nvPr/>
          </p:nvSpPr>
          <p:spPr>
            <a:xfrm>
              <a:off x="0" y="0"/>
              <a:ext cx="3974180" cy="3826456"/>
            </a:xfrm>
            <a:prstGeom prst="rect">
              <a:avLst/>
            </a:prstGeom>
            <a:noFill/>
            <a:ln w="114300" cap="flat">
              <a:solidFill>
                <a:schemeClr val="accent2">
                  <a:lumOff val="-8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&lt;XML /&gt;"/>
            <p:cNvSpPr/>
            <p:nvPr/>
          </p:nvSpPr>
          <p:spPr>
            <a:xfrm>
              <a:off x="609785" y="1977942"/>
              <a:ext cx="2754611" cy="1064370"/>
            </a:xfrm>
            <a:prstGeom prst="rect">
              <a:avLst/>
            </a:prstGeom>
            <a:solidFill>
              <a:srgbClr val="FFFFFF"/>
            </a:solidFill>
            <a:ln w="127000" cap="flat">
              <a:solidFill>
                <a:schemeClr val="accent2">
                  <a:lumOff val="-8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5200"/>
              </a:lvl1pPr>
            </a:lstStyle>
            <a:p>
              <a:pPr/>
              <a:r>
                <a:t>&lt;XML /&gt;</a:t>
              </a:r>
            </a:p>
          </p:txBody>
        </p:sp>
        <p:sp>
          <p:nvSpPr>
            <p:cNvPr id="61" name="No Entry Sign"/>
            <p:cNvSpPr/>
            <p:nvPr/>
          </p:nvSpPr>
          <p:spPr>
            <a:xfrm>
              <a:off x="1352090" y="427327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08" y="0"/>
                  </a:moveTo>
                  <a:cubicBezTo>
                    <a:pt x="1080" y="0"/>
                    <a:pt x="0" y="1080"/>
                    <a:pt x="0" y="2408"/>
                  </a:cubicBezTo>
                  <a:lnTo>
                    <a:pt x="0" y="19192"/>
                  </a:lnTo>
                  <a:cubicBezTo>
                    <a:pt x="0" y="20520"/>
                    <a:pt x="1080" y="21600"/>
                    <a:pt x="2408" y="21600"/>
                  </a:cubicBezTo>
                  <a:lnTo>
                    <a:pt x="19192" y="21600"/>
                  </a:lnTo>
                  <a:cubicBezTo>
                    <a:pt x="20520" y="21600"/>
                    <a:pt x="21600" y="20520"/>
                    <a:pt x="21600" y="19192"/>
                  </a:cubicBezTo>
                  <a:lnTo>
                    <a:pt x="21600" y="2408"/>
                  </a:lnTo>
                  <a:cubicBezTo>
                    <a:pt x="21600" y="1080"/>
                    <a:pt x="20520" y="0"/>
                    <a:pt x="19192" y="0"/>
                  </a:cubicBezTo>
                  <a:lnTo>
                    <a:pt x="2408" y="0"/>
                  </a:lnTo>
                  <a:close/>
                  <a:moveTo>
                    <a:pt x="2408" y="913"/>
                  </a:moveTo>
                  <a:lnTo>
                    <a:pt x="19192" y="913"/>
                  </a:lnTo>
                  <a:cubicBezTo>
                    <a:pt x="20018" y="913"/>
                    <a:pt x="20687" y="1582"/>
                    <a:pt x="20687" y="2408"/>
                  </a:cubicBezTo>
                  <a:lnTo>
                    <a:pt x="20687" y="19192"/>
                  </a:lnTo>
                  <a:cubicBezTo>
                    <a:pt x="20687" y="20018"/>
                    <a:pt x="20018" y="20687"/>
                    <a:pt x="19192" y="20687"/>
                  </a:cubicBezTo>
                  <a:lnTo>
                    <a:pt x="2408" y="20687"/>
                  </a:lnTo>
                  <a:cubicBezTo>
                    <a:pt x="1582" y="20687"/>
                    <a:pt x="913" y="20018"/>
                    <a:pt x="913" y="19192"/>
                  </a:cubicBezTo>
                  <a:lnTo>
                    <a:pt x="913" y="2408"/>
                  </a:lnTo>
                  <a:cubicBezTo>
                    <a:pt x="913" y="1582"/>
                    <a:pt x="1582" y="913"/>
                    <a:pt x="2408" y="913"/>
                  </a:cubicBezTo>
                  <a:close/>
                  <a:moveTo>
                    <a:pt x="10800" y="1971"/>
                  </a:moveTo>
                  <a:cubicBezTo>
                    <a:pt x="5924" y="1971"/>
                    <a:pt x="1971" y="5924"/>
                    <a:pt x="1971" y="10800"/>
                  </a:cubicBezTo>
                  <a:cubicBezTo>
                    <a:pt x="1971" y="15676"/>
                    <a:pt x="5924" y="19629"/>
                    <a:pt x="10800" y="19629"/>
                  </a:cubicBezTo>
                  <a:cubicBezTo>
                    <a:pt x="15676" y="19629"/>
                    <a:pt x="19629" y="15676"/>
                    <a:pt x="19629" y="10800"/>
                  </a:cubicBezTo>
                  <a:cubicBezTo>
                    <a:pt x="19629" y="5924"/>
                    <a:pt x="15676" y="1971"/>
                    <a:pt x="10800" y="1971"/>
                  </a:cubicBezTo>
                  <a:close/>
                  <a:moveTo>
                    <a:pt x="4379" y="9477"/>
                  </a:moveTo>
                  <a:lnTo>
                    <a:pt x="17221" y="9477"/>
                  </a:lnTo>
                  <a:lnTo>
                    <a:pt x="17221" y="12123"/>
                  </a:lnTo>
                  <a:lnTo>
                    <a:pt x="4379" y="12123"/>
                  </a:lnTo>
                  <a:lnTo>
                    <a:pt x="4379" y="9477"/>
                  </a:lnTo>
                  <a:close/>
                </a:path>
              </a:pathLst>
            </a:custGeom>
            <a:solidFill>
              <a:srgbClr val="FF2018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3" name="Stand Alone"/>
          <p:cNvSpPr/>
          <p:nvPr/>
        </p:nvSpPr>
        <p:spPr>
          <a:xfrm>
            <a:off x="15323010" y="4830472"/>
            <a:ext cx="3974181" cy="3826456"/>
          </a:xfrm>
          <a:prstGeom prst="rect">
            <a:avLst/>
          </a:prstGeom>
          <a:ln w="1143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4200"/>
            </a:lvl1pPr>
          </a:lstStyle>
          <a:p>
            <a:pPr/>
            <a:r>
              <a:t>Stand Alone</a:t>
            </a:r>
          </a:p>
        </p:txBody>
      </p:sp>
      <p:grpSp>
        <p:nvGrpSpPr>
          <p:cNvPr id="66" name="Group"/>
          <p:cNvGrpSpPr/>
          <p:nvPr/>
        </p:nvGrpSpPr>
        <p:grpSpPr>
          <a:xfrm>
            <a:off x="3688058" y="4773322"/>
            <a:ext cx="3974181" cy="3826456"/>
            <a:chOff x="0" y="0"/>
            <a:chExt cx="3974179" cy="3826455"/>
          </a:xfrm>
        </p:grpSpPr>
        <p:sp>
          <p:nvSpPr>
            <p:cNvPr id="64" name="Opinionated"/>
            <p:cNvSpPr/>
            <p:nvPr/>
          </p:nvSpPr>
          <p:spPr>
            <a:xfrm>
              <a:off x="0" y="0"/>
              <a:ext cx="3974180" cy="3826456"/>
            </a:xfrm>
            <a:prstGeom prst="rect">
              <a:avLst/>
            </a:prstGeom>
            <a:noFill/>
            <a:ln w="114300" cap="flat">
              <a:solidFill>
                <a:schemeClr val="accent2">
                  <a:lumOff val="-8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Autofit/>
            </a:bodyPr>
            <a:lstStyle>
              <a:lvl1pPr algn="ctr">
                <a:defRPr sz="5000"/>
              </a:lvl1pPr>
            </a:lstStyle>
            <a:p>
              <a:pPr/>
              <a:r>
                <a:t>Opinionated</a:t>
              </a:r>
            </a:p>
          </p:txBody>
        </p:sp>
        <p:sp>
          <p:nvSpPr>
            <p:cNvPr id="65" name="Scales"/>
            <p:cNvSpPr/>
            <p:nvPr/>
          </p:nvSpPr>
          <p:spPr>
            <a:xfrm>
              <a:off x="943266" y="523448"/>
              <a:ext cx="2087648" cy="1824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1" y="1187"/>
                  </a:cubicBezTo>
                  <a:cubicBezTo>
                    <a:pt x="9761" y="1611"/>
                    <a:pt x="9955" y="1983"/>
                    <a:pt x="10247" y="2193"/>
                  </a:cubicBezTo>
                  <a:lnTo>
                    <a:pt x="10247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7" y="5860"/>
                  </a:cubicBezTo>
                  <a:lnTo>
                    <a:pt x="10247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3" y="10139"/>
                  </a:lnTo>
                  <a:lnTo>
                    <a:pt x="11353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3" y="2956"/>
                  </a:cubicBezTo>
                  <a:lnTo>
                    <a:pt x="11353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2">
                <a:satOff val="-16666"/>
                <a:lumOff val="15000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67" name="spring-boot-logo.png" descr="spring-boot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7253" y="565150"/>
            <a:ext cx="1755247" cy="157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pinionated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Opinionated</a:t>
            </a:r>
          </a:p>
        </p:txBody>
      </p:sp>
      <p:sp>
        <p:nvSpPr>
          <p:cNvPr id="70" name="Opinionated view of Spring Platform and third-party libraries…"/>
          <p:cNvSpPr txBox="1"/>
          <p:nvPr>
            <p:ph type="body" sz="half" idx="4294967295"/>
          </p:nvPr>
        </p:nvSpPr>
        <p:spPr>
          <a:xfrm>
            <a:off x="1257300" y="3454400"/>
            <a:ext cx="21869400" cy="4810133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623146" indent="-623146" algn="l" defTabSz="595884">
              <a:spcBef>
                <a:spcPts val="4400"/>
              </a:spcBef>
              <a:buClr>
                <a:srgbClr val="9A958E"/>
              </a:buClr>
              <a:buSzPct val="75000"/>
              <a:buChar char="•"/>
              <a:defRPr spc="103" sz="5152">
                <a:solidFill>
                  <a:srgbClr val="5B5854"/>
                </a:solidFill>
              </a:defRPr>
            </a:pPr>
            <a:r>
              <a:t>Opinionated view of Spring Platform and third-party libraries</a:t>
            </a:r>
          </a:p>
          <a:p>
            <a:pPr marL="623146" indent="-623146" algn="l" defTabSz="595884">
              <a:spcBef>
                <a:spcPts val="4400"/>
              </a:spcBef>
              <a:buClr>
                <a:srgbClr val="9A958E"/>
              </a:buClr>
              <a:buSzPct val="75000"/>
              <a:buChar char="•"/>
              <a:defRPr spc="103" sz="5152">
                <a:solidFill>
                  <a:srgbClr val="5B5854"/>
                </a:solidFill>
              </a:defRPr>
            </a:pPr>
            <a:r>
              <a:t>Favours convention over configuration</a:t>
            </a:r>
          </a:p>
          <a:p>
            <a:pPr marL="623146" indent="-623146" algn="l" defTabSz="595884">
              <a:spcBef>
                <a:spcPts val="4400"/>
              </a:spcBef>
              <a:buClr>
                <a:srgbClr val="9A958E"/>
              </a:buClr>
              <a:buSzPct val="75000"/>
              <a:buChar char="•"/>
              <a:defRPr spc="103" sz="5152">
                <a:solidFill>
                  <a:srgbClr val="5B5854"/>
                </a:solidFill>
              </a:defRPr>
            </a:pPr>
            <a:r>
              <a:t>Reduces need to write boiler-plate code </a:t>
            </a:r>
          </a:p>
          <a:p>
            <a:pPr marL="623146" indent="-623146" algn="l" defTabSz="595884">
              <a:spcBef>
                <a:spcPts val="4400"/>
              </a:spcBef>
              <a:buClr>
                <a:srgbClr val="9A958E"/>
              </a:buClr>
              <a:buSzPct val="75000"/>
              <a:buChar char="•"/>
              <a:defRPr spc="103" sz="5152">
                <a:solidFill>
                  <a:srgbClr val="5B5854"/>
                </a:solidFill>
              </a:defRPr>
            </a:pPr>
            <a:r>
              <a:t>Quick to start-up, Hello World in a few minutes!</a:t>
            </a:r>
          </a:p>
        </p:txBody>
      </p:sp>
      <p:grpSp>
        <p:nvGrpSpPr>
          <p:cNvPr id="73" name="Group"/>
          <p:cNvGrpSpPr/>
          <p:nvPr/>
        </p:nvGrpSpPr>
        <p:grpSpPr>
          <a:xfrm>
            <a:off x="18700408" y="8212232"/>
            <a:ext cx="3974181" cy="3826457"/>
            <a:chOff x="0" y="0"/>
            <a:chExt cx="3974179" cy="3826455"/>
          </a:xfrm>
        </p:grpSpPr>
        <p:sp>
          <p:nvSpPr>
            <p:cNvPr id="71" name="Opinionated"/>
            <p:cNvSpPr/>
            <p:nvPr/>
          </p:nvSpPr>
          <p:spPr>
            <a:xfrm>
              <a:off x="0" y="0"/>
              <a:ext cx="3974180" cy="3826456"/>
            </a:xfrm>
            <a:prstGeom prst="rect">
              <a:avLst/>
            </a:prstGeom>
            <a:noFill/>
            <a:ln w="114300" cap="flat">
              <a:solidFill>
                <a:schemeClr val="accent2">
                  <a:lumOff val="-8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Autofit/>
            </a:bodyPr>
            <a:lstStyle>
              <a:lvl1pPr algn="ctr">
                <a:defRPr sz="5000"/>
              </a:lvl1pPr>
            </a:lstStyle>
            <a:p>
              <a:pPr/>
              <a:r>
                <a:t>Opinionated</a:t>
              </a:r>
            </a:p>
          </p:txBody>
        </p:sp>
        <p:sp>
          <p:nvSpPr>
            <p:cNvPr id="72" name="Scales"/>
            <p:cNvSpPr/>
            <p:nvPr/>
          </p:nvSpPr>
          <p:spPr>
            <a:xfrm>
              <a:off x="943266" y="523448"/>
              <a:ext cx="2087648" cy="1824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1" y="1187"/>
                  </a:cubicBezTo>
                  <a:cubicBezTo>
                    <a:pt x="9761" y="1611"/>
                    <a:pt x="9955" y="1983"/>
                    <a:pt x="10247" y="2193"/>
                  </a:cubicBezTo>
                  <a:lnTo>
                    <a:pt x="10247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7" y="5860"/>
                  </a:cubicBezTo>
                  <a:lnTo>
                    <a:pt x="10247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3" y="10139"/>
                  </a:lnTo>
                  <a:lnTo>
                    <a:pt x="11353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3" y="2956"/>
                  </a:cubicBezTo>
                  <a:lnTo>
                    <a:pt x="11353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2">
                <a:satOff val="-16666"/>
                <a:lumOff val="15000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4" name="WARNING: hidden complexity!"/>
          <p:cNvSpPr txBox="1"/>
          <p:nvPr/>
        </p:nvSpPr>
        <p:spPr>
          <a:xfrm>
            <a:off x="7832552" y="9443940"/>
            <a:ext cx="8718896" cy="136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647700">
              <a:spcBef>
                <a:spcPts val="4800"/>
              </a:spcBef>
              <a:defRPr b="1" spc="84" sz="4200">
                <a:solidFill>
                  <a:srgbClr val="FF2600"/>
                </a:solidFill>
              </a:defRPr>
            </a:lvl1pPr>
          </a:lstStyle>
          <a:p>
            <a:pPr/>
            <a:r>
              <a:t>WARNING: hidden complexity!</a:t>
            </a:r>
          </a:p>
        </p:txBody>
      </p:sp>
      <p:pic>
        <p:nvPicPr>
          <p:cNvPr id="75" name="spring-boot-logo.png" descr="spring-boot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7253" y="565150"/>
            <a:ext cx="1755247" cy="157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uto configuration"/>
          <p:cNvSpPr txBox="1"/>
          <p:nvPr>
            <p:ph type="title" idx="4294967295"/>
          </p:nvPr>
        </p:nvSpPr>
        <p:spPr>
          <a:xfrm>
            <a:off x="1257300" y="825500"/>
            <a:ext cx="21869400" cy="1054100"/>
          </a:xfrm>
          <a:prstGeom prst="rect">
            <a:avLst/>
          </a:prstGeom>
        </p:spPr>
        <p:txBody>
          <a:bodyPr lIns="50800" tIns="50800" rIns="50800" bIns="50800" anchor="t">
            <a:normAutofit fontScale="100000" lnSpcReduction="0"/>
          </a:bodyPr>
          <a:lstStyle>
            <a:lvl1pPr defTabSz="647700">
              <a:lnSpc>
                <a:spcPct val="100000"/>
              </a:lnSpc>
              <a:defRPr cap="all" spc="116" sz="5800">
                <a:solidFill>
                  <a:srgbClr val="5B5854"/>
                </a:solidFill>
              </a:defRPr>
            </a:lvl1pPr>
          </a:lstStyle>
          <a:p>
            <a:pPr/>
            <a:r>
              <a:t>Auto configuration</a:t>
            </a:r>
          </a:p>
        </p:txBody>
      </p:sp>
      <p:sp>
        <p:nvSpPr>
          <p:cNvPr id="78" name="Including a library dependency will introduce intelligent auto configuration…"/>
          <p:cNvSpPr txBox="1"/>
          <p:nvPr>
            <p:ph type="body" idx="4294967295"/>
          </p:nvPr>
        </p:nvSpPr>
        <p:spPr>
          <a:xfrm>
            <a:off x="1257300" y="3352800"/>
            <a:ext cx="21869400" cy="9067800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Including a library dependency will introduce intelligent auto configuration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Favours Java-based configuration over XML 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t>Convenience Annotations</a:t>
            </a:r>
          </a:p>
          <a:p>
            <a:pPr marL="508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@SpringBootApplication equivalent to:</a:t>
            </a: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@EnableAutoConfiguration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@ComponentScan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1016000" indent="-508000" algn="l" defTabSz="647700">
              <a:spcBef>
                <a:spcPts val="4800"/>
              </a:spcBef>
              <a:buClr>
                <a:srgbClr val="9A958E"/>
              </a:buClr>
              <a:buSzPct val="75000"/>
              <a:buChar char="•"/>
              <a:defRPr spc="84" sz="4200">
                <a:solidFill>
                  <a:srgbClr val="5B5854"/>
                </a:solidFill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  <a:r>
              <a:t> </a:t>
            </a:r>
          </a:p>
        </p:txBody>
      </p:sp>
      <p:grpSp>
        <p:nvGrpSpPr>
          <p:cNvPr id="82" name="Group"/>
          <p:cNvGrpSpPr/>
          <p:nvPr/>
        </p:nvGrpSpPr>
        <p:grpSpPr>
          <a:xfrm>
            <a:off x="18729844" y="8042899"/>
            <a:ext cx="3974181" cy="3826456"/>
            <a:chOff x="0" y="0"/>
            <a:chExt cx="3974179" cy="3826455"/>
          </a:xfrm>
        </p:grpSpPr>
        <p:sp>
          <p:nvSpPr>
            <p:cNvPr id="79" name="Rectangle"/>
            <p:cNvSpPr/>
            <p:nvPr/>
          </p:nvSpPr>
          <p:spPr>
            <a:xfrm>
              <a:off x="0" y="0"/>
              <a:ext cx="3974180" cy="3826456"/>
            </a:xfrm>
            <a:prstGeom prst="rect">
              <a:avLst/>
            </a:prstGeom>
            <a:noFill/>
            <a:ln w="114300" cap="flat">
              <a:solidFill>
                <a:schemeClr val="accent2">
                  <a:lumOff val="-8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&lt;XML /&gt;"/>
            <p:cNvSpPr/>
            <p:nvPr/>
          </p:nvSpPr>
          <p:spPr>
            <a:xfrm>
              <a:off x="609785" y="1977942"/>
              <a:ext cx="2754611" cy="1064370"/>
            </a:xfrm>
            <a:prstGeom prst="rect">
              <a:avLst/>
            </a:prstGeom>
            <a:solidFill>
              <a:srgbClr val="FFFFFF"/>
            </a:solidFill>
            <a:ln w="127000" cap="flat">
              <a:solidFill>
                <a:schemeClr val="accent2">
                  <a:lumOff val="-8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5200"/>
              </a:lvl1pPr>
            </a:lstStyle>
            <a:p>
              <a:pPr/>
              <a:r>
                <a:t>&lt;XML /&gt;</a:t>
              </a:r>
            </a:p>
          </p:txBody>
        </p:sp>
        <p:sp>
          <p:nvSpPr>
            <p:cNvPr id="81" name="No Entry Sign"/>
            <p:cNvSpPr/>
            <p:nvPr/>
          </p:nvSpPr>
          <p:spPr>
            <a:xfrm>
              <a:off x="1352090" y="427327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08" y="0"/>
                  </a:moveTo>
                  <a:cubicBezTo>
                    <a:pt x="1080" y="0"/>
                    <a:pt x="0" y="1080"/>
                    <a:pt x="0" y="2408"/>
                  </a:cubicBezTo>
                  <a:lnTo>
                    <a:pt x="0" y="19192"/>
                  </a:lnTo>
                  <a:cubicBezTo>
                    <a:pt x="0" y="20520"/>
                    <a:pt x="1080" y="21600"/>
                    <a:pt x="2408" y="21600"/>
                  </a:cubicBezTo>
                  <a:lnTo>
                    <a:pt x="19192" y="21600"/>
                  </a:lnTo>
                  <a:cubicBezTo>
                    <a:pt x="20520" y="21600"/>
                    <a:pt x="21600" y="20520"/>
                    <a:pt x="21600" y="19192"/>
                  </a:cubicBezTo>
                  <a:lnTo>
                    <a:pt x="21600" y="2408"/>
                  </a:lnTo>
                  <a:cubicBezTo>
                    <a:pt x="21600" y="1080"/>
                    <a:pt x="20520" y="0"/>
                    <a:pt x="19192" y="0"/>
                  </a:cubicBezTo>
                  <a:lnTo>
                    <a:pt x="2408" y="0"/>
                  </a:lnTo>
                  <a:close/>
                  <a:moveTo>
                    <a:pt x="2408" y="913"/>
                  </a:moveTo>
                  <a:lnTo>
                    <a:pt x="19192" y="913"/>
                  </a:lnTo>
                  <a:cubicBezTo>
                    <a:pt x="20018" y="913"/>
                    <a:pt x="20687" y="1582"/>
                    <a:pt x="20687" y="2408"/>
                  </a:cubicBezTo>
                  <a:lnTo>
                    <a:pt x="20687" y="19192"/>
                  </a:lnTo>
                  <a:cubicBezTo>
                    <a:pt x="20687" y="20018"/>
                    <a:pt x="20018" y="20687"/>
                    <a:pt x="19192" y="20687"/>
                  </a:cubicBezTo>
                  <a:lnTo>
                    <a:pt x="2408" y="20687"/>
                  </a:lnTo>
                  <a:cubicBezTo>
                    <a:pt x="1582" y="20687"/>
                    <a:pt x="913" y="20018"/>
                    <a:pt x="913" y="19192"/>
                  </a:cubicBezTo>
                  <a:lnTo>
                    <a:pt x="913" y="2408"/>
                  </a:lnTo>
                  <a:cubicBezTo>
                    <a:pt x="913" y="1582"/>
                    <a:pt x="1582" y="913"/>
                    <a:pt x="2408" y="913"/>
                  </a:cubicBezTo>
                  <a:close/>
                  <a:moveTo>
                    <a:pt x="10800" y="1971"/>
                  </a:moveTo>
                  <a:cubicBezTo>
                    <a:pt x="5924" y="1971"/>
                    <a:pt x="1971" y="5924"/>
                    <a:pt x="1971" y="10800"/>
                  </a:cubicBezTo>
                  <a:cubicBezTo>
                    <a:pt x="1971" y="15676"/>
                    <a:pt x="5924" y="19629"/>
                    <a:pt x="10800" y="19629"/>
                  </a:cubicBezTo>
                  <a:cubicBezTo>
                    <a:pt x="15676" y="19629"/>
                    <a:pt x="19629" y="15676"/>
                    <a:pt x="19629" y="10800"/>
                  </a:cubicBezTo>
                  <a:cubicBezTo>
                    <a:pt x="19629" y="5924"/>
                    <a:pt x="15676" y="1971"/>
                    <a:pt x="10800" y="1971"/>
                  </a:cubicBezTo>
                  <a:close/>
                  <a:moveTo>
                    <a:pt x="4379" y="9477"/>
                  </a:moveTo>
                  <a:lnTo>
                    <a:pt x="17221" y="9477"/>
                  </a:lnTo>
                  <a:lnTo>
                    <a:pt x="17221" y="12123"/>
                  </a:lnTo>
                  <a:lnTo>
                    <a:pt x="4379" y="12123"/>
                  </a:lnTo>
                  <a:lnTo>
                    <a:pt x="4379" y="9477"/>
                  </a:lnTo>
                  <a:close/>
                </a:path>
              </a:pathLst>
            </a:custGeom>
            <a:solidFill>
              <a:srgbClr val="FF2018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83" name="spring-boot-logo.png" descr="spring-boot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7253" y="565150"/>
            <a:ext cx="1755247" cy="157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- Title Slide">
  <a:themeElements>
    <a:clrScheme name="Default - Title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Title Slid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- Title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- Title Slide">
  <a:themeElements>
    <a:clrScheme name="Default - Title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Title Slid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- Title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