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Typical Microservice architecture. </a:t>
            </a:r>
          </a:p>
          <a:p>
            <a:pPr/>
          </a:p>
          <a:p>
            <a:pPr/>
            <a:r>
              <a:t>How do we test this setup?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Generated result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Consumer creates contracts that Producer fulfils</a:t>
            </a:r>
          </a:p>
          <a:p>
            <a:pPr/>
            <a:r>
              <a:t>Encourages teams interacting</a:t>
            </a:r>
          </a:p>
          <a:p>
            <a:pPr/>
            <a:r>
              <a:t>Consumer drives out the interactions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interaction - Add this is driven out using Pact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Generated contract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End to end testing</a:t>
            </a:r>
          </a:p>
          <a:p>
            <a:pPr/>
          </a:p>
          <a:p>
            <a:pPr/>
            <a:r>
              <a:t>Could setup the system with all these services that depend on each other. </a:t>
            </a:r>
          </a:p>
          <a:p>
            <a:pPr marL="120315" indent="-120315">
              <a:buSzPct val="100000"/>
              <a:buChar char="•"/>
            </a:pPr>
            <a:r>
              <a:t>May not be possible to do this locally</a:t>
            </a:r>
          </a:p>
          <a:p>
            <a:pPr marL="120315" indent="-120315">
              <a:buSzPct val="100000"/>
              <a:buChar char="•"/>
            </a:pPr>
            <a:r>
              <a:t>Finding issues is hard</a:t>
            </a:r>
          </a:p>
          <a:p>
            <a:pPr marL="120315" indent="-120315">
              <a:buSzPct val="100000"/>
              <a:buChar char="•"/>
            </a:pPr>
            <a:r>
              <a:t>Complex</a:t>
            </a:r>
          </a:p>
          <a:p>
            <a:pPr marL="120315" indent="-120315">
              <a:buSzPct val="100000"/>
              <a:buChar char="•"/>
            </a:pPr>
            <a:r>
              <a:t>Slow to configure and get feedback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Mocking and integration</a:t>
            </a:r>
          </a:p>
          <a:p>
            <a:pPr marL="120315" indent="-120315">
              <a:buSzPct val="100000"/>
              <a:buChar char="•"/>
            </a:pPr>
            <a:r>
              <a:t>Fast feedback</a:t>
            </a:r>
          </a:p>
          <a:p>
            <a:pPr marL="120315" indent="-120315">
              <a:buSzPct val="100000"/>
              <a:buChar char="•"/>
            </a:pPr>
            <a:r>
              <a:t>Is the self defined interaction correct and configured correctly</a:t>
            </a:r>
          </a:p>
          <a:p>
            <a:pPr marL="120315" indent="-120315">
              <a:buSzPct val="100000"/>
              <a:buChar char="•"/>
            </a:pPr>
            <a:r>
              <a:t>Interactions defined become get stale</a:t>
            </a:r>
          </a:p>
          <a:p>
            <a:pPr marL="120315" indent="-120315">
              <a:buSzPct val="100000"/>
              <a:buChar char="•"/>
            </a:pPr>
            <a:r>
              <a:t>Leads to tests that can pass but during integration can fail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style note: Describe what contracts give us not what they are. Done later on</a:t>
            </a:r>
          </a:p>
          <a:p>
            <a:pPr/>
            <a:r>
              <a:t>————</a:t>
            </a:r>
          </a:p>
          <a:p>
            <a:pPr/>
            <a:r>
              <a:t>The stubs that are generated are from guaranteed interactions defined by the server</a:t>
            </a:r>
          </a:p>
          <a:p>
            <a:pPr/>
            <a:r>
              <a:t>Allows you to perform TDD</a:t>
            </a:r>
          </a:p>
          <a:p>
            <a:pPr/>
            <a:r>
              <a:t>Published contracts can be picked up by consumers and producer to be used</a:t>
            </a:r>
          </a:p>
          <a:p>
            <a:pPr/>
            <a:r>
              <a:t>Generates tests!</a:t>
            </a:r>
          </a:p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  <a:p>
            <a:pPr/>
            <a:r>
              <a:t>Todo api producer</a:t>
            </a:r>
          </a:p>
          <a:p>
            <a:pPr/>
            <a:r>
              <a:t>Todo api consumer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7" name="Shape 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Contracts define the the interactions between the components</a:t>
            </a:r>
          </a:p>
          <a:p>
            <a:pPr/>
            <a:r>
              <a:t>We have have multiple contracts for an endpoint</a:t>
            </a:r>
          </a:p>
          <a:p>
            <a:pPr/>
            <a:r>
              <a:t>The API shape and structure are defined</a:t>
            </a:r>
          </a:p>
          <a:p>
            <a:pPr/>
            <a:r>
              <a:t>Fast feedback as we are checking how our application interacts with other services</a:t>
            </a:r>
          </a:p>
          <a:p>
            <a:pPr/>
          </a:p>
          <a:p>
            <a:pPr/>
            <a:r>
              <a:t>Example: We have are defining a contract to update a Todo. The contract defined would only have two interactions. Updated todo (204) or not found (404).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Producer Contract Development</a:t>
            </a:r>
          </a:p>
          <a:p>
            <a:pPr/>
          </a:p>
          <a:p>
            <a:pPr/>
            <a:r>
              <a:t>Consumer Driven Contracts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Producer creates own contracts</a:t>
            </a:r>
          </a:p>
          <a:p>
            <a:pPr/>
            <a:r>
              <a:t>Typical if you have a large client base where you can not or not easy to directly interact with Consumers</a:t>
            </a:r>
          </a:p>
          <a:p>
            <a:pPr/>
            <a:r>
              <a:t>You are the first in your department to use contracts</a:t>
            </a:r>
          </a:p>
          <a:p>
            <a:pPr/>
            <a:r>
              <a:t>You have a system that is stable and you want to add extra testing and give guarantees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contract - Add this is driven out using Spring Cloud Contracts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19200" y="0"/>
            <a:ext cx="21945600" cy="2835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342900" marR="0" indent="1143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342900" marR="0" indent="5715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342900" marR="0" indent="10287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342900" marR="0" indent="14859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342900" marR="0" indent="19431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342900" marR="0" indent="24003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342900" marR="0" indent="28575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342900" marR="0" indent="33147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PI Workshop"/>
          <p:cNvSpPr txBox="1"/>
          <p:nvPr>
            <p:ph type="ctrTitle" idx="4294967295"/>
          </p:nvPr>
        </p:nvSpPr>
        <p:spPr>
          <a:xfrm>
            <a:off x="0" y="1905000"/>
            <a:ext cx="24384000" cy="5029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200000"/>
              </a:lnSpc>
            </a:lvl1pPr>
          </a:lstStyle>
          <a:p>
            <a:pPr/>
            <a:r>
              <a:t>API Workshop</a:t>
            </a:r>
          </a:p>
        </p:txBody>
      </p:sp>
      <p:sp>
        <p:nvSpPr>
          <p:cNvPr id="35" name="Contract Driven Development"/>
          <p:cNvSpPr txBox="1"/>
          <p:nvPr/>
        </p:nvSpPr>
        <p:spPr>
          <a:xfrm>
            <a:off x="-1" y="4927904"/>
            <a:ext cx="24384001" cy="502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>
            <a:lvl1pPr algn="ctr">
              <a:lnSpc>
                <a:spcPct val="200000"/>
              </a:lnSpc>
              <a:defRPr sz="6800">
                <a:solidFill>
                  <a:srgbClr val="FFFFFF"/>
                </a:solidFill>
              </a:defRPr>
            </a:lvl1pPr>
          </a:lstStyle>
          <a:p>
            <a:pPr/>
            <a:r>
              <a:t>Contract Driven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ract Driven Development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Contract Driven Development</a:t>
            </a:r>
          </a:p>
        </p:txBody>
      </p:sp>
      <p:sp>
        <p:nvSpPr>
          <p:cNvPr id="79" name="Producer"/>
          <p:cNvSpPr txBox="1"/>
          <p:nvPr/>
        </p:nvSpPr>
        <p:spPr>
          <a:xfrm>
            <a:off x="838200" y="3047486"/>
            <a:ext cx="21869400" cy="978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spcBef>
                <a:spcPts val="1900"/>
              </a:spcBef>
              <a:defRPr sz="5400"/>
            </a:lvl1pPr>
          </a:lstStyle>
          <a:p>
            <a:pPr/>
            <a:r>
              <a:t>Producer</a:t>
            </a:r>
          </a:p>
        </p:txBody>
      </p:sp>
      <p:pic>
        <p:nvPicPr>
          <p:cNvPr id="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93243" y="4172986"/>
            <a:ext cx="7797514" cy="7471769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Rectangle"/>
          <p:cNvSpPr/>
          <p:nvPr/>
        </p:nvSpPr>
        <p:spPr>
          <a:xfrm>
            <a:off x="6065010" y="4097175"/>
            <a:ext cx="6263116" cy="2822899"/>
          </a:xfrm>
          <a:prstGeom prst="rect">
            <a:avLst/>
          </a:prstGeom>
          <a:ln w="889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Produces for"/>
          <p:cNvSpPr txBox="1"/>
          <p:nvPr/>
        </p:nvSpPr>
        <p:spPr>
          <a:xfrm>
            <a:off x="6169227" y="5253237"/>
            <a:ext cx="2264195" cy="5107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Produces for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ontract Driven Development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Contract Driven Development</a:t>
            </a:r>
          </a:p>
        </p:txBody>
      </p:sp>
      <p:sp>
        <p:nvSpPr>
          <p:cNvPr id="85" name="What do contracts do?…"/>
          <p:cNvSpPr txBox="1"/>
          <p:nvPr/>
        </p:nvSpPr>
        <p:spPr>
          <a:xfrm>
            <a:off x="838200" y="3047486"/>
            <a:ext cx="21869400" cy="8512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spcBef>
                <a:spcPts val="1900"/>
              </a:spcBef>
              <a:defRPr sz="5400"/>
            </a:pPr>
            <a:r>
              <a:t>What do contracts do?</a:t>
            </a:r>
          </a:p>
          <a:p>
            <a:pPr marL="491289" indent="-491289">
              <a:spcBef>
                <a:spcPts val="1900"/>
              </a:spcBef>
              <a:buSzPct val="100000"/>
              <a:buChar char="•"/>
              <a:defRPr sz="5400"/>
            </a:pPr>
            <a:r>
              <a:t>Specify how we expect the client to interact with our service</a:t>
            </a:r>
          </a:p>
          <a:p>
            <a:pPr marL="491289" indent="-491289">
              <a:spcBef>
                <a:spcPts val="1900"/>
              </a:spcBef>
              <a:buSzPct val="100000"/>
              <a:buChar char="•"/>
              <a:defRPr sz="5400"/>
            </a:pPr>
            <a:r>
              <a:t>There may be multiple contracts per endpoint</a:t>
            </a:r>
          </a:p>
          <a:p>
            <a:pPr marL="491289" indent="-491289">
              <a:spcBef>
                <a:spcPts val="1900"/>
              </a:spcBef>
              <a:buSzPct val="100000"/>
              <a:buChar char="•"/>
              <a:defRPr sz="5400"/>
            </a:pPr>
            <a:r>
              <a:t>The API shape (or structure) does not define full behaviour</a:t>
            </a:r>
          </a:p>
          <a:p>
            <a:pPr marL="491289" indent="-491289">
              <a:spcBef>
                <a:spcPts val="1900"/>
              </a:spcBef>
              <a:buSzPct val="100000"/>
              <a:buChar char="•"/>
              <a:defRPr sz="5400"/>
            </a:pPr>
            <a:r>
              <a:t>Contracts provide quick feedback on evolving APIs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ontract Driven Development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Contract Driven Development</a:t>
            </a:r>
          </a:p>
        </p:txBody>
      </p:sp>
      <p:sp>
        <p:nvSpPr>
          <p:cNvPr id="90" name="Two types of Contract driven development…"/>
          <p:cNvSpPr txBox="1"/>
          <p:nvPr/>
        </p:nvSpPr>
        <p:spPr>
          <a:xfrm>
            <a:off x="838200" y="3047486"/>
            <a:ext cx="21869400" cy="8512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spcBef>
                <a:spcPts val="1900"/>
              </a:spcBef>
              <a:defRPr sz="5400"/>
            </a:pPr>
            <a:r>
              <a:t>Two types of Contract driven development</a:t>
            </a:r>
          </a:p>
          <a:p>
            <a:pPr marL="541421" indent="-541421">
              <a:spcBef>
                <a:spcPts val="1900"/>
              </a:spcBef>
              <a:buSzPct val="100000"/>
              <a:buChar char="•"/>
              <a:defRPr sz="5400"/>
            </a:pPr>
            <a:r>
              <a:t>Producer Driven Contracts</a:t>
            </a:r>
          </a:p>
          <a:p>
            <a:pPr marL="541421" indent="-541421">
              <a:spcBef>
                <a:spcPts val="1900"/>
              </a:spcBef>
              <a:buSzPct val="100000"/>
              <a:buChar char="•"/>
              <a:defRPr sz="5400"/>
            </a:pPr>
            <a:r>
              <a:t>Consumer Driven Contracts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roducer Driven Contracts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Producer Driven Contracts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roducer Driven Contracts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Producer Driven Contracts</a:t>
            </a:r>
          </a:p>
        </p:txBody>
      </p:sp>
      <p:sp>
        <p:nvSpPr>
          <p:cNvPr id="97" name="Producer Driven Contracts…"/>
          <p:cNvSpPr txBox="1"/>
          <p:nvPr/>
        </p:nvSpPr>
        <p:spPr>
          <a:xfrm>
            <a:off x="838200" y="3047486"/>
            <a:ext cx="21869400" cy="8512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spcBef>
                <a:spcPts val="1900"/>
              </a:spcBef>
              <a:defRPr sz="5400"/>
            </a:pPr>
            <a:r>
              <a:t>Producer Driven Contracts</a:t>
            </a:r>
          </a:p>
          <a:p>
            <a:pPr>
              <a:spcBef>
                <a:spcPts val="1900"/>
              </a:spcBef>
              <a:defRPr sz="5400"/>
            </a:pPr>
            <a:r>
              <a:t>The Producer creates their own contracts. </a:t>
            </a:r>
          </a:p>
          <a:p>
            <a:pPr marL="541421" indent="-541421">
              <a:spcBef>
                <a:spcPts val="1900"/>
              </a:spcBef>
              <a:buSzPct val="100000"/>
              <a:buChar char="•"/>
              <a:defRPr sz="5400"/>
            </a:pPr>
            <a:r>
              <a:t>External facing, large client base</a:t>
            </a:r>
          </a:p>
          <a:p>
            <a:pPr lvl="1" marL="922421" indent="-541421">
              <a:spcBef>
                <a:spcPts val="1900"/>
              </a:spcBef>
              <a:buSzPct val="100000"/>
              <a:buChar char="•"/>
              <a:defRPr sz="5400"/>
            </a:pPr>
            <a:r>
              <a:t>Example of usage: The Todo API we are developing is an external facing API used by millions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xample Contract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Example Contract</a:t>
            </a:r>
          </a:p>
        </p:txBody>
      </p:sp>
      <p:sp>
        <p:nvSpPr>
          <p:cNvPr id="102" name="org.springframework.cloud.contract.spec.Contract.make {…"/>
          <p:cNvSpPr txBox="1"/>
          <p:nvPr/>
        </p:nvSpPr>
        <p:spPr>
          <a:xfrm>
            <a:off x="5931341" y="2710179"/>
            <a:ext cx="13561180" cy="926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org.springframework.cloud.contract.spec.Contract.</a:t>
            </a:r>
            <a:r>
              <a:rPr i="1"/>
              <a:t>make </a:t>
            </a:r>
            <a:r>
              <a:rPr b="1"/>
              <a:t>{</a:t>
            </a:r>
            <a:endParaRPr b="1"/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    </a:t>
            </a:r>
            <a:r>
              <a:t>request </a:t>
            </a:r>
            <a:r>
              <a:rPr b="1"/>
              <a:t>{</a:t>
            </a:r>
            <a:endParaRPr b="1"/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        </a:t>
            </a:r>
            <a:r>
              <a:t>method POST()</a:t>
            </a: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headers </a:t>
            </a:r>
            <a:r>
              <a:rPr b="1"/>
              <a:t>{</a:t>
            </a:r>
            <a:endParaRPr b="1"/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            </a:t>
            </a:r>
            <a:r>
              <a:t>contentType(applicationJson())</a:t>
            </a: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/>
              <a:t>}</a:t>
            </a:r>
            <a:endParaRPr b="1"/>
          </a:p>
          <a:p>
            <a:pPr defTabSz="457200">
              <a:defRPr b="1"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0"/>
              <a:t>url </a:t>
            </a:r>
            <a:r>
              <a:rPr>
                <a:solidFill>
                  <a:srgbClr val="018001"/>
                </a:solidFill>
              </a:rPr>
              <a:t>'/todos'</a:t>
            </a:r>
            <a:endParaRPr>
              <a:solidFill>
                <a:srgbClr val="018001"/>
              </a:solidFill>
            </a:endParaRPr>
          </a:p>
          <a:p>
            <a:pPr defTabSz="457200">
              <a:defRPr b="1" sz="3200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0">
                <a:solidFill>
                  <a:srgbClr val="000000"/>
                </a:solidFill>
              </a:rPr>
              <a:t>body(</a:t>
            </a:r>
            <a:endParaRPr b="0">
              <a:solidFill>
                <a:srgbClr val="000000"/>
              </a:solidFill>
            </a:endParaRP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  <a:r>
              <a:rPr b="1">
                <a:solidFill>
                  <a:srgbClr val="018001"/>
                </a:solidFill>
              </a:rPr>
              <a:t>"message"</a:t>
            </a:r>
            <a:r>
              <a:t>: </a:t>
            </a:r>
            <a:r>
              <a:rPr b="1">
                <a:solidFill>
                  <a:srgbClr val="018001"/>
                </a:solidFill>
              </a:rPr>
              <a:t>"A new todo"</a:t>
            </a:r>
            <a:endParaRPr b="1">
              <a:solidFill>
                <a:srgbClr val="018001"/>
              </a:solidFill>
            </a:endParaRPr>
          </a:p>
          <a:p>
            <a:pPr defTabSz="457200">
              <a:defRPr b="1" sz="3200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/>
              <a:t>}</a:t>
            </a:r>
            <a:endParaRPr b="1"/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    </a:t>
            </a:r>
            <a:r>
              <a:t>response </a:t>
            </a:r>
            <a:r>
              <a:rPr b="1"/>
              <a:t>{</a:t>
            </a:r>
            <a:endParaRPr b="1"/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        </a:t>
            </a:r>
            <a:r>
              <a:t>status CREATED()</a:t>
            </a: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headers </a:t>
            </a:r>
            <a:r>
              <a:rPr b="1"/>
              <a:t>{</a:t>
            </a:r>
            <a:endParaRPr b="1"/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            </a:t>
            </a:r>
            <a:r>
              <a:t>header(location(), anyUrl())</a:t>
            </a: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/>
              <a:t>}</a:t>
            </a:r>
            <a:endParaRPr b="1"/>
          </a:p>
          <a:p>
            <a:pPr defTabSz="457200">
              <a:defRPr b="1"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457200">
              <a:defRPr b="1"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Example Contract - Generated test for producer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Example Contract - Generated test for producer</a:t>
            </a:r>
          </a:p>
        </p:txBody>
      </p:sp>
      <p:sp>
        <p:nvSpPr>
          <p:cNvPr id="107" name="@Test…"/>
          <p:cNvSpPr txBox="1"/>
          <p:nvPr/>
        </p:nvSpPr>
        <p:spPr>
          <a:xfrm>
            <a:off x="3853179" y="2951480"/>
            <a:ext cx="16432968" cy="781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3200">
                <a:solidFill>
                  <a:srgbClr val="80800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@Test</a:t>
            </a: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011480"/>
                </a:solidFill>
              </a:rPr>
              <a:t>public void </a:t>
            </a:r>
            <a:r>
              <a:t>validate_task_create_entry() </a:t>
            </a:r>
            <a:r>
              <a:rPr b="1">
                <a:solidFill>
                  <a:srgbClr val="011480"/>
                </a:solidFill>
              </a:rPr>
              <a:t>throws </a:t>
            </a:r>
            <a:r>
              <a:t>Exception {</a:t>
            </a:r>
          </a:p>
          <a:p>
            <a:pPr defTabSz="457200">
              <a:defRPr i="1" sz="3200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0">
                <a:solidFill>
                  <a:srgbClr val="000000"/>
                </a:solidFill>
              </a:rPr>
              <a:t>	</a:t>
            </a:r>
            <a:r>
              <a:t>// given:</a:t>
            </a: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>
                <a:solidFill>
                  <a:srgbClr val="808080"/>
                </a:solidFill>
              </a:rPr>
              <a:t>		</a:t>
            </a:r>
            <a:r>
              <a:t>MockMvcRequestSpecification request = </a:t>
            </a:r>
            <a:r>
              <a:rPr i="1"/>
              <a:t>given</a:t>
            </a:r>
            <a:r>
              <a:t>()</a:t>
            </a:r>
          </a:p>
          <a:p>
            <a:pPr defTabSz="457200">
              <a:defRPr b="1" sz="3200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				.header(</a:t>
            </a:r>
            <a:r>
              <a:t>"Content-Type"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t>"application/json"</a:t>
            </a:r>
            <a:r>
              <a:rPr b="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  <a:p>
            <a:pPr defTabSz="457200">
              <a:defRPr b="1"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/>
              <a:t>				.body(</a:t>
            </a:r>
            <a:r>
              <a:rPr>
                <a:solidFill>
                  <a:srgbClr val="018001"/>
                </a:solidFill>
              </a:rPr>
              <a:t>"{</a:t>
            </a:r>
            <a:r>
              <a:rPr>
                <a:solidFill>
                  <a:srgbClr val="011480"/>
                </a:solidFill>
              </a:rPr>
              <a:t>\"</a:t>
            </a:r>
            <a:r>
              <a:rPr>
                <a:solidFill>
                  <a:srgbClr val="018001"/>
                </a:solidFill>
              </a:rPr>
              <a:t>message</a:t>
            </a:r>
            <a:r>
              <a:rPr>
                <a:solidFill>
                  <a:srgbClr val="011480"/>
                </a:solidFill>
              </a:rPr>
              <a:t>\"</a:t>
            </a:r>
            <a:r>
              <a:rPr>
                <a:solidFill>
                  <a:srgbClr val="018001"/>
                </a:solidFill>
              </a:rPr>
              <a:t>:</a:t>
            </a:r>
            <a:r>
              <a:rPr>
                <a:solidFill>
                  <a:srgbClr val="011480"/>
                </a:solidFill>
              </a:rPr>
              <a:t>\"</a:t>
            </a:r>
            <a:r>
              <a:rPr>
                <a:solidFill>
                  <a:srgbClr val="018001"/>
                </a:solidFill>
              </a:rPr>
              <a:t>A new todo</a:t>
            </a:r>
            <a:r>
              <a:rPr>
                <a:solidFill>
                  <a:srgbClr val="011480"/>
                </a:solidFill>
              </a:rPr>
              <a:t>\"</a:t>
            </a:r>
            <a:r>
              <a:rPr>
                <a:solidFill>
                  <a:srgbClr val="018001"/>
                </a:solidFill>
              </a:rPr>
              <a:t>}"</a:t>
            </a:r>
            <a:r>
              <a:rPr b="0"/>
              <a:t>);</a:t>
            </a:r>
            <a:endParaRPr b="0"/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i="1" sz="3200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0">
                <a:solidFill>
                  <a:srgbClr val="000000"/>
                </a:solidFill>
              </a:rPr>
              <a:t>	</a:t>
            </a:r>
            <a:r>
              <a:t>// when:</a:t>
            </a: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>
                <a:solidFill>
                  <a:srgbClr val="808080"/>
                </a:solidFill>
              </a:rPr>
              <a:t>		</a:t>
            </a:r>
            <a:r>
              <a:t>ResponseOptions response = </a:t>
            </a:r>
            <a:r>
              <a:rPr i="1"/>
              <a:t>given</a:t>
            </a:r>
            <a:r>
              <a:t>().spec(request)</a:t>
            </a: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			.post(</a:t>
            </a:r>
            <a:r>
              <a:rPr b="1">
                <a:solidFill>
                  <a:srgbClr val="018001"/>
                </a:solidFill>
              </a:rPr>
              <a:t>"/todos"</a:t>
            </a:r>
            <a:r>
              <a:t>);</a:t>
            </a: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i="1" sz="3200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0">
                <a:solidFill>
                  <a:srgbClr val="000000"/>
                </a:solidFill>
              </a:rPr>
              <a:t>	</a:t>
            </a:r>
            <a:r>
              <a:t>// then:</a:t>
            </a: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>
                <a:solidFill>
                  <a:srgbClr val="808080"/>
                </a:solidFill>
              </a:rPr>
              <a:t>		</a:t>
            </a:r>
            <a:r>
              <a:rPr i="1"/>
              <a:t>assertThat</a:t>
            </a:r>
            <a:r>
              <a:t>(response.statusCode()).isEqualTo(</a:t>
            </a:r>
            <a:r>
              <a:rPr>
                <a:solidFill>
                  <a:srgbClr val="0432FF"/>
                </a:solidFill>
              </a:rPr>
              <a:t>201</a:t>
            </a:r>
            <a:r>
              <a:t>);</a:t>
            </a:r>
          </a:p>
          <a:p>
            <a:pPr defTabSz="457200">
              <a:defRPr b="1" sz="3200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		</a:t>
            </a:r>
            <a:r>
              <a:rPr b="0" i="1">
                <a:solidFill>
                  <a:srgbClr val="000000"/>
                </a:solidFill>
              </a:rPr>
              <a:t>assertThat</a:t>
            </a:r>
            <a:r>
              <a:rPr b="0">
                <a:solidFill>
                  <a:srgbClr val="000000"/>
                </a:solidFill>
              </a:rPr>
              <a:t>(response.header(</a:t>
            </a:r>
            <a:r>
              <a:t>“Location”</a:t>
            </a:r>
            <a:r>
              <a:rPr b="0">
                <a:solidFill>
                  <a:srgbClr val="000000"/>
                </a:solidFill>
              </a:rPr>
              <a:t>)).matches(anyUrlRegex());</a:t>
            </a:r>
            <a:endParaRPr b="0">
              <a:solidFill>
                <a:srgbClr val="000000"/>
              </a:solidFill>
            </a:endParaRP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tub generated for Consumer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Stub generated for Consumer</a:t>
            </a:r>
          </a:p>
        </p:txBody>
      </p:sp>
      <p:sp>
        <p:nvSpPr>
          <p:cNvPr id="112" name="The contracts also form stubs…"/>
          <p:cNvSpPr txBox="1"/>
          <p:nvPr/>
        </p:nvSpPr>
        <p:spPr>
          <a:xfrm>
            <a:off x="838200" y="3047486"/>
            <a:ext cx="21869400" cy="8512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marL="491289" indent="-491289">
              <a:spcBef>
                <a:spcPts val="1900"/>
              </a:spcBef>
              <a:buSzPct val="100000"/>
              <a:buChar char="•"/>
              <a:defRPr sz="4900"/>
            </a:pPr>
            <a:r>
              <a:t>The contracts also form stubs</a:t>
            </a:r>
          </a:p>
          <a:p>
            <a:pPr marL="491289" indent="-491289">
              <a:spcBef>
                <a:spcPts val="1900"/>
              </a:spcBef>
              <a:buSzPct val="100000"/>
              <a:buChar char="•"/>
              <a:defRPr sz="4900"/>
            </a:pPr>
            <a:r>
              <a:t>Stubs can be used to mock out services</a:t>
            </a:r>
          </a:p>
          <a:p>
            <a:pPr marL="491289" indent="-491289">
              <a:spcBef>
                <a:spcPts val="1900"/>
              </a:spcBef>
              <a:buSzPct val="100000"/>
              <a:buChar char="•"/>
              <a:defRPr sz="4900"/>
            </a:pPr>
            <a:r>
              <a:t>Allows consumers to work on their applications, whilst serverside logic is developed</a:t>
            </a:r>
          </a:p>
          <a:p>
            <a:pPr marL="491289" indent="-491289">
              <a:spcBef>
                <a:spcPts val="1900"/>
              </a:spcBef>
              <a:buSzPct val="100000"/>
              <a:buChar char="•"/>
              <a:defRPr sz="4900"/>
            </a:pPr>
            <a:r>
              <a:t>Decouples dependencies during the development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nsumer Driven Contracts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Consumer Driven Contracts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onsumer Driven Contracts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Consumer Driven Contracts</a:t>
            </a:r>
          </a:p>
        </p:txBody>
      </p:sp>
      <p:sp>
        <p:nvSpPr>
          <p:cNvPr id="117" name="Consumer Driven Contracts…"/>
          <p:cNvSpPr txBox="1"/>
          <p:nvPr/>
        </p:nvSpPr>
        <p:spPr>
          <a:xfrm>
            <a:off x="838200" y="3047486"/>
            <a:ext cx="21869400" cy="8512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spcBef>
                <a:spcPts val="1900"/>
              </a:spcBef>
              <a:defRPr sz="5400"/>
            </a:pPr>
            <a:r>
              <a:t>Consumer Driven Contracts</a:t>
            </a:r>
          </a:p>
          <a:p>
            <a:pPr marL="541421" indent="-541421">
              <a:spcBef>
                <a:spcPts val="1900"/>
              </a:spcBef>
              <a:buSzPct val="100000"/>
              <a:buChar char="•"/>
              <a:defRPr sz="5400"/>
            </a:pPr>
            <a:r>
              <a:t>The Consumer creates that contracts for the Producer to fulfil</a:t>
            </a:r>
          </a:p>
          <a:p>
            <a:pPr lvl="1" marL="922421" indent="-541421">
              <a:spcBef>
                <a:spcPts val="1900"/>
              </a:spcBef>
              <a:buSzPct val="100000"/>
              <a:buChar char="•"/>
              <a:defRPr sz="5400"/>
            </a:pPr>
            <a:r>
              <a:t>Teams working closely together</a:t>
            </a:r>
          </a:p>
          <a:p>
            <a:pPr lvl="1" marL="922421" indent="-541421">
              <a:spcBef>
                <a:spcPts val="1900"/>
              </a:spcBef>
              <a:buSzPct val="100000"/>
              <a:buChar char="•"/>
              <a:defRPr sz="5400"/>
            </a:pPr>
            <a:r>
              <a:t>Example of usage: The Todo API will be used by a few teams in a company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genda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38" name="Testing services…"/>
          <p:cNvSpPr txBox="1"/>
          <p:nvPr>
            <p:ph type="body" idx="4294967295"/>
          </p:nvPr>
        </p:nvSpPr>
        <p:spPr>
          <a:xfrm>
            <a:off x="838200" y="2599165"/>
            <a:ext cx="22528787" cy="929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199" indent="-457199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5300">
                <a:solidFill>
                  <a:srgbClr val="000000"/>
                </a:solidFill>
              </a:defRPr>
            </a:pPr>
            <a:r>
              <a:t>Testing services</a:t>
            </a:r>
          </a:p>
          <a:p>
            <a:pPr marL="457199" indent="-457199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5300">
                <a:solidFill>
                  <a:srgbClr val="000000"/>
                </a:solidFill>
              </a:defRPr>
            </a:pPr>
            <a:r>
              <a:t>What are contracts</a:t>
            </a:r>
          </a:p>
          <a:p>
            <a:pPr marL="457199" indent="-457199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5300">
                <a:solidFill>
                  <a:srgbClr val="000000"/>
                </a:solidFill>
              </a:defRPr>
            </a:pPr>
            <a:r>
              <a:t>Contract development methodologies</a:t>
            </a:r>
          </a:p>
          <a:p>
            <a:pPr marL="457199" indent="-457199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5300">
                <a:solidFill>
                  <a:srgbClr val="000000"/>
                </a:solidFill>
              </a:defRPr>
            </a:pPr>
            <a:r>
              <a:t>Distributing contracts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Example Interaction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Example Interaction</a:t>
            </a:r>
          </a:p>
        </p:txBody>
      </p:sp>
      <p:sp>
        <p:nvSpPr>
          <p:cNvPr id="122" name="@Pact(consumer = &quot;todo-api-consumer-pact&quot;)…"/>
          <p:cNvSpPr txBox="1"/>
          <p:nvPr/>
        </p:nvSpPr>
        <p:spPr>
          <a:xfrm>
            <a:off x="2720002" y="3192780"/>
            <a:ext cx="18699322" cy="733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b="1" sz="3200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808002"/>
                </a:solidFill>
              </a:rPr>
              <a:t>@Pact</a:t>
            </a:r>
            <a:r>
              <a:rPr b="0">
                <a:solidFill>
                  <a:srgbClr val="000000"/>
                </a:solidFill>
              </a:rPr>
              <a:t>(consumer = </a:t>
            </a:r>
            <a:r>
              <a:t>"todo-api-consumer-pact"</a:t>
            </a:r>
            <a:r>
              <a:rPr b="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011480"/>
                </a:solidFill>
              </a:rPr>
              <a:t>public </a:t>
            </a:r>
            <a:r>
              <a:t>RequestResponsePact updateAToDoRequest(PactDslWithProvider builder) {</a:t>
            </a: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builder</a:t>
            </a:r>
          </a:p>
          <a:p>
            <a:pPr defTabSz="457200">
              <a:defRPr b="1" sz="3200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  .given(</a:t>
            </a:r>
            <a:r>
              <a:t>"an todo of id 1 has already been created"</a:t>
            </a:r>
            <a:r>
              <a:rPr b="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  <a:p>
            <a:pPr defTabSz="457200">
              <a:defRPr b="1" sz="3200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  .uponReceiving(</a:t>
            </a:r>
            <a:r>
              <a:t>"a request to update the todo"</a:t>
            </a:r>
            <a:r>
              <a:rPr b="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.matchPath(</a:t>
            </a:r>
            <a:r>
              <a:rPr b="1">
                <a:solidFill>
                  <a:srgbClr val="018001"/>
                </a:solidFill>
              </a:rPr>
              <a:t>"/todos/1"</a:t>
            </a:r>
            <a:r>
              <a:t>)</a:t>
            </a: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.method(</a:t>
            </a:r>
            <a:r>
              <a:rPr b="1">
                <a:solidFill>
                  <a:srgbClr val="018001"/>
                </a:solidFill>
              </a:rPr>
              <a:t>"PUT"</a:t>
            </a:r>
            <a:r>
              <a:t>)</a:t>
            </a: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.headers(</a:t>
            </a:r>
            <a:r>
              <a:rPr b="1">
                <a:solidFill>
                  <a:srgbClr val="018001"/>
                </a:solidFill>
              </a:rPr>
              <a:t>"Content-Type"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"application/json"</a:t>
            </a:r>
            <a:r>
              <a:t>)</a:t>
            </a:r>
          </a:p>
          <a:p>
            <a:pPr defTabSz="457200">
              <a:defRPr b="1"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/>
              <a:t>            .body(</a:t>
            </a:r>
            <a:r>
              <a:rPr>
                <a:solidFill>
                  <a:srgbClr val="018001"/>
                </a:solidFill>
              </a:rPr>
              <a:t>"{</a:t>
            </a:r>
            <a:r>
              <a:rPr>
                <a:solidFill>
                  <a:srgbClr val="011480"/>
                </a:solidFill>
              </a:rPr>
              <a:t>\"</a:t>
            </a:r>
            <a:r>
              <a:rPr>
                <a:solidFill>
                  <a:srgbClr val="018001"/>
                </a:solidFill>
              </a:rPr>
              <a:t>message</a:t>
            </a:r>
            <a:r>
              <a:rPr>
                <a:solidFill>
                  <a:srgbClr val="011480"/>
                </a:solidFill>
              </a:rPr>
              <a:t>\"</a:t>
            </a:r>
            <a:r>
              <a:rPr>
                <a:solidFill>
                  <a:srgbClr val="018001"/>
                </a:solidFill>
              </a:rPr>
              <a:t>:</a:t>
            </a:r>
            <a:r>
              <a:rPr>
                <a:solidFill>
                  <a:srgbClr val="011480"/>
                </a:solidFill>
              </a:rPr>
              <a:t>\"</a:t>
            </a:r>
            <a:r>
              <a:rPr>
                <a:solidFill>
                  <a:srgbClr val="018001"/>
                </a:solidFill>
              </a:rPr>
              <a:t>Make all the beds</a:t>
            </a:r>
            <a:r>
              <a:rPr>
                <a:solidFill>
                  <a:srgbClr val="011480"/>
                </a:solidFill>
              </a:rPr>
              <a:t>\"</a:t>
            </a:r>
            <a:r>
              <a:rPr>
                <a:solidFill>
                  <a:srgbClr val="018001"/>
                </a:solidFill>
              </a:rPr>
              <a:t>}"</a:t>
            </a:r>
            <a:r>
              <a:rPr b="0"/>
              <a:t>)</a:t>
            </a:r>
            <a:endParaRPr b="0"/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.willRespondWith()</a:t>
            </a: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.status(</a:t>
            </a:r>
            <a:r>
              <a:rPr>
                <a:solidFill>
                  <a:srgbClr val="0432FF"/>
                </a:solidFill>
              </a:rPr>
              <a:t>204</a:t>
            </a:r>
            <a:r>
              <a:t>)</a:t>
            </a: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.toPact()</a:t>
            </a: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;</a:t>
            </a: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Example Interaction - Generated Contract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Example Interaction - Generated Contract</a:t>
            </a:r>
          </a:p>
        </p:txBody>
      </p:sp>
      <p:sp>
        <p:nvSpPr>
          <p:cNvPr id="127" name="{…"/>
          <p:cNvSpPr txBox="1"/>
          <p:nvPr/>
        </p:nvSpPr>
        <p:spPr>
          <a:xfrm>
            <a:off x="6864159" y="2392679"/>
            <a:ext cx="10502762" cy="893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defTabSz="457200">
              <a:defRPr b="1" sz="2000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66187A"/>
                </a:solidFill>
              </a:rPr>
              <a:t>"provider"</a:t>
            </a:r>
            <a:r>
              <a:rPr b="0">
                <a:solidFill>
                  <a:srgbClr val="000000"/>
                </a:solidFill>
              </a:rPr>
              <a:t>: {</a:t>
            </a:r>
            <a:r>
              <a:rPr>
                <a:solidFill>
                  <a:srgbClr val="66187A"/>
                </a:solidFill>
              </a:rPr>
              <a:t>"name"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t>"todo-api-producer-pact"</a:t>
            </a:r>
            <a:r>
              <a:rPr b="0">
                <a:solidFill>
                  <a:srgbClr val="000000"/>
                </a:solidFill>
              </a:rPr>
              <a:t>},</a:t>
            </a:r>
            <a:endParaRPr b="0">
              <a:solidFill>
                <a:srgbClr val="000000"/>
              </a:solidFill>
            </a:endParaRPr>
          </a:p>
          <a:p>
            <a:pPr defTabSz="457200">
              <a:defRPr b="1" sz="2000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66187A"/>
                </a:solidFill>
              </a:rPr>
              <a:t>"consumer"</a:t>
            </a:r>
            <a:r>
              <a:rPr b="0">
                <a:solidFill>
                  <a:srgbClr val="000000"/>
                </a:solidFill>
              </a:rPr>
              <a:t>: {</a:t>
            </a:r>
            <a:r>
              <a:rPr>
                <a:solidFill>
                  <a:srgbClr val="66187A"/>
                </a:solidFill>
              </a:rPr>
              <a:t>"name"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t>"todo-api-consumer-pact"</a:t>
            </a:r>
            <a:r>
              <a:rPr b="0">
                <a:solidFill>
                  <a:srgbClr val="000000"/>
                </a:solidFill>
              </a:rPr>
              <a:t>},</a:t>
            </a:r>
            <a:endParaRPr b="0">
              <a:solidFill>
                <a:srgbClr val="000000"/>
              </a:solidFill>
            </a:endParaRPr>
          </a:p>
          <a:p>
            <a:pPr defTabSz="457200">
              <a:defRPr b="1" sz="2000">
                <a:solidFill>
                  <a:srgbClr val="66187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"interactions"</a:t>
            </a:r>
            <a:r>
              <a:rPr b="0">
                <a:solidFill>
                  <a:srgbClr val="000000"/>
                </a:solidFill>
              </a:rPr>
              <a:t>: [</a:t>
            </a:r>
            <a:endParaRPr b="0">
              <a:solidFill>
                <a:srgbClr val="000000"/>
              </a:solidFill>
            </a:endParaRPr>
          </a:p>
          <a:p>
            <a:pPr defTabSz="457200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{</a:t>
            </a:r>
          </a:p>
          <a:p>
            <a:pPr defTabSz="457200">
              <a:defRPr b="1" sz="2000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  </a:t>
            </a:r>
            <a:r>
              <a:rPr>
                <a:solidFill>
                  <a:srgbClr val="66187A"/>
                </a:solidFill>
              </a:rPr>
              <a:t>"description"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t>"a request to update the todo"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defTabSz="457200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66187A"/>
                </a:solidFill>
              </a:rPr>
              <a:t>"request"</a:t>
            </a:r>
            <a:r>
              <a:t>: {</a:t>
            </a:r>
          </a:p>
          <a:p>
            <a:pPr defTabSz="457200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  <a:r>
              <a:rPr b="1">
                <a:solidFill>
                  <a:srgbClr val="66187A"/>
                </a:solidFill>
              </a:rPr>
              <a:t>"method"</a:t>
            </a:r>
            <a:r>
              <a:t>: </a:t>
            </a:r>
            <a:r>
              <a:rPr b="1">
                <a:solidFill>
                  <a:srgbClr val="018001"/>
                </a:solidFill>
              </a:rPr>
              <a:t>"PUT"</a:t>
            </a:r>
            <a:r>
              <a:t>,</a:t>
            </a:r>
          </a:p>
          <a:p>
            <a:pPr defTabSz="457200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  <a:r>
              <a:rPr b="1">
                <a:solidFill>
                  <a:srgbClr val="66187A"/>
                </a:solidFill>
              </a:rPr>
              <a:t>"path"</a:t>
            </a:r>
            <a:r>
              <a:t>: </a:t>
            </a:r>
            <a:r>
              <a:rPr b="1">
                <a:solidFill>
                  <a:srgbClr val="018001"/>
                </a:solidFill>
              </a:rPr>
              <a:t>"/todos/1"</a:t>
            </a:r>
            <a:r>
              <a:t>,</a:t>
            </a:r>
          </a:p>
          <a:p>
            <a:pPr defTabSz="457200">
              <a:defRPr b="1" sz="2000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      </a:t>
            </a:r>
            <a:r>
              <a:rPr>
                <a:solidFill>
                  <a:srgbClr val="66187A"/>
                </a:solidFill>
              </a:rPr>
              <a:t>"headers"</a:t>
            </a:r>
            <a:r>
              <a:rPr b="0">
                <a:solidFill>
                  <a:srgbClr val="000000"/>
                </a:solidFill>
              </a:rPr>
              <a:t>: {</a:t>
            </a:r>
            <a:r>
              <a:rPr>
                <a:solidFill>
                  <a:srgbClr val="66187A"/>
                </a:solidFill>
              </a:rPr>
              <a:t>"Content-Type"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t>"application/json"</a:t>
            </a:r>
            <a:r>
              <a:rPr b="0">
                <a:solidFill>
                  <a:srgbClr val="000000"/>
                </a:solidFill>
              </a:rPr>
              <a:t>},</a:t>
            </a:r>
            <a:endParaRPr b="0">
              <a:solidFill>
                <a:srgbClr val="000000"/>
              </a:solidFill>
            </a:endParaRPr>
          </a:p>
          <a:p>
            <a:pPr defTabSz="457200">
              <a:defRPr b="1" sz="2000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      </a:t>
            </a:r>
            <a:r>
              <a:rPr>
                <a:solidFill>
                  <a:srgbClr val="66187A"/>
                </a:solidFill>
              </a:rPr>
              <a:t>"body"</a:t>
            </a:r>
            <a:r>
              <a:rPr b="0">
                <a:solidFill>
                  <a:srgbClr val="000000"/>
                </a:solidFill>
              </a:rPr>
              <a:t>: {</a:t>
            </a:r>
            <a:r>
              <a:rPr>
                <a:solidFill>
                  <a:srgbClr val="66187A"/>
                </a:solidFill>
              </a:rPr>
              <a:t>"message"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t>"Make all the beds"</a:t>
            </a:r>
            <a:r>
              <a:rPr b="0">
                <a:solidFill>
                  <a:srgbClr val="000000"/>
                </a:solidFill>
              </a:rPr>
              <a:t>},</a:t>
            </a:r>
            <a:endParaRPr b="0">
              <a:solidFill>
                <a:srgbClr val="000000"/>
              </a:solidFill>
            </a:endParaRPr>
          </a:p>
          <a:p>
            <a:pPr defTabSz="457200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  <a:r>
              <a:rPr b="1">
                <a:solidFill>
                  <a:srgbClr val="66187A"/>
                </a:solidFill>
              </a:rPr>
              <a:t>"matchingRules"</a:t>
            </a:r>
            <a:r>
              <a:t>: {</a:t>
            </a:r>
          </a:p>
          <a:p>
            <a:pPr defTabSz="457200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</a:t>
            </a:r>
            <a:r>
              <a:rPr b="1">
                <a:solidFill>
                  <a:srgbClr val="66187A"/>
                </a:solidFill>
              </a:rPr>
              <a:t>"path"</a:t>
            </a:r>
            <a:r>
              <a:t>: {</a:t>
            </a:r>
            <a:r>
              <a:rPr b="1">
                <a:solidFill>
                  <a:srgbClr val="66187A"/>
                </a:solidFill>
              </a:rPr>
              <a:t>""</a:t>
            </a:r>
            <a:r>
              <a:t>: {</a:t>
            </a:r>
            <a:r>
              <a:rPr b="1">
                <a:solidFill>
                  <a:srgbClr val="66187A"/>
                </a:solidFill>
              </a:rPr>
              <a:t>"matchers"</a:t>
            </a:r>
            <a:r>
              <a:t>: [{</a:t>
            </a:r>
          </a:p>
          <a:p>
            <a:pPr defTabSz="457200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     </a:t>
            </a:r>
            <a:r>
              <a:rPr b="1">
                <a:solidFill>
                  <a:srgbClr val="66187A"/>
                </a:solidFill>
              </a:rPr>
              <a:t>"match"</a:t>
            </a:r>
            <a:r>
              <a:t>: </a:t>
            </a:r>
            <a:r>
              <a:rPr b="1">
                <a:solidFill>
                  <a:srgbClr val="018001"/>
                </a:solidFill>
              </a:rPr>
              <a:t>"regex"</a:t>
            </a:r>
            <a:r>
              <a:t>,</a:t>
            </a:r>
          </a:p>
          <a:p>
            <a:pPr defTabSz="457200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     </a:t>
            </a:r>
            <a:r>
              <a:rPr b="1">
                <a:solidFill>
                  <a:srgbClr val="66187A"/>
                </a:solidFill>
              </a:rPr>
              <a:t>"regex"</a:t>
            </a:r>
            <a:r>
              <a:t>: </a:t>
            </a:r>
            <a:r>
              <a:rPr b="1">
                <a:solidFill>
                  <a:srgbClr val="018001"/>
                </a:solidFill>
              </a:rPr>
              <a:t>"/todos/1"</a:t>
            </a:r>
            <a:endParaRPr b="1">
              <a:solidFill>
                <a:srgbClr val="018001"/>
              </a:solidFill>
            </a:endParaRPr>
          </a:p>
          <a:p>
            <a:pPr defTabSz="457200">
              <a:defRPr b="1" sz="2000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 </a:t>
            </a:r>
            <a:r>
              <a:rPr b="0">
                <a:solidFill>
                  <a:srgbClr val="000000"/>
                </a:solidFill>
              </a:rPr>
              <a:t>}],</a:t>
            </a:r>
            <a:endParaRPr b="0">
              <a:solidFill>
                <a:srgbClr val="000000"/>
              </a:solidFill>
            </a:endParaRPr>
          </a:p>
          <a:p>
            <a:pPr defTabSz="457200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</a:t>
            </a:r>
            <a:r>
              <a:rPr b="1">
                <a:solidFill>
                  <a:srgbClr val="66187A"/>
                </a:solidFill>
              </a:rPr>
              <a:t>"combine"</a:t>
            </a:r>
            <a:r>
              <a:t>: </a:t>
            </a:r>
            <a:r>
              <a:rPr b="1">
                <a:solidFill>
                  <a:srgbClr val="018001"/>
                </a:solidFill>
              </a:rPr>
              <a:t>"AND"</a:t>
            </a:r>
            <a:endParaRPr b="1">
              <a:solidFill>
                <a:srgbClr val="018001"/>
              </a:solidFill>
            </a:endParaRPr>
          </a:p>
          <a:p>
            <a:pPr defTabSz="457200">
              <a:defRPr b="1" sz="2000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</a:t>
            </a:r>
            <a:r>
              <a:rPr b="0">
                <a:solidFill>
                  <a:srgbClr val="000000"/>
                </a:solidFill>
              </a:rPr>
              <a:t>}},</a:t>
            </a:r>
            <a:endParaRPr b="0">
              <a:solidFill>
                <a:srgbClr val="000000"/>
              </a:solidFill>
            </a:endParaRPr>
          </a:p>
          <a:p>
            <a:pPr defTabSz="457200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</a:t>
            </a:r>
            <a:r>
              <a:rPr b="1">
                <a:solidFill>
                  <a:srgbClr val="66187A"/>
                </a:solidFill>
              </a:rPr>
              <a:t>"header"</a:t>
            </a:r>
            <a:r>
              <a:t>: {},</a:t>
            </a:r>
          </a:p>
          <a:p>
            <a:pPr defTabSz="457200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</a:t>
            </a:r>
            <a:r>
              <a:rPr b="1">
                <a:solidFill>
                  <a:srgbClr val="66187A"/>
                </a:solidFill>
              </a:rPr>
              <a:t>"body"</a:t>
            </a:r>
            <a:r>
              <a:t>: {}</a:t>
            </a:r>
          </a:p>
          <a:p>
            <a:pPr defTabSz="457200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}</a:t>
            </a:r>
          </a:p>
          <a:p>
            <a:pPr defTabSz="457200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},</a:t>
            </a:r>
          </a:p>
          <a:p>
            <a:pPr defTabSz="457200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66187A"/>
                </a:solidFill>
              </a:rPr>
              <a:t>"response"</a:t>
            </a:r>
            <a:r>
              <a:t>: {</a:t>
            </a:r>
            <a:r>
              <a:rPr b="1">
                <a:solidFill>
                  <a:srgbClr val="66187A"/>
                </a:solidFill>
              </a:rPr>
              <a:t>"status"</a:t>
            </a:r>
            <a:r>
              <a:t>: </a:t>
            </a:r>
            <a:r>
              <a:rPr>
                <a:solidFill>
                  <a:srgbClr val="0432FF"/>
                </a:solidFill>
              </a:rPr>
              <a:t>204</a:t>
            </a:r>
            <a:r>
              <a:t>},</a:t>
            </a:r>
          </a:p>
          <a:p>
            <a:pPr defTabSz="457200">
              <a:defRPr b="1" sz="2000">
                <a:solidFill>
                  <a:srgbClr val="66187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  </a:t>
            </a:r>
            <a:r>
              <a:t>"providerStates"</a:t>
            </a:r>
            <a:r>
              <a:rPr b="0">
                <a:solidFill>
                  <a:srgbClr val="000000"/>
                </a:solidFill>
              </a:rPr>
              <a:t>: [</a:t>
            </a:r>
            <a:endParaRPr b="0">
              <a:solidFill>
                <a:srgbClr val="000000"/>
              </a:solidFill>
            </a:endParaRPr>
          </a:p>
          <a:p>
            <a:pPr defTabSz="457200">
              <a:defRPr b="1" sz="2000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      {</a:t>
            </a:r>
            <a:r>
              <a:rPr>
                <a:solidFill>
                  <a:srgbClr val="66187A"/>
                </a:solidFill>
              </a:rPr>
              <a:t>"name"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t>"an todo of id 1 has already been created"</a:t>
            </a:r>
            <a:r>
              <a:rPr b="0">
                <a:solidFill>
                  <a:srgbClr val="000000"/>
                </a:solidFill>
              </a:rPr>
              <a:t>}</a:t>
            </a:r>
            <a:endParaRPr b="0">
              <a:solidFill>
                <a:srgbClr val="000000"/>
              </a:solidFill>
            </a:endParaRPr>
          </a:p>
          <a:p>
            <a:pPr defTabSz="457200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]</a:t>
            </a:r>
          </a:p>
          <a:p>
            <a:pPr defTabSz="457200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}</a:t>
            </a:r>
          </a:p>
          <a:p>
            <a:pPr defTabSz="457200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]</a:t>
            </a:r>
          </a:p>
          <a:p>
            <a:pPr defTabSz="457200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st generated for Producer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Test generated for Producer</a:t>
            </a:r>
          </a:p>
        </p:txBody>
      </p:sp>
      <p:sp>
        <p:nvSpPr>
          <p:cNvPr id="132" name="The interactions also form tests for the Producer…"/>
          <p:cNvSpPr txBox="1"/>
          <p:nvPr/>
        </p:nvSpPr>
        <p:spPr>
          <a:xfrm>
            <a:off x="838200" y="3047486"/>
            <a:ext cx="21869400" cy="8512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marL="491289" indent="-491289">
              <a:spcBef>
                <a:spcPts val="1900"/>
              </a:spcBef>
              <a:buSzPct val="100000"/>
              <a:buChar char="•"/>
              <a:defRPr sz="4900"/>
            </a:pPr>
            <a:r>
              <a:t>The interactions also form tests for the Producer</a:t>
            </a:r>
          </a:p>
          <a:p>
            <a:pPr marL="491289" indent="-491289">
              <a:spcBef>
                <a:spcPts val="1900"/>
              </a:spcBef>
              <a:buSzPct val="100000"/>
              <a:buChar char="•"/>
              <a:defRPr sz="4900"/>
            </a:pPr>
            <a:r>
              <a:t>Defines the interactions the Consumer wants to see fulfilled </a:t>
            </a:r>
          </a:p>
          <a:p>
            <a:pPr marL="491289" indent="-491289">
              <a:spcBef>
                <a:spcPts val="1900"/>
              </a:spcBef>
              <a:buSzPct val="100000"/>
              <a:buChar char="•"/>
              <a:defRPr sz="4900"/>
            </a:pPr>
            <a:r>
              <a:t>Allows consumers to drive out the features that they want to see and use</a:t>
            </a:r>
          </a:p>
          <a:p>
            <a:pPr marL="491289" indent="-491289">
              <a:spcBef>
                <a:spcPts val="1900"/>
              </a:spcBef>
              <a:buSzPct val="100000"/>
              <a:buChar char="•"/>
              <a:defRPr sz="4900"/>
            </a:pPr>
            <a:r>
              <a:t>Decouples dependencies during the development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ontract broker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Contract broker</a:t>
            </a:r>
          </a:p>
        </p:txBody>
      </p:sp>
      <p:sp>
        <p:nvSpPr>
          <p:cNvPr id="135" name="An application for sharing for contracts (Pacts)…"/>
          <p:cNvSpPr txBox="1"/>
          <p:nvPr/>
        </p:nvSpPr>
        <p:spPr>
          <a:xfrm>
            <a:off x="838200" y="3047486"/>
            <a:ext cx="21869400" cy="8512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marL="491289" indent="-491289">
              <a:spcBef>
                <a:spcPts val="1900"/>
              </a:spcBef>
              <a:buSzPct val="100000"/>
              <a:buChar char="•"/>
              <a:defRPr sz="4900"/>
            </a:pPr>
            <a:r>
              <a:t>An application for sharing for contracts (Pacts)</a:t>
            </a:r>
          </a:p>
          <a:p>
            <a:pPr marL="491289" indent="-491289">
              <a:spcBef>
                <a:spcPts val="1900"/>
              </a:spcBef>
              <a:buSzPct val="100000"/>
              <a:buChar char="•"/>
              <a:defRPr sz="4900"/>
            </a:pPr>
            <a:r>
              <a:t>Pact provide a broker</a:t>
            </a:r>
          </a:p>
        </p:txBody>
      </p:sp>
      <p:sp>
        <p:nvSpPr>
          <p:cNvPr id="136" name="Coins"/>
          <p:cNvSpPr/>
          <p:nvPr/>
        </p:nvSpPr>
        <p:spPr>
          <a:xfrm>
            <a:off x="10935710" y="5776299"/>
            <a:ext cx="2156924" cy="2163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Con"/>
          <p:cNvSpPr/>
          <p:nvPr/>
        </p:nvSpPr>
        <p:spPr>
          <a:xfrm>
            <a:off x="6826998" y="8182645"/>
            <a:ext cx="2159001" cy="1742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Con</a:t>
            </a:r>
          </a:p>
        </p:txBody>
      </p:sp>
      <p:sp>
        <p:nvSpPr>
          <p:cNvPr id="138" name="Con"/>
          <p:cNvSpPr/>
          <p:nvPr/>
        </p:nvSpPr>
        <p:spPr>
          <a:xfrm>
            <a:off x="15042345" y="8182645"/>
            <a:ext cx="2159001" cy="1742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Con</a:t>
            </a:r>
          </a:p>
        </p:txBody>
      </p:sp>
      <p:sp>
        <p:nvSpPr>
          <p:cNvPr id="139" name="Consumer"/>
          <p:cNvSpPr txBox="1"/>
          <p:nvPr/>
        </p:nvSpPr>
        <p:spPr>
          <a:xfrm>
            <a:off x="6389866" y="10007390"/>
            <a:ext cx="3033264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5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Consumer</a:t>
            </a:r>
          </a:p>
        </p:txBody>
      </p:sp>
      <p:sp>
        <p:nvSpPr>
          <p:cNvPr id="140" name="Producer"/>
          <p:cNvSpPr txBox="1"/>
          <p:nvPr/>
        </p:nvSpPr>
        <p:spPr>
          <a:xfrm>
            <a:off x="14675122" y="10007390"/>
            <a:ext cx="2680728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5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141" name="Arrow 7"/>
          <p:cNvSpPr/>
          <p:nvPr/>
        </p:nvSpPr>
        <p:spPr>
          <a:xfrm rot="5400000">
            <a:off x="8864052" y="6488952"/>
            <a:ext cx="1221851" cy="156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Arrow 7"/>
          <p:cNvSpPr/>
          <p:nvPr/>
        </p:nvSpPr>
        <p:spPr>
          <a:xfrm flipH="1" rot="16200000">
            <a:off x="13942442" y="6488952"/>
            <a:ext cx="1221850" cy="156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Broker"/>
          <p:cNvSpPr txBox="1"/>
          <p:nvPr/>
        </p:nvSpPr>
        <p:spPr>
          <a:xfrm>
            <a:off x="11026964" y="8065887"/>
            <a:ext cx="1974415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5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Broker</a:t>
            </a:r>
          </a:p>
        </p:txBody>
      </p:sp>
      <p:sp>
        <p:nvSpPr>
          <p:cNvPr id="144" name="Arrow 7"/>
          <p:cNvSpPr/>
          <p:nvPr/>
        </p:nvSpPr>
        <p:spPr>
          <a:xfrm flipH="1" rot="5400000">
            <a:off x="13404587" y="7710807"/>
            <a:ext cx="1221851" cy="1563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Arrow 7"/>
          <p:cNvSpPr/>
          <p:nvPr/>
        </p:nvSpPr>
        <p:spPr>
          <a:xfrm rot="16200000">
            <a:off x="9401906" y="7710807"/>
            <a:ext cx="1221851" cy="1563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roblems with decoupled services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Problems with decoupled services</a:t>
            </a:r>
          </a:p>
        </p:txBody>
      </p:sp>
      <p:sp>
        <p:nvSpPr>
          <p:cNvPr id="41" name="How do we test an application that calls out to other services?"/>
          <p:cNvSpPr txBox="1"/>
          <p:nvPr/>
        </p:nvSpPr>
        <p:spPr>
          <a:xfrm>
            <a:off x="838200" y="3047486"/>
            <a:ext cx="18859499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ctr">
              <a:spcBef>
                <a:spcPts val="1900"/>
              </a:spcBef>
              <a:defRPr sz="5400"/>
            </a:lvl1pPr>
          </a:lstStyle>
          <a:p>
            <a:pPr/>
            <a:r>
              <a:t>How do we test an application that calls out to other services?</a:t>
            </a:r>
          </a:p>
        </p:txBody>
      </p:sp>
      <p:pic>
        <p:nvPicPr>
          <p:cNvPr id="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93243" y="4034990"/>
            <a:ext cx="7797514" cy="7471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roblems with decoupled services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Problems with decoupled services</a:t>
            </a:r>
          </a:p>
        </p:txBody>
      </p:sp>
      <p:sp>
        <p:nvSpPr>
          <p:cNvPr id="47" name="End to end testing?…"/>
          <p:cNvSpPr txBox="1"/>
          <p:nvPr/>
        </p:nvSpPr>
        <p:spPr>
          <a:xfrm>
            <a:off x="838200" y="3047486"/>
            <a:ext cx="21869400" cy="6587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spcBef>
                <a:spcPts val="1900"/>
              </a:spcBef>
              <a:defRPr b="1" sz="5400"/>
            </a:pPr>
            <a:r>
              <a:t>End to end testing?</a:t>
            </a:r>
          </a:p>
          <a:p>
            <a:pPr marL="541421" indent="-541421">
              <a:spcBef>
                <a:spcPts val="1900"/>
              </a:spcBef>
              <a:buSzPct val="100000"/>
              <a:buChar char="•"/>
              <a:defRPr sz="5400"/>
            </a:pPr>
            <a:r>
              <a:t>Real tests like production, but comes at a cost</a:t>
            </a:r>
          </a:p>
          <a:p>
            <a:pPr marL="541421" indent="-541421">
              <a:spcBef>
                <a:spcPts val="1900"/>
              </a:spcBef>
              <a:buSzPct val="100000"/>
              <a:buChar char="•"/>
              <a:defRPr sz="5400"/>
            </a:pPr>
            <a:r>
              <a:t>May require a few other services, databases</a:t>
            </a:r>
          </a:p>
          <a:p>
            <a:pPr marL="541421" indent="-541421">
              <a:spcBef>
                <a:spcPts val="1900"/>
              </a:spcBef>
              <a:buSzPct val="100000"/>
              <a:buChar char="•"/>
              <a:defRPr sz="5400"/>
            </a:pPr>
            <a:r>
              <a:t>Difficult to debug if a problem occurs</a:t>
            </a:r>
          </a:p>
          <a:p>
            <a:pPr marL="541421" indent="-541421">
              <a:spcBef>
                <a:spcPts val="1900"/>
              </a:spcBef>
              <a:buSzPct val="100000"/>
              <a:buChar char="•"/>
              <a:defRPr sz="5400"/>
            </a:pPr>
            <a:r>
              <a:t>Late feedback makes it difficult to discover and fix bugs early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roblems with decoupled services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Problems with decoupled services</a:t>
            </a:r>
          </a:p>
        </p:txBody>
      </p:sp>
      <p:sp>
        <p:nvSpPr>
          <p:cNvPr id="52" name="Mock dependencies in unit and integration tests?…"/>
          <p:cNvSpPr txBox="1"/>
          <p:nvPr/>
        </p:nvSpPr>
        <p:spPr>
          <a:xfrm>
            <a:off x="838200" y="3047486"/>
            <a:ext cx="21863106" cy="6587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spcBef>
                <a:spcPts val="1900"/>
              </a:spcBef>
              <a:defRPr b="1" sz="5400"/>
            </a:pPr>
            <a:r>
              <a:t>Mock dependencies in unit and integration tests?</a:t>
            </a:r>
          </a:p>
          <a:p>
            <a:pPr marL="541421" indent="-541421">
              <a:spcBef>
                <a:spcPts val="1900"/>
              </a:spcBef>
              <a:buSzPct val="100000"/>
              <a:buChar char="•"/>
              <a:defRPr sz="5400"/>
            </a:pPr>
            <a:r>
              <a:t>Very fast feedback and no infrastructure</a:t>
            </a:r>
          </a:p>
          <a:p>
            <a:pPr marL="541421" indent="-541421">
              <a:spcBef>
                <a:spcPts val="1900"/>
              </a:spcBef>
              <a:buSzPct val="100000"/>
              <a:buChar char="•"/>
              <a:defRPr sz="5400"/>
            </a:pPr>
            <a:r>
              <a:t>May differ vastly from reality </a:t>
            </a:r>
          </a:p>
          <a:p>
            <a:pPr marL="541421" indent="-541421">
              <a:spcBef>
                <a:spcPts val="1900"/>
              </a:spcBef>
              <a:buSzPct val="100000"/>
              <a:buChar char="•"/>
              <a:defRPr sz="5400"/>
            </a:pPr>
            <a:r>
              <a:t>Can end up in production with tests that pass, but would fail in production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ract Driven Development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Contract Driven Development</a:t>
            </a:r>
          </a:p>
        </p:txBody>
      </p:sp>
      <p:sp>
        <p:nvSpPr>
          <p:cNvPr id="57" name="What about contracts?"/>
          <p:cNvSpPr txBox="1"/>
          <p:nvPr/>
        </p:nvSpPr>
        <p:spPr>
          <a:xfrm>
            <a:off x="838200" y="3047486"/>
            <a:ext cx="21869400" cy="978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spcBef>
                <a:spcPts val="1900"/>
              </a:spcBef>
              <a:defRPr b="1" sz="5400"/>
            </a:lvl1pPr>
          </a:lstStyle>
          <a:p>
            <a:pPr/>
            <a:r>
              <a:t>What about contracts?</a:t>
            </a:r>
          </a:p>
        </p:txBody>
      </p:sp>
      <p:pic>
        <p:nvPicPr>
          <p:cNvPr id="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6641" y="4437371"/>
            <a:ext cx="8130718" cy="6836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ract Driven Development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Contract Driven Development</a:t>
            </a:r>
          </a:p>
        </p:txBody>
      </p:sp>
      <p:sp>
        <p:nvSpPr>
          <p:cNvPr id="61" name="What are the benefits of contract tests?…"/>
          <p:cNvSpPr txBox="1"/>
          <p:nvPr/>
        </p:nvSpPr>
        <p:spPr>
          <a:xfrm>
            <a:off x="838200" y="3060186"/>
            <a:ext cx="21869400" cy="8994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spcBef>
                <a:spcPts val="1900"/>
              </a:spcBef>
              <a:defRPr b="1" sz="4900"/>
            </a:pPr>
            <a:r>
              <a:t>What are the benefits of contract tests?</a:t>
            </a:r>
          </a:p>
          <a:p>
            <a:pPr marL="541421" indent="-541421">
              <a:spcBef>
                <a:spcPts val="1900"/>
              </a:spcBef>
              <a:buSzPct val="100000"/>
              <a:buChar char="•"/>
              <a:defRPr sz="4900"/>
            </a:pPr>
            <a:r>
              <a:t>Ensures that HTTP messaging stubs are exactly how the server will behave</a:t>
            </a:r>
          </a:p>
          <a:p>
            <a:pPr marL="541421" indent="-541421">
              <a:spcBef>
                <a:spcPts val="1900"/>
              </a:spcBef>
              <a:buSzPct val="100000"/>
              <a:buChar char="•"/>
              <a:defRPr sz="4900"/>
            </a:pPr>
            <a:r>
              <a:t>Promotes acceptance test driven development (ATTD)</a:t>
            </a:r>
          </a:p>
          <a:p>
            <a:pPr marL="541421" indent="-541421">
              <a:spcBef>
                <a:spcPts val="1900"/>
              </a:spcBef>
              <a:buSzPct val="100000"/>
              <a:buChar char="•"/>
              <a:defRPr sz="4900"/>
            </a:pPr>
            <a:r>
              <a:t>Publish contracts that can immediately be used by the consumer and producer</a:t>
            </a:r>
          </a:p>
          <a:p>
            <a:pPr marL="541421" indent="-541421">
              <a:spcBef>
                <a:spcPts val="1900"/>
              </a:spcBef>
              <a:buSzPct val="100000"/>
              <a:buChar char="•"/>
              <a:defRPr sz="4900"/>
            </a:pPr>
            <a:r>
              <a:t>Generates and guides tests</a:t>
            </a:r>
          </a:p>
          <a:p>
            <a:pPr>
              <a:spcBef>
                <a:spcPts val="1900"/>
              </a:spcBef>
              <a:defRPr sz="4900"/>
            </a:pPr>
          </a:p>
          <a:p>
            <a:pPr>
              <a:spcBef>
                <a:spcPts val="1900"/>
              </a:spcBef>
              <a:defRPr sz="4900"/>
            </a:pPr>
            <a:r>
              <a:t>In reality we want to have a balance of end to end, mocking and contract tests</a:t>
            </a:r>
          </a:p>
          <a:p>
            <a:pPr>
              <a:spcBef>
                <a:spcPts val="1900"/>
              </a:spcBef>
              <a:defRPr sz="49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ract Driven Development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Contract Driven Development</a:t>
            </a:r>
          </a:p>
        </p:txBody>
      </p:sp>
      <p:sp>
        <p:nvSpPr>
          <p:cNvPr id="66" name="The two entities…"/>
          <p:cNvSpPr txBox="1"/>
          <p:nvPr/>
        </p:nvSpPr>
        <p:spPr>
          <a:xfrm>
            <a:off x="838200" y="3047486"/>
            <a:ext cx="21869400" cy="8512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spcBef>
                <a:spcPts val="1900"/>
              </a:spcBef>
              <a:defRPr sz="5400"/>
            </a:pPr>
            <a:r>
              <a:t>The two entities</a:t>
            </a:r>
          </a:p>
          <a:p>
            <a:pPr marL="541421" indent="-541421">
              <a:spcBef>
                <a:spcPts val="1900"/>
              </a:spcBef>
              <a:buSzPct val="100000"/>
              <a:buChar char="•"/>
              <a:defRPr sz="5400"/>
            </a:pPr>
            <a:r>
              <a:t>Producer</a:t>
            </a:r>
          </a:p>
          <a:p>
            <a:pPr lvl="1" marL="922421" indent="-541421">
              <a:spcBef>
                <a:spcPts val="1900"/>
              </a:spcBef>
              <a:buSzPct val="100000"/>
              <a:buChar char="•"/>
              <a:defRPr sz="5400"/>
            </a:pPr>
            <a:r>
              <a:t>An application that is producing data, e.g. We are currently writing a Todo application. The app is a producer as it </a:t>
            </a:r>
            <a:r>
              <a:rPr b="1"/>
              <a:t>provides</a:t>
            </a:r>
          </a:p>
          <a:p>
            <a:pPr marL="541421" indent="-541421">
              <a:spcBef>
                <a:spcPts val="1900"/>
              </a:spcBef>
              <a:buSzPct val="100000"/>
              <a:buChar char="•"/>
              <a:defRPr sz="5400"/>
            </a:pPr>
            <a:r>
              <a:t>Consumer</a:t>
            </a:r>
          </a:p>
          <a:p>
            <a:pPr lvl="1" marL="922421" indent="-541421">
              <a:spcBef>
                <a:spcPts val="1900"/>
              </a:spcBef>
              <a:buSzPct val="100000"/>
              <a:buChar char="•"/>
              <a:defRPr sz="5400"/>
            </a:pPr>
            <a:r>
              <a:t>Any application that </a:t>
            </a:r>
            <a:r>
              <a:rPr b="1"/>
              <a:t>consumes</a:t>
            </a:r>
            <a:r>
              <a:t> information from a provider e.g. The webclient that is sending requests to the Todo application, it is consuming the Todo 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ontract Driven Development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Contract Driven Development</a:t>
            </a:r>
          </a:p>
        </p:txBody>
      </p:sp>
      <p:sp>
        <p:nvSpPr>
          <p:cNvPr id="71" name="Consumer"/>
          <p:cNvSpPr txBox="1"/>
          <p:nvPr/>
        </p:nvSpPr>
        <p:spPr>
          <a:xfrm>
            <a:off x="838200" y="3047486"/>
            <a:ext cx="21869400" cy="978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spcBef>
                <a:spcPts val="1900"/>
              </a:spcBef>
              <a:defRPr sz="5400"/>
            </a:lvl1pPr>
          </a:lstStyle>
          <a:p>
            <a:pPr/>
            <a:r>
              <a:t>Consumer</a:t>
            </a:r>
          </a:p>
        </p:txBody>
      </p:sp>
      <p:pic>
        <p:nvPicPr>
          <p:cNvPr id="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93243" y="4172986"/>
            <a:ext cx="7797514" cy="7471769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Rectangle"/>
          <p:cNvSpPr/>
          <p:nvPr/>
        </p:nvSpPr>
        <p:spPr>
          <a:xfrm>
            <a:off x="10257055" y="4112915"/>
            <a:ext cx="2089702" cy="7591911"/>
          </a:xfrm>
          <a:prstGeom prst="rect">
            <a:avLst/>
          </a:prstGeom>
          <a:ln w="889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Rectangle"/>
          <p:cNvSpPr/>
          <p:nvPr/>
        </p:nvSpPr>
        <p:spPr>
          <a:xfrm>
            <a:off x="10243652" y="4098031"/>
            <a:ext cx="6125374" cy="2925184"/>
          </a:xfrm>
          <a:prstGeom prst="rect">
            <a:avLst/>
          </a:prstGeom>
          <a:ln w="889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Consumes from"/>
          <p:cNvSpPr txBox="1"/>
          <p:nvPr/>
        </p:nvSpPr>
        <p:spPr>
          <a:xfrm>
            <a:off x="9905360" y="7896835"/>
            <a:ext cx="2793093" cy="510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Consumes from</a:t>
            </a:r>
          </a:p>
        </p:txBody>
      </p:sp>
      <p:sp>
        <p:nvSpPr>
          <p:cNvPr id="76" name="Consumes from"/>
          <p:cNvSpPr txBox="1"/>
          <p:nvPr/>
        </p:nvSpPr>
        <p:spPr>
          <a:xfrm>
            <a:off x="12082712" y="3546707"/>
            <a:ext cx="2793093" cy="510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Consumes from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- Title Slide">
  <a:themeElements>
    <a:clrScheme name="Default - Title Slid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- Title Slid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- Title Sli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- Title Slide">
  <a:themeElements>
    <a:clrScheme name="Default - Title Slid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- Title Slid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- Title Sli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