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Autogenerate tests, not code</a:t>
            </a:r>
          </a:p>
          <a:p>
            <a:pPr/>
            <a:r>
              <a:t>Stub server helps to decouple UI developers from Server side developers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client focused/driven</a:t>
            </a:r>
          </a:p>
          <a:p>
            <a:pPr/>
          </a:p>
          <a:p>
            <a:pPr/>
            <a:r>
              <a:t>Over design the API </a:t>
            </a:r>
          </a:p>
          <a:p>
            <a:pPr/>
          </a:p>
          <a:p>
            <a:pPr/>
            <a:r>
              <a:t>Have to manually role stubs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/v2/api-doc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PI Workshop…"/>
          <p:cNvSpPr txBox="1"/>
          <p:nvPr>
            <p:ph type="ctrTitle" idx="4294967295"/>
          </p:nvPr>
        </p:nvSpPr>
        <p:spPr>
          <a:xfrm>
            <a:off x="0" y="1905000"/>
            <a:ext cx="243840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32104">
              <a:lnSpc>
                <a:spcPct val="200000"/>
              </a:lnSpc>
              <a:defRPr sz="8008"/>
            </a:pPr>
            <a:r>
              <a:t>API Workshop</a:t>
            </a:r>
          </a:p>
          <a:p>
            <a:pPr defTabSz="832104">
              <a:lnSpc>
                <a:spcPct val="200000"/>
              </a:lnSpc>
              <a:defRPr sz="6097"/>
            </a:pPr>
            <a:r>
              <a:t>Open API and Swagger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genda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37" name="What is an Open API Specification?…"/>
          <p:cNvSpPr txBox="1"/>
          <p:nvPr>
            <p:ph type="body" idx="4294967295"/>
          </p:nvPr>
        </p:nvSpPr>
        <p:spPr>
          <a:xfrm>
            <a:off x="838200" y="2599165"/>
            <a:ext cx="18209937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900">
                <a:solidFill>
                  <a:srgbClr val="000000"/>
                </a:solidFill>
              </a:defRPr>
            </a:pPr>
            <a:r>
              <a:t>What is an Open API Specification?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900">
                <a:solidFill>
                  <a:srgbClr val="000000"/>
                </a:solidFill>
              </a:defRPr>
            </a:pPr>
            <a:r>
              <a:t>Why should I consider using one?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900">
                <a:solidFill>
                  <a:srgbClr val="000000"/>
                </a:solidFill>
              </a:defRPr>
            </a:pPr>
            <a:r>
              <a:t>Working with OpenAPI Specification (Swagger) and Spring Boot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900">
                <a:solidFill>
                  <a:srgbClr val="000000"/>
                </a:solidFill>
              </a:defRPr>
            </a:pPr>
            <a:r>
              <a:t>Generating client code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900">
                <a:solidFill>
                  <a:srgbClr val="000000"/>
                </a:solidFill>
              </a:defRPr>
            </a:pPr>
            <a:r>
              <a:t>Balancing writing specifications vs generating specifications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hat is an Open API Specification?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What is an Open API Specification?</a:t>
            </a:r>
          </a:p>
        </p:txBody>
      </p:sp>
      <p:sp>
        <p:nvSpPr>
          <p:cNvPr id="40" name="XSD"/>
          <p:cNvSpPr/>
          <p:nvPr/>
        </p:nvSpPr>
        <p:spPr>
          <a:xfrm>
            <a:off x="2211436" y="4660797"/>
            <a:ext cx="5562105" cy="1792735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XSD</a:t>
            </a:r>
          </a:p>
        </p:txBody>
      </p:sp>
      <p:sp>
        <p:nvSpPr>
          <p:cNvPr id="41" name="WSDL"/>
          <p:cNvSpPr/>
          <p:nvPr/>
        </p:nvSpPr>
        <p:spPr>
          <a:xfrm>
            <a:off x="4944740" y="7262469"/>
            <a:ext cx="5562104" cy="1792735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WSDL</a:t>
            </a:r>
          </a:p>
        </p:txBody>
      </p:sp>
      <p:sp>
        <p:nvSpPr>
          <p:cNvPr id="42" name="WADL"/>
          <p:cNvSpPr/>
          <p:nvPr/>
        </p:nvSpPr>
        <p:spPr>
          <a:xfrm>
            <a:off x="12364124" y="7262469"/>
            <a:ext cx="5562105" cy="1792735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WADL</a:t>
            </a:r>
          </a:p>
        </p:txBody>
      </p:sp>
      <p:sp>
        <p:nvSpPr>
          <p:cNvPr id="43" name="CORBA"/>
          <p:cNvSpPr/>
          <p:nvPr/>
        </p:nvSpPr>
        <p:spPr>
          <a:xfrm>
            <a:off x="16610458" y="4660797"/>
            <a:ext cx="5562105" cy="1792735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CORBA</a:t>
            </a:r>
          </a:p>
        </p:txBody>
      </p:sp>
      <p:sp>
        <p:nvSpPr>
          <p:cNvPr id="44" name="gRPC"/>
          <p:cNvSpPr/>
          <p:nvPr/>
        </p:nvSpPr>
        <p:spPr>
          <a:xfrm>
            <a:off x="9410948" y="4660797"/>
            <a:ext cx="5562104" cy="1792735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/>
          </a:lstStyle>
          <a:p>
            <a:pPr/>
            <a:r>
              <a:t>gRPC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What is an Open API Specification?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What is an Open API Specification?</a:t>
            </a:r>
          </a:p>
        </p:txBody>
      </p:sp>
      <p:sp>
        <p:nvSpPr>
          <p:cNvPr id="47" name="Defines the structure of a REST API…"/>
          <p:cNvSpPr txBox="1"/>
          <p:nvPr>
            <p:ph type="body" idx="4294967295"/>
          </p:nvPr>
        </p:nvSpPr>
        <p:spPr>
          <a:xfrm>
            <a:off x="838200" y="2599165"/>
            <a:ext cx="22469964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Defines the structure of a REST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Defines the objects exchanged in the REST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Strong patterns for validation of exchanges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Describes the possible interactions between client and server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Becomes a point of consistency in a decoupled software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Why should I consider using Open API Specifications?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Why should I consider using Open API Specifications?</a:t>
            </a:r>
          </a:p>
        </p:txBody>
      </p:sp>
      <p:sp>
        <p:nvSpPr>
          <p:cNvPr id="50" name="Users of the API can understand the API structure…"/>
          <p:cNvSpPr txBox="1"/>
          <p:nvPr>
            <p:ph type="body" idx="4294967295"/>
          </p:nvPr>
        </p:nvSpPr>
        <p:spPr>
          <a:xfrm>
            <a:off x="838200" y="2599165"/>
            <a:ext cx="18209937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Users of the API can understand the API structure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Supplies documentation on the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Allows developers to generate code to interact with your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Can be used to help describe and observe changes in your API</a:t>
            </a:r>
          </a:p>
        </p:txBody>
      </p:sp>
      <p:pic>
        <p:nvPicPr>
          <p:cNvPr id="51" name="03D-more-docs.png" descr="03D-more-do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5385" y="7527427"/>
            <a:ext cx="8522066" cy="453021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ring Boot and Open API Specification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Spring Boot and Open API Specification</a:t>
            </a:r>
          </a:p>
        </p:txBody>
      </p:sp>
      <p:sp>
        <p:nvSpPr>
          <p:cNvPr id="54" name="Spring controllers describe and form the structure of an API…"/>
          <p:cNvSpPr txBox="1"/>
          <p:nvPr>
            <p:ph type="body" idx="4294967295"/>
          </p:nvPr>
        </p:nvSpPr>
        <p:spPr>
          <a:xfrm>
            <a:off x="838200" y="2599165"/>
            <a:ext cx="22177186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Spring controllers describe and form the structure of an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rPr b="1"/>
              <a:t>spring-fox</a:t>
            </a:r>
            <a:r>
              <a:t> is an OS project that scans annotations and generates the specification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Enabled via annotations on a Spring Boot project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Has configuration to control the detail of the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enerating Client Code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Generating Client Code</a:t>
            </a:r>
          </a:p>
        </p:txBody>
      </p:sp>
      <p:sp>
        <p:nvSpPr>
          <p:cNvPr id="57" name="Code generation tools generate the client of an API based on the specification…"/>
          <p:cNvSpPr txBox="1"/>
          <p:nvPr>
            <p:ph type="body" sz="half" idx="4294967295"/>
          </p:nvPr>
        </p:nvSpPr>
        <p:spPr>
          <a:xfrm>
            <a:off x="838200" y="2599165"/>
            <a:ext cx="22546680" cy="577721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Code generation tools generate the client of an API based on the specification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Many integrations are starting to use Open API specs - e.g. REST/Excel integrations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It is also possible to generate server side code from an Open API Specification</a:t>
            </a:r>
          </a:p>
        </p:txBody>
      </p:sp>
      <p:sp>
        <p:nvSpPr>
          <p:cNvPr id="58" name="java -jar swagger-codegen-cli.jar generate \…"/>
          <p:cNvSpPr txBox="1"/>
          <p:nvPr/>
        </p:nvSpPr>
        <p:spPr>
          <a:xfrm>
            <a:off x="3046520" y="7358798"/>
            <a:ext cx="17887034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647700">
              <a:defRPr sz="5300">
                <a:latin typeface="Courier"/>
                <a:ea typeface="Courier"/>
                <a:cs typeface="Courier"/>
                <a:sym typeface="Courier"/>
              </a:defRPr>
            </a:pPr>
            <a:r>
              <a:t>java -jar swagger-codegen-cli.jar generate \</a:t>
            </a:r>
          </a:p>
          <a:p>
            <a:pPr defTabSz="647700">
              <a:defRPr sz="5300">
                <a:latin typeface="Courier"/>
                <a:ea typeface="Courier"/>
                <a:cs typeface="Courier"/>
                <a:sym typeface="Courier"/>
              </a:defRPr>
            </a:pPr>
            <a:r>
              <a:t>  -i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http://localhost:8080/v2/api-docs</a:t>
            </a:r>
            <a:r>
              <a:t> \</a:t>
            </a:r>
          </a:p>
          <a:p>
            <a:pPr defTabSz="647700">
              <a:defRPr sz="5300">
                <a:latin typeface="Courier"/>
                <a:ea typeface="Courier"/>
                <a:cs typeface="Courier"/>
                <a:sym typeface="Courier"/>
              </a:defRPr>
            </a:pPr>
            <a:r>
              <a:t>  -l java \</a:t>
            </a:r>
          </a:p>
          <a:p>
            <a:pPr defTabSz="647700">
              <a:defRPr sz="5300">
                <a:latin typeface="Courier"/>
                <a:ea typeface="Courier"/>
                <a:cs typeface="Courier"/>
                <a:sym typeface="Courier"/>
              </a:defRPr>
            </a:pPr>
            <a:r>
              <a:t>  -o com/jpgough/workshop/java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"/>
          <p:cNvSpPr/>
          <p:nvPr/>
        </p:nvSpPr>
        <p:spPr>
          <a:xfrm>
            <a:off x="1522408" y="2424312"/>
            <a:ext cx="13688964" cy="88852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8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org.springframework.cloud.contract.spec.Contract.make {…"/>
          <p:cNvSpPr txBox="1"/>
          <p:nvPr/>
        </p:nvSpPr>
        <p:spPr>
          <a:xfrm>
            <a:off x="1615570" y="2405430"/>
            <a:ext cx="13561180" cy="926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org.springframework.cloud.contract.spec.Contract.</a:t>
            </a:r>
            <a:r>
              <a:rPr i="1"/>
              <a:t>make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</a:t>
            </a:r>
            <a:r>
              <a:t>request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</a:t>
            </a:r>
            <a:r>
              <a:t>method POST()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headers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    </a:t>
            </a:r>
            <a:r>
              <a:t>contentType(applicationJson())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/>
              <a:t>url </a:t>
            </a:r>
            <a:r>
              <a:rPr>
                <a:solidFill>
                  <a:srgbClr val="018001"/>
                </a:solidFill>
              </a:rPr>
              <a:t>'/todos'</a:t>
            </a:r>
            <a:endParaRPr>
              <a:solidFill>
                <a:srgbClr val="018001"/>
              </a:solidFill>
            </a:endParaRP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>
                <a:solidFill>
                  <a:srgbClr val="000000"/>
                </a:solidFill>
              </a:rPr>
              <a:t>body(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018001"/>
                </a:solidFill>
              </a:rPr>
              <a:t>"message"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"A new todo"</a:t>
            </a:r>
            <a:endParaRPr b="1">
              <a:solidFill>
                <a:srgbClr val="018001"/>
              </a:solidFill>
            </a:endParaRPr>
          </a:p>
          <a:p>
            <a:pPr defTabSz="457200">
              <a:defRPr b="1" sz="3200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}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</a:t>
            </a:r>
            <a:r>
              <a:t>response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</a:t>
            </a:r>
            <a:r>
              <a:t>status CREATED()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headers </a:t>
            </a:r>
            <a:r>
              <a:rPr b="1"/>
              <a:t>{</a:t>
            </a:r>
            <a:endParaRPr b="1"/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            </a:t>
            </a:r>
            <a:r>
              <a:t>header(location(), anyUrl())</a:t>
            </a:r>
          </a:p>
          <a:p>
            <a:pPr defTabSz="457200"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/>
              <a:t>}</a:t>
            </a:r>
            <a:endParaRPr b="1"/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62" name="Contract Driven Develop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Contract Driven Development</a:t>
            </a:r>
          </a:p>
        </p:txBody>
      </p:sp>
      <p:sp>
        <p:nvSpPr>
          <p:cNvPr id="63" name="Tests"/>
          <p:cNvSpPr/>
          <p:nvPr/>
        </p:nvSpPr>
        <p:spPr>
          <a:xfrm>
            <a:off x="18637654" y="2457200"/>
            <a:ext cx="4173139" cy="3247700"/>
          </a:xfrm>
          <a:prstGeom prst="rect">
            <a:avLst/>
          </a:prstGeom>
          <a:solidFill>
            <a:srgbClr val="FFFFFF"/>
          </a:solidFill>
          <a:ln w="127000">
            <a:solidFill>
              <a:srgbClr val="01199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Tests</a:t>
            </a:r>
          </a:p>
        </p:txBody>
      </p:sp>
      <p:sp>
        <p:nvSpPr>
          <p:cNvPr id="64" name="Stub…"/>
          <p:cNvSpPr/>
          <p:nvPr/>
        </p:nvSpPr>
        <p:spPr>
          <a:xfrm>
            <a:off x="18637654" y="7613400"/>
            <a:ext cx="4173139" cy="3247699"/>
          </a:xfrm>
          <a:prstGeom prst="rect">
            <a:avLst/>
          </a:prstGeom>
          <a:solidFill>
            <a:srgbClr val="FFFFFF"/>
          </a:solidFill>
          <a:ln w="127000">
            <a:solidFill>
              <a:srgbClr val="01199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4200"/>
            </a:pPr>
            <a:r>
              <a:t>Stub</a:t>
            </a:r>
          </a:p>
          <a:p>
            <a:pPr algn="ctr">
              <a:defRPr sz="4200"/>
            </a:pPr>
            <a:r>
              <a:t>Server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15341198" y="4273995"/>
            <a:ext cx="3123742" cy="2791331"/>
          </a:xfrm>
          <a:prstGeom prst="line">
            <a:avLst/>
          </a:prstGeom>
          <a:ln w="25400">
            <a:solidFill>
              <a:schemeClr val="accent2">
                <a:lumOff val="-8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" name="Line"/>
          <p:cNvSpPr/>
          <p:nvPr/>
        </p:nvSpPr>
        <p:spPr>
          <a:xfrm>
            <a:off x="15340757" y="7060216"/>
            <a:ext cx="3124303" cy="2471529"/>
          </a:xfrm>
          <a:prstGeom prst="line">
            <a:avLst/>
          </a:prstGeom>
          <a:ln w="25400">
            <a:solidFill>
              <a:schemeClr val="accent2">
                <a:lumOff val="-8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PI Spec First"/>
          <p:cNvSpPr/>
          <p:nvPr/>
        </p:nvSpPr>
        <p:spPr>
          <a:xfrm>
            <a:off x="535037" y="2487761"/>
            <a:ext cx="5331570" cy="414590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API Spec First</a:t>
            </a:r>
          </a:p>
        </p:txBody>
      </p:sp>
      <p:sp>
        <p:nvSpPr>
          <p:cNvPr id="71" name="API Specification Firs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API Specification First</a:t>
            </a:r>
          </a:p>
        </p:txBody>
      </p:sp>
      <p:sp>
        <p:nvSpPr>
          <p:cNvPr id="72" name="Line"/>
          <p:cNvSpPr/>
          <p:nvPr/>
        </p:nvSpPr>
        <p:spPr>
          <a:xfrm flipH="1">
            <a:off x="3200821" y="6622065"/>
            <a:ext cx="1" cy="1625187"/>
          </a:xfrm>
          <a:prstGeom prst="line">
            <a:avLst/>
          </a:prstGeom>
          <a:ln w="25400">
            <a:solidFill>
              <a:schemeClr val="accent2">
                <a:lumOff val="-8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" name="Server Code"/>
          <p:cNvSpPr/>
          <p:nvPr/>
        </p:nvSpPr>
        <p:spPr>
          <a:xfrm>
            <a:off x="9132937" y="6677347"/>
            <a:ext cx="3539034" cy="2113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Server Code</a:t>
            </a:r>
          </a:p>
        </p:txBody>
      </p:sp>
      <p:sp>
        <p:nvSpPr>
          <p:cNvPr id="74" name="Client Code"/>
          <p:cNvSpPr/>
          <p:nvPr/>
        </p:nvSpPr>
        <p:spPr>
          <a:xfrm>
            <a:off x="9132937" y="9611047"/>
            <a:ext cx="3539034" cy="2113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Client Code</a:t>
            </a:r>
          </a:p>
        </p:txBody>
      </p:sp>
      <p:sp>
        <p:nvSpPr>
          <p:cNvPr id="75" name="Line"/>
          <p:cNvSpPr/>
          <p:nvPr/>
        </p:nvSpPr>
        <p:spPr>
          <a:xfrm flipV="1">
            <a:off x="5343710" y="7676942"/>
            <a:ext cx="3790424" cy="2332940"/>
          </a:xfrm>
          <a:prstGeom prst="line">
            <a:avLst/>
          </a:prstGeom>
          <a:ln w="25400">
            <a:solidFill>
              <a:schemeClr val="accent2">
                <a:lumOff val="-8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>
            <a:off x="5278341" y="10037811"/>
            <a:ext cx="3823758" cy="862121"/>
          </a:xfrm>
          <a:prstGeom prst="line">
            <a:avLst/>
          </a:prstGeom>
          <a:ln w="25400">
            <a:solidFill>
              <a:schemeClr val="accent2">
                <a:lumOff val="-800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Code Generator"/>
          <p:cNvSpPr/>
          <p:nvPr/>
        </p:nvSpPr>
        <p:spPr>
          <a:xfrm>
            <a:off x="1114252" y="8311850"/>
            <a:ext cx="4173139" cy="3247699"/>
          </a:xfrm>
          <a:prstGeom prst="rect">
            <a:avLst/>
          </a:prstGeom>
          <a:solidFill>
            <a:srgbClr val="FFFFFF"/>
          </a:solidFill>
          <a:ln w="127000">
            <a:solidFill>
              <a:srgbClr val="01199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Code Generator</a:t>
            </a:r>
          </a:p>
        </p:txBody>
      </p:sp>
      <p:pic>
        <p:nvPicPr>
          <p:cNvPr id="78" name="Screenshot 2018-10-21 at 17.06.47.png" descr="Screenshot 2018-10-21 at 17.06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7854" y="3558376"/>
            <a:ext cx="10632447" cy="573167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https://editor.swagger.io"/>
          <p:cNvSpPr txBox="1"/>
          <p:nvPr/>
        </p:nvSpPr>
        <p:spPr>
          <a:xfrm>
            <a:off x="19857015" y="11667897"/>
            <a:ext cx="437392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chemeClr val="accent2">
                    <a:lumOff val="-8000"/>
                  </a:schemeClr>
                </a:solidFill>
              </a:defRPr>
            </a:lvl1pPr>
          </a:lstStyle>
          <a:p>
            <a:pPr/>
            <a:r>
              <a:t>https://editor.swagger.io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