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1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Releasing a new version requires a lot of care</a:t>
            </a:r>
          </a:p>
          <a:p>
            <a:pPr/>
          </a:p>
          <a:p>
            <a:pPr/>
            <a:r>
              <a:t>Or angry customers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ctr" defTabSz="914400" rtl="0" latinLnBrk="0">
        <a:lnSpc>
          <a:spcPct val="100000"/>
        </a:lnSpc>
        <a:spcBef>
          <a:spcPts val="1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icrosoft/api-guidelines/blob/vNext/Guidelines.md#12-versioning" TargetMode="External"/><Relationship Id="rId3" Type="http://schemas.openxmlformats.org/officeDocument/2006/relationships/hyperlink" Target="https://api.contoso.com/v1.0/products/users" TargetMode="External"/><Relationship Id="rId4" Type="http://schemas.openxmlformats.org/officeDocument/2006/relationships/hyperlink" Target="https://api.contoso.com/products/users?api-version=1.0" TargetMode="External"/><Relationship Id="rId5" Type="http://schemas.openxmlformats.org/officeDocument/2006/relationships/hyperlink" Target="https://github.com/paypal/api-standards/blob/master/api-style-guide.md#resource-path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PI Workshop…"/>
          <p:cNvSpPr txBox="1"/>
          <p:nvPr>
            <p:ph type="ctrTitle" idx="4294967295"/>
          </p:nvPr>
        </p:nvSpPr>
        <p:spPr>
          <a:xfrm>
            <a:off x="0" y="1905000"/>
            <a:ext cx="24384000" cy="5029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32104">
              <a:lnSpc>
                <a:spcPct val="200000"/>
              </a:lnSpc>
              <a:defRPr sz="8008"/>
            </a:pPr>
            <a:r>
              <a:t>API Workshop</a:t>
            </a:r>
          </a:p>
          <a:p>
            <a:pPr defTabSz="832104">
              <a:lnSpc>
                <a:spcPct val="200000"/>
              </a:lnSpc>
              <a:defRPr sz="6097"/>
            </a:pPr>
            <a:r>
              <a:t>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genda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37" name="No Versioning…"/>
          <p:cNvSpPr txBox="1"/>
          <p:nvPr>
            <p:ph type="body" idx="4294967295"/>
          </p:nvPr>
        </p:nvSpPr>
        <p:spPr>
          <a:xfrm>
            <a:off x="838200" y="2599165"/>
            <a:ext cx="22528787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No Versioning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Introduction to API Lifecycle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Comparing OpenAPI Specifications</a:t>
            </a:r>
          </a:p>
          <a:p>
            <a:pPr marL="457199" indent="-457199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5300">
                <a:solidFill>
                  <a:srgbClr val="000000"/>
                </a:solidFill>
              </a:defRPr>
            </a:pPr>
            <a:r>
              <a:t>API Versioning and Specification with API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Without Versioning"/>
          <p:cNvSpPr txBox="1"/>
          <p:nvPr>
            <p:ph type="title" idx="4294967295"/>
          </p:nvPr>
        </p:nvSpPr>
        <p:spPr>
          <a:xfrm>
            <a:off x="838200" y="774700"/>
            <a:ext cx="10692007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Without Versioning</a:t>
            </a:r>
          </a:p>
        </p:txBody>
      </p:sp>
      <p:sp>
        <p:nvSpPr>
          <p:cNvPr id="40" name="Head with Shoulders"/>
          <p:cNvSpPr/>
          <p:nvPr/>
        </p:nvSpPr>
        <p:spPr>
          <a:xfrm>
            <a:off x="1619312" y="2842609"/>
            <a:ext cx="2347092" cy="2033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satOff val="-16666"/>
              <a:lumOff val="15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Head with Shoulders"/>
          <p:cNvSpPr/>
          <p:nvPr/>
        </p:nvSpPr>
        <p:spPr>
          <a:xfrm>
            <a:off x="1619312" y="8019102"/>
            <a:ext cx="2347092" cy="2033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satOff val="-16666"/>
              <a:lumOff val="15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App"/>
          <p:cNvSpPr/>
          <p:nvPr/>
        </p:nvSpPr>
        <p:spPr>
          <a:xfrm>
            <a:off x="5186355" y="3205290"/>
            <a:ext cx="1753324" cy="13081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200"/>
            </a:lvl1pPr>
          </a:lstStyle>
          <a:p>
            <a:pPr/>
            <a:r>
              <a:t>App</a:t>
            </a:r>
          </a:p>
        </p:txBody>
      </p:sp>
      <p:sp>
        <p:nvSpPr>
          <p:cNvPr id="43" name="App"/>
          <p:cNvSpPr/>
          <p:nvPr/>
        </p:nvSpPr>
        <p:spPr>
          <a:xfrm>
            <a:off x="5186355" y="8381784"/>
            <a:ext cx="1753324" cy="13081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200"/>
            </a:lvl1pPr>
          </a:lstStyle>
          <a:p>
            <a:pPr/>
            <a:r>
              <a:t>App</a:t>
            </a:r>
          </a:p>
        </p:txBody>
      </p:sp>
      <p:sp>
        <p:nvSpPr>
          <p:cNvPr id="44" name="Rectangle"/>
          <p:cNvSpPr/>
          <p:nvPr/>
        </p:nvSpPr>
        <p:spPr>
          <a:xfrm>
            <a:off x="15106304" y="1798386"/>
            <a:ext cx="7891664" cy="9822617"/>
          </a:xfrm>
          <a:prstGeom prst="rect">
            <a:avLst/>
          </a:prstGeom>
          <a:ln w="63500">
            <a:solidFill>
              <a:schemeClr val="accent6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 algn="r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45" name="Gear"/>
          <p:cNvSpPr/>
          <p:nvPr/>
        </p:nvSpPr>
        <p:spPr>
          <a:xfrm>
            <a:off x="18433139" y="2174091"/>
            <a:ext cx="1467032" cy="146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2">
              <a:satOff val="-16666"/>
              <a:lumOff val="15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Line"/>
          <p:cNvSpPr/>
          <p:nvPr/>
        </p:nvSpPr>
        <p:spPr>
          <a:xfrm>
            <a:off x="6949188" y="3983422"/>
            <a:ext cx="3760863" cy="1839854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 flipV="1">
            <a:off x="6958266" y="6312133"/>
            <a:ext cx="3744763" cy="2771630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8" name="Line"/>
          <p:cNvSpPr/>
          <p:nvPr/>
        </p:nvSpPr>
        <p:spPr>
          <a:xfrm>
            <a:off x="12472237" y="6085740"/>
            <a:ext cx="3089263" cy="1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9" name="R1"/>
          <p:cNvSpPr/>
          <p:nvPr/>
        </p:nvSpPr>
        <p:spPr>
          <a:xfrm>
            <a:off x="15573133" y="5431690"/>
            <a:ext cx="1753324" cy="13081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200"/>
            </a:lvl1pPr>
          </a:lstStyle>
          <a:p>
            <a:pPr/>
            <a:r>
              <a:t>R1</a:t>
            </a:r>
          </a:p>
        </p:txBody>
      </p:sp>
      <p:sp>
        <p:nvSpPr>
          <p:cNvPr id="50" name="Head with Shoulders"/>
          <p:cNvSpPr/>
          <p:nvPr/>
        </p:nvSpPr>
        <p:spPr>
          <a:xfrm>
            <a:off x="21710712" y="2410809"/>
            <a:ext cx="1147098" cy="993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satOff val="-16666"/>
              <a:lumOff val="15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Line"/>
          <p:cNvSpPr/>
          <p:nvPr/>
        </p:nvSpPr>
        <p:spPr>
          <a:xfrm flipH="1" flipV="1">
            <a:off x="20029876" y="2907718"/>
            <a:ext cx="1804124" cy="1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" name="Line"/>
          <p:cNvSpPr/>
          <p:nvPr/>
        </p:nvSpPr>
        <p:spPr>
          <a:xfrm>
            <a:off x="19631912" y="3597324"/>
            <a:ext cx="1616898" cy="1855618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" name="R2"/>
          <p:cNvSpPr/>
          <p:nvPr/>
        </p:nvSpPr>
        <p:spPr>
          <a:xfrm>
            <a:off x="20335633" y="5431690"/>
            <a:ext cx="1753324" cy="13081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200"/>
            </a:lvl1pPr>
          </a:lstStyle>
          <a:p>
            <a:pPr/>
            <a:r>
              <a:t>R2</a:t>
            </a:r>
          </a:p>
        </p:txBody>
      </p:sp>
      <p:sp>
        <p:nvSpPr>
          <p:cNvPr id="54" name="Line"/>
          <p:cNvSpPr/>
          <p:nvPr/>
        </p:nvSpPr>
        <p:spPr>
          <a:xfrm flipH="1">
            <a:off x="17363574" y="6073244"/>
            <a:ext cx="2934940" cy="1"/>
          </a:xfrm>
          <a:prstGeom prst="line">
            <a:avLst/>
          </a:prstGeom>
          <a:ln w="25400">
            <a:solidFill>
              <a:schemeClr val="accent4">
                <a:satOff val="-1335"/>
                <a:lumOff val="-10274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5" name="Dingbat Tick"/>
          <p:cNvSpPr/>
          <p:nvPr/>
        </p:nvSpPr>
        <p:spPr>
          <a:xfrm>
            <a:off x="3578329" y="4637466"/>
            <a:ext cx="910506" cy="865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10AD21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Fire"/>
          <p:cNvSpPr/>
          <p:nvPr/>
        </p:nvSpPr>
        <p:spPr>
          <a:xfrm>
            <a:off x="3406272" y="9203239"/>
            <a:ext cx="1254464" cy="1467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8" h="21600" fill="norm" stroke="1" extrusionOk="0">
                <a:moveTo>
                  <a:pt x="11239" y="0"/>
                </a:moveTo>
                <a:cubicBezTo>
                  <a:pt x="2970" y="4003"/>
                  <a:pt x="2989" y="11005"/>
                  <a:pt x="3722" y="14791"/>
                </a:cubicBezTo>
                <a:cubicBezTo>
                  <a:pt x="2739" y="13911"/>
                  <a:pt x="1717" y="12459"/>
                  <a:pt x="1372" y="10120"/>
                </a:cubicBezTo>
                <a:cubicBezTo>
                  <a:pt x="-1043" y="14091"/>
                  <a:pt x="-153" y="18364"/>
                  <a:pt x="3127" y="21600"/>
                </a:cubicBezTo>
                <a:cubicBezTo>
                  <a:pt x="4667" y="20445"/>
                  <a:pt x="8635" y="16716"/>
                  <a:pt x="8134" y="10564"/>
                </a:cubicBezTo>
                <a:cubicBezTo>
                  <a:pt x="10070" y="11636"/>
                  <a:pt x="11307" y="14756"/>
                  <a:pt x="11441" y="17747"/>
                </a:cubicBezTo>
                <a:cubicBezTo>
                  <a:pt x="12400" y="16981"/>
                  <a:pt x="13309" y="15598"/>
                  <a:pt x="13699" y="14116"/>
                </a:cubicBezTo>
                <a:cubicBezTo>
                  <a:pt x="15274" y="15860"/>
                  <a:pt x="16001" y="18709"/>
                  <a:pt x="15599" y="21600"/>
                </a:cubicBezTo>
                <a:cubicBezTo>
                  <a:pt x="15613" y="21600"/>
                  <a:pt x="15624" y="21600"/>
                  <a:pt x="15637" y="21600"/>
                </a:cubicBezTo>
                <a:cubicBezTo>
                  <a:pt x="20557" y="18093"/>
                  <a:pt x="19757" y="8611"/>
                  <a:pt x="13922" y="5682"/>
                </a:cubicBezTo>
                <a:cubicBezTo>
                  <a:pt x="14632" y="7271"/>
                  <a:pt x="14621" y="8912"/>
                  <a:pt x="14346" y="10290"/>
                </a:cubicBezTo>
                <a:cubicBezTo>
                  <a:pt x="12223" y="8105"/>
                  <a:pt x="9861" y="5847"/>
                  <a:pt x="11239" y="0"/>
                </a:cubicBezTo>
                <a:close/>
              </a:path>
            </a:pathLst>
          </a:custGeom>
          <a:solidFill>
            <a:schemeClr val="accent6"/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/loan"/>
          <p:cNvSpPr/>
          <p:nvPr/>
        </p:nvSpPr>
        <p:spPr>
          <a:xfrm>
            <a:off x="10709032" y="5431690"/>
            <a:ext cx="1753324" cy="1308101"/>
          </a:xfrm>
          <a:prstGeom prst="rect">
            <a:avLst/>
          </a:prstGeom>
          <a:solidFill>
            <a:srgbClr val="FFFFFF"/>
          </a:solidFill>
          <a:ln w="508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5200"/>
            </a:lvl1pPr>
          </a:lstStyle>
          <a:p>
            <a:pPr/>
            <a:r>
              <a:t>/loan</a:t>
            </a:r>
          </a:p>
        </p:txBody>
      </p:sp>
      <p:sp>
        <p:nvSpPr>
          <p:cNvPr id="58" name="https://github.com/paypal/api-standards"/>
          <p:cNvSpPr txBox="1"/>
          <p:nvPr/>
        </p:nvSpPr>
        <p:spPr>
          <a:xfrm>
            <a:off x="15453292" y="10975747"/>
            <a:ext cx="7197686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/>
            <a:r>
              <a:t>https://github.com/paypal/api-standards</a:t>
            </a:r>
          </a:p>
        </p:txBody>
      </p:sp>
      <p:sp>
        <p:nvSpPr>
          <p:cNvPr id="59" name="Arrow 5"/>
          <p:cNvSpPr/>
          <p:nvPr/>
        </p:nvSpPr>
        <p:spPr>
          <a:xfrm>
            <a:off x="18077002" y="7918293"/>
            <a:ext cx="2179308" cy="223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2">
              <a:satOff val="-16666"/>
              <a:lumOff val="15000"/>
            </a:schemeClr>
          </a:solidFill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{loanid:987}"/>
          <p:cNvSpPr txBox="1"/>
          <p:nvPr/>
        </p:nvSpPr>
        <p:spPr>
          <a:xfrm>
            <a:off x="8334613" y="3096839"/>
            <a:ext cx="3593169" cy="83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200"/>
            </a:lvl1pPr>
          </a:lstStyle>
          <a:p>
            <a:pPr/>
            <a:r>
              <a:t>{loanid:987}</a:t>
            </a:r>
          </a:p>
        </p:txBody>
      </p:sp>
      <p:sp>
        <p:nvSpPr>
          <p:cNvPr id="61" name="{loanid:621}"/>
          <p:cNvSpPr txBox="1"/>
          <p:nvPr/>
        </p:nvSpPr>
        <p:spPr>
          <a:xfrm>
            <a:off x="8334613" y="8242806"/>
            <a:ext cx="3593169" cy="83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200"/>
            </a:lvl1pPr>
          </a:lstStyle>
          <a:p>
            <a:pPr/>
            <a:r>
              <a:t>{loanid:621}</a:t>
            </a:r>
          </a:p>
        </p:txBody>
      </p:sp>
      <p:sp>
        <p:nvSpPr>
          <p:cNvPr id="62" name="{id:987}"/>
          <p:cNvSpPr txBox="1"/>
          <p:nvPr/>
        </p:nvSpPr>
        <p:spPr>
          <a:xfrm>
            <a:off x="17658745" y="5200890"/>
            <a:ext cx="2344599" cy="83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200"/>
            </a:lvl1pPr>
          </a:lstStyle>
          <a:p>
            <a:pPr/>
            <a:r>
              <a:t>{id:987}</a:t>
            </a:r>
          </a:p>
        </p:txBody>
      </p:sp>
      <p:sp>
        <p:nvSpPr>
          <p:cNvPr id="63" name="{id:987}"/>
          <p:cNvSpPr txBox="1"/>
          <p:nvPr/>
        </p:nvSpPr>
        <p:spPr>
          <a:xfrm>
            <a:off x="8958898" y="4105044"/>
            <a:ext cx="2344599" cy="83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200"/>
            </a:lvl1pPr>
          </a:lstStyle>
          <a:p>
            <a:pPr/>
            <a:r>
              <a:t>{id:987}</a:t>
            </a:r>
          </a:p>
        </p:txBody>
      </p:sp>
      <p:sp>
        <p:nvSpPr>
          <p:cNvPr id="64" name="{id:621}"/>
          <p:cNvSpPr txBox="1"/>
          <p:nvPr/>
        </p:nvSpPr>
        <p:spPr>
          <a:xfrm>
            <a:off x="8958898" y="7469399"/>
            <a:ext cx="2344599" cy="831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200">
                <a:solidFill>
                  <a:srgbClr val="FF2600"/>
                </a:solidFill>
              </a:defRPr>
            </a:lvl1pPr>
          </a:lstStyle>
          <a:p>
            <a:pPr/>
            <a:r>
              <a:t>{id:621}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4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5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" grpId="10"/>
      <p:bldP build="whole" bldLvl="1" animBg="1" rev="0" advAuto="0" spid="54" grpId="3"/>
      <p:bldP build="whole" bldLvl="1" animBg="1" rev="0" advAuto="0" spid="63" grpId="6"/>
      <p:bldP build="whole" bldLvl="1" animBg="1" rev="0" advAuto="0" spid="58" grpId="12"/>
      <p:bldP build="whole" bldLvl="1" animBg="1" rev="0" advAuto="0" spid="62" grpId="4"/>
      <p:bldP build="whole" bldLvl="1" animBg="1" rev="0" advAuto="0" spid="59" grpId="11"/>
      <p:bldP build="whole" bldLvl="1" animBg="1" rev="0" advAuto="0" spid="53" grpId="2"/>
      <p:bldP build="whole" bldLvl="1" animBg="1" rev="0" advAuto="0" spid="64" grpId="9"/>
      <p:bldP build="whole" bldLvl="1" animBg="1" rev="0" advAuto="0" spid="61" grpId="8"/>
      <p:bldP build="whole" bldLvl="1" animBg="1" rev="0" advAuto="0" spid="55" grpId="7"/>
      <p:bldP build="whole" bldLvl="1" animBg="1" rev="0" advAuto="0" spid="60" grpId="5"/>
      <p:bldP build="whole" bldLvl="1" animBg="1" rev="0" advAuto="0" spid="5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PI Lifecycle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API Lifecycle</a:t>
            </a:r>
          </a:p>
        </p:txBody>
      </p:sp>
      <p:sp>
        <p:nvSpPr>
          <p:cNvPr id="69" name="Planned"/>
          <p:cNvSpPr/>
          <p:nvPr/>
        </p:nvSpPr>
        <p:spPr>
          <a:xfrm>
            <a:off x="1212924" y="2557305"/>
            <a:ext cx="5043505" cy="1244601"/>
          </a:xfrm>
          <a:prstGeom prst="rect">
            <a:avLst/>
          </a:prstGeom>
          <a:solidFill>
            <a:srgbClr val="FFFFFF"/>
          </a:solidFill>
          <a:ln w="1143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4200"/>
            </a:lvl1pPr>
          </a:lstStyle>
          <a:p>
            <a:pPr/>
            <a:r>
              <a:t>Planned</a:t>
            </a:r>
          </a:p>
        </p:txBody>
      </p:sp>
      <p:grpSp>
        <p:nvGrpSpPr>
          <p:cNvPr id="72" name="Group"/>
          <p:cNvGrpSpPr/>
          <p:nvPr/>
        </p:nvGrpSpPr>
        <p:grpSpPr>
          <a:xfrm>
            <a:off x="1212924" y="3869692"/>
            <a:ext cx="5043505" cy="1861752"/>
            <a:chOff x="0" y="0"/>
            <a:chExt cx="5043504" cy="1861750"/>
          </a:xfrm>
        </p:grpSpPr>
        <p:sp>
          <p:nvSpPr>
            <p:cNvPr id="70" name="Beta"/>
            <p:cNvSpPr/>
            <p:nvPr/>
          </p:nvSpPr>
          <p:spPr>
            <a:xfrm>
              <a:off x="0" y="617150"/>
              <a:ext cx="5043505" cy="1244601"/>
            </a:xfrm>
            <a:prstGeom prst="rect">
              <a:avLst/>
            </a:prstGeom>
            <a:solidFill>
              <a:srgbClr val="FFFFFF"/>
            </a:solidFill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4200"/>
              </a:lvl1pPr>
            </a:lstStyle>
            <a:p>
              <a:pPr/>
              <a:r>
                <a:t>Beta</a:t>
              </a:r>
            </a:p>
          </p:txBody>
        </p:sp>
        <p:sp>
          <p:nvSpPr>
            <p:cNvPr id="71" name="Line"/>
            <p:cNvSpPr/>
            <p:nvPr/>
          </p:nvSpPr>
          <p:spPr>
            <a:xfrm>
              <a:off x="2543982" y="0"/>
              <a:ext cx="1" cy="549363"/>
            </a:xfrm>
            <a:prstGeom prst="line">
              <a:avLst/>
            </a:prstGeom>
            <a:noFill/>
            <a:ln w="25400" cap="flat">
              <a:solidFill>
                <a:schemeClr val="accent2">
                  <a:lumOff val="-8000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" name="Group"/>
          <p:cNvGrpSpPr/>
          <p:nvPr/>
        </p:nvGrpSpPr>
        <p:grpSpPr>
          <a:xfrm>
            <a:off x="1212924" y="5799230"/>
            <a:ext cx="5043505" cy="1861751"/>
            <a:chOff x="0" y="0"/>
            <a:chExt cx="5043504" cy="1861750"/>
          </a:xfrm>
        </p:grpSpPr>
        <p:sp>
          <p:nvSpPr>
            <p:cNvPr id="73" name="Live"/>
            <p:cNvSpPr/>
            <p:nvPr/>
          </p:nvSpPr>
          <p:spPr>
            <a:xfrm>
              <a:off x="0" y="617150"/>
              <a:ext cx="5043505" cy="1244601"/>
            </a:xfrm>
            <a:prstGeom prst="rect">
              <a:avLst/>
            </a:prstGeom>
            <a:solidFill>
              <a:srgbClr val="FFFFFF"/>
            </a:solidFill>
            <a:ln w="1143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4200"/>
              </a:lvl1pPr>
            </a:lstStyle>
            <a:p>
              <a:pPr/>
              <a:r>
                <a:t>Live</a:t>
              </a:r>
            </a:p>
          </p:txBody>
        </p:sp>
        <p:sp>
          <p:nvSpPr>
            <p:cNvPr id="74" name="Line"/>
            <p:cNvSpPr/>
            <p:nvPr/>
          </p:nvSpPr>
          <p:spPr>
            <a:xfrm>
              <a:off x="2543982" y="0"/>
              <a:ext cx="1" cy="549363"/>
            </a:xfrm>
            <a:prstGeom prst="line">
              <a:avLst/>
            </a:prstGeom>
            <a:noFill/>
            <a:ln w="25400" cap="flat">
              <a:solidFill>
                <a:schemeClr val="accent2">
                  <a:lumOff val="-8000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" name="Group"/>
          <p:cNvGrpSpPr/>
          <p:nvPr/>
        </p:nvGrpSpPr>
        <p:grpSpPr>
          <a:xfrm>
            <a:off x="1212924" y="7728767"/>
            <a:ext cx="5043505" cy="1861752"/>
            <a:chOff x="0" y="0"/>
            <a:chExt cx="5043504" cy="1861750"/>
          </a:xfrm>
        </p:grpSpPr>
        <p:sp>
          <p:nvSpPr>
            <p:cNvPr id="76" name="Deprecated"/>
            <p:cNvSpPr/>
            <p:nvPr/>
          </p:nvSpPr>
          <p:spPr>
            <a:xfrm>
              <a:off x="0" y="617150"/>
              <a:ext cx="5043505" cy="1244601"/>
            </a:xfrm>
            <a:prstGeom prst="rect">
              <a:avLst/>
            </a:prstGeom>
            <a:solidFill>
              <a:srgbClr val="FFFFFF"/>
            </a:solidFill>
            <a:ln w="114300" cap="flat">
              <a:solidFill>
                <a:schemeClr val="accent2">
                  <a:lumOff val="-8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4200"/>
              </a:lvl1pPr>
            </a:lstStyle>
            <a:p>
              <a:pPr/>
              <a:r>
                <a:t>Deprecated</a:t>
              </a:r>
            </a:p>
          </p:txBody>
        </p:sp>
        <p:sp>
          <p:nvSpPr>
            <p:cNvPr id="77" name="Line"/>
            <p:cNvSpPr/>
            <p:nvPr/>
          </p:nvSpPr>
          <p:spPr>
            <a:xfrm>
              <a:off x="2543982" y="0"/>
              <a:ext cx="1" cy="549363"/>
            </a:xfrm>
            <a:prstGeom prst="line">
              <a:avLst/>
            </a:prstGeom>
            <a:noFill/>
            <a:ln w="25400" cap="flat">
              <a:solidFill>
                <a:schemeClr val="accent2">
                  <a:lumOff val="-8000"/>
                </a:schemeClr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Minor Release…"/>
          <p:cNvSpPr/>
          <p:nvPr/>
        </p:nvSpPr>
        <p:spPr>
          <a:xfrm>
            <a:off x="8136579" y="2519627"/>
            <a:ext cx="6557355" cy="7719171"/>
          </a:xfrm>
          <a:prstGeom prst="rect">
            <a:avLst/>
          </a:prstGeom>
          <a:solidFill>
            <a:srgbClr val="FFFFFF"/>
          </a:solidFill>
          <a:ln w="1143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b="1" sz="4200"/>
            </a:pPr>
            <a:r>
              <a:t>Minor Release</a:t>
            </a:r>
          </a:p>
          <a:p>
            <a:pPr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Backwards compatible</a:t>
            </a:r>
          </a:p>
          <a:p>
            <a:pPr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Customer does nothing</a:t>
            </a:r>
          </a:p>
          <a:p>
            <a:pPr marL="421105" indent="-421105">
              <a:buSzPct val="100000"/>
              <a:buChar char="•"/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Changes additive and optional</a:t>
            </a:r>
          </a:p>
          <a:p>
            <a:pPr marL="421105" indent="-421105">
              <a:buSzPct val="100000"/>
              <a:buChar char="•"/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Semantics don’t change</a:t>
            </a:r>
          </a:p>
        </p:txBody>
      </p:sp>
      <p:sp>
        <p:nvSpPr>
          <p:cNvPr id="80" name="Major Release…"/>
          <p:cNvSpPr/>
          <p:nvPr/>
        </p:nvSpPr>
        <p:spPr>
          <a:xfrm>
            <a:off x="16574084" y="2519627"/>
            <a:ext cx="6557355" cy="7719171"/>
          </a:xfrm>
          <a:prstGeom prst="rect">
            <a:avLst/>
          </a:prstGeom>
          <a:solidFill>
            <a:srgbClr val="FFFFFF"/>
          </a:solidFill>
          <a:ln w="114300">
            <a:solidFill>
              <a:schemeClr val="accent2">
                <a:lumOff val="-8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b="1" sz="4200"/>
            </a:pPr>
            <a:r>
              <a:t>Major Release</a:t>
            </a:r>
          </a:p>
          <a:p>
            <a:pPr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Can break compatibility</a:t>
            </a:r>
          </a:p>
          <a:p>
            <a:pPr marL="421105" indent="-421105">
              <a:buSzPct val="100000"/>
              <a:buChar char="•"/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Must have a migration plan</a:t>
            </a:r>
          </a:p>
          <a:p>
            <a:pPr marL="421105" indent="-421105">
              <a:buSzPct val="100000"/>
              <a:buChar char="•"/>
              <a:defRPr sz="4200"/>
            </a:pPr>
          </a:p>
          <a:p>
            <a:pPr marL="421105" indent="-421105">
              <a:buSzPct val="100000"/>
              <a:buChar char="•"/>
              <a:defRPr sz="4200"/>
            </a:pPr>
            <a:r>
              <a:t>Runs with deprecated API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1212924" y="9658305"/>
            <a:ext cx="22906345" cy="2462354"/>
            <a:chOff x="0" y="0"/>
            <a:chExt cx="22906345" cy="2462352"/>
          </a:xfrm>
        </p:grpSpPr>
        <p:grpSp>
          <p:nvGrpSpPr>
            <p:cNvPr id="83" name="Group"/>
            <p:cNvGrpSpPr/>
            <p:nvPr/>
          </p:nvGrpSpPr>
          <p:grpSpPr>
            <a:xfrm>
              <a:off x="0" y="0"/>
              <a:ext cx="5043505" cy="1861751"/>
              <a:chOff x="0" y="0"/>
              <a:chExt cx="5043504" cy="1861750"/>
            </a:xfrm>
          </p:grpSpPr>
          <p:sp>
            <p:nvSpPr>
              <p:cNvPr id="81" name="Retired"/>
              <p:cNvSpPr/>
              <p:nvPr/>
            </p:nvSpPr>
            <p:spPr>
              <a:xfrm>
                <a:off x="0" y="617150"/>
                <a:ext cx="5043505" cy="1244601"/>
              </a:xfrm>
              <a:prstGeom prst="rect">
                <a:avLst/>
              </a:prstGeom>
              <a:solidFill>
                <a:srgbClr val="FFFFFF"/>
              </a:solidFill>
              <a:ln w="114300" cap="flat">
                <a:solidFill>
                  <a:schemeClr val="accent2">
                    <a:lumOff val="-8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4200"/>
                </a:lvl1pPr>
              </a:lstStyle>
              <a:p>
                <a:pPr/>
                <a:r>
                  <a:t>Retired</a:t>
                </a:r>
              </a:p>
            </p:txBody>
          </p:sp>
          <p:sp>
            <p:nvSpPr>
              <p:cNvPr id="82" name="Line"/>
              <p:cNvSpPr/>
              <p:nvPr/>
            </p:nvSpPr>
            <p:spPr>
              <a:xfrm>
                <a:off x="2521752" y="0"/>
                <a:ext cx="1" cy="549363"/>
              </a:xfrm>
              <a:prstGeom prst="line">
                <a:avLst/>
              </a:prstGeom>
              <a:noFill/>
              <a:ln w="25400" cap="flat">
                <a:solidFill>
                  <a:schemeClr val="accent2">
                    <a:lumOff val="-8000"/>
                  </a:schemeClr>
                </a:solidFill>
                <a:prstDash val="solid"/>
                <a:round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84" name="https://github.com/paypal/api-standards"/>
            <p:cNvSpPr txBox="1"/>
            <p:nvPr/>
          </p:nvSpPr>
          <p:spPr>
            <a:xfrm>
              <a:off x="15708659" y="1914307"/>
              <a:ext cx="7197687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/>
              </a:lvl1pPr>
            </a:lstStyle>
            <a:p>
              <a:pPr/>
              <a:r>
                <a:t>https://github.com/paypal/api-standards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" grpId="6"/>
      <p:bldP build="whole" bldLvl="1" animBg="1" rev="0" advAuto="0" spid="72" grpId="4"/>
      <p:bldP build="whole" bldLvl="1" animBg="1" rev="0" advAuto="0" spid="79" grpId="1"/>
      <p:bldP build="whole" bldLvl="1" animBg="1" rev="0" advAuto="0" spid="75" grpId="5"/>
      <p:bldP build="whole" bldLvl="1" animBg="1" rev="0" advAuto="0" spid="69" grpId="3"/>
      <p:bldP build="whole" bldLvl="1" animBg="1" rev="0" advAuto="0" spid="80" grpId="2"/>
      <p:bldP build="whole" bldLvl="1" animBg="1" rev="0" advAuto="0" spid="85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omparing Open API Specifications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Comparing Open API Specifications</a:t>
            </a:r>
          </a:p>
        </p:txBody>
      </p:sp>
      <p:sp>
        <p:nvSpPr>
          <p:cNvPr id="88" name="API Specifications accurately reflect the current version of an API…"/>
          <p:cNvSpPr txBox="1"/>
          <p:nvPr>
            <p:ph type="body" idx="4294967295"/>
          </p:nvPr>
        </p:nvSpPr>
        <p:spPr>
          <a:xfrm>
            <a:off x="838200" y="2599165"/>
            <a:ext cx="18209937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API Specifications accurately reflect the current version of an API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When upgrading versions API Specifications can be compared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rPr b="1"/>
              <a:t>swagger-diff </a:t>
            </a:r>
            <a:r>
              <a:t>helps identify breaking changes vs minor upgrades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Can be integrated as part of an API Delivery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Versioning with API Managemen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lvl1pPr>
          </a:lstStyle>
          <a:p>
            <a:pPr/>
            <a:r>
              <a:t>Versioning with API Management</a:t>
            </a:r>
          </a:p>
        </p:txBody>
      </p:sp>
      <p:sp>
        <p:nvSpPr>
          <p:cNvPr id="91" name="Extending APIs to partners requires a defined format…"/>
          <p:cNvSpPr txBox="1"/>
          <p:nvPr>
            <p:ph type="body" idx="4294967295"/>
          </p:nvPr>
        </p:nvSpPr>
        <p:spPr>
          <a:xfrm>
            <a:off x="838200" y="2599165"/>
            <a:ext cx="22707600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Extending APIs to partners requires a defined format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API Management systems rely on Open API Specifications to reverse proxy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It is possible to perform validation of API requests based on the specification</a:t>
            </a:r>
          </a:p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New versions of an API can be deployed via the use of 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Version format"/>
          <p:cNvSpPr txBox="1"/>
          <p:nvPr>
            <p:ph type="title" idx="4294967295"/>
          </p:nvPr>
        </p:nvSpPr>
        <p:spPr>
          <a:xfrm>
            <a:off x="838200" y="774700"/>
            <a:ext cx="22707600" cy="1358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algn="l">
              <a:lnSpc>
                <a:spcPct val="100000"/>
              </a:lnSpc>
              <a:defRPr sz="7200">
                <a:solidFill>
                  <a:srgbClr val="000000"/>
                </a:solidFill>
              </a:defRPr>
            </a:pPr>
            <a:r>
              <a:t>Version format</a:t>
            </a:r>
          </a:p>
        </p:txBody>
      </p:sp>
      <p:sp>
        <p:nvSpPr>
          <p:cNvPr id="94" name="Different guidance between different guidelines…"/>
          <p:cNvSpPr txBox="1"/>
          <p:nvPr>
            <p:ph type="body" idx="4294967295"/>
          </p:nvPr>
        </p:nvSpPr>
        <p:spPr>
          <a:xfrm>
            <a:off x="838200" y="2599165"/>
            <a:ext cx="22707600" cy="929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572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Different guidance between different guidelines</a:t>
            </a:r>
          </a:p>
          <a:p>
            <a:pPr lvl="1" marL="9144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Microsoft</a:t>
            </a:r>
            <a:r>
              <a:t> suggest </a:t>
            </a:r>
            <a:r>
              <a:rPr i="1"/>
              <a:t>Major.Minor</a:t>
            </a:r>
            <a:r>
              <a:t> e.g. v2.1 </a:t>
            </a:r>
          </a:p>
          <a:p>
            <a:pPr lvl="2" marL="13716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URL path explicit versioning. e.g.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https://api.contoso.com/v1.0/products/users</a:t>
            </a:r>
          </a:p>
          <a:p>
            <a:pPr lvl="2" marL="13716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Query string parameter e.g.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https://api.contoso.com/products/users?api-version=1.0</a:t>
            </a:r>
          </a:p>
          <a:p>
            <a:pPr lvl="1" marL="9144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t>Paypal suggest </a:t>
            </a:r>
            <a:r>
              <a:rPr i="1"/>
              <a:t>Major.Minor.</a:t>
            </a:r>
            <a:endParaRPr i="1"/>
          </a:p>
          <a:p>
            <a:pPr lvl="2" marL="1371600" indent="-457200" algn="l">
              <a:lnSpc>
                <a:spcPct val="200000"/>
              </a:lnSpc>
              <a:spcBef>
                <a:spcPts val="2100"/>
              </a:spcBef>
              <a:buClr>
                <a:srgbClr val="6E2B95"/>
              </a:buClr>
              <a:buSzPct val="100000"/>
              <a:buFont typeface="Wingdings-Regular"/>
              <a:buChar char="▪"/>
              <a:defRPr sz="4000">
                <a:solidFill>
                  <a:srgbClr val="000000"/>
                </a:solidFill>
              </a:defRPr>
            </a:pPr>
            <a:r>
              <a:rPr i="1"/>
              <a:t>“The API major version is an integer value which MUST be included as part of the URI”</a:t>
            </a:r>
            <a:br>
              <a:rPr i="1"/>
            </a:br>
            <a:r>
              <a:t>(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5" invalidUrl="" action="" tgtFrame="" tooltip="" history="1" highlightClick="0" endSnd="0"/>
              </a:rPr>
              <a:t>https://github.com/paypal/api-standards/blob/master/api-style-guide.md#resource-path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- Title Slid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- Title Sli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