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67" r:id="rId2"/>
    <p:sldId id="258" r:id="rId3"/>
    <p:sldId id="259" r:id="rId4"/>
    <p:sldId id="469" r:id="rId5"/>
    <p:sldId id="547" r:id="rId6"/>
    <p:sldId id="548" r:id="rId7"/>
    <p:sldId id="549" r:id="rId8"/>
    <p:sldId id="551" r:id="rId9"/>
    <p:sldId id="471" r:id="rId10"/>
    <p:sldId id="472" r:id="rId11"/>
    <p:sldId id="477" r:id="rId12"/>
    <p:sldId id="488" r:id="rId13"/>
    <p:sldId id="493" r:id="rId14"/>
    <p:sldId id="498" r:id="rId15"/>
    <p:sldId id="501" r:id="rId16"/>
    <p:sldId id="506" r:id="rId17"/>
    <p:sldId id="507" r:id="rId18"/>
    <p:sldId id="508" r:id="rId19"/>
    <p:sldId id="511" r:id="rId20"/>
    <p:sldId id="513" r:id="rId21"/>
    <p:sldId id="516" r:id="rId22"/>
    <p:sldId id="517" r:id="rId23"/>
    <p:sldId id="552" r:id="rId24"/>
    <p:sldId id="553" r:id="rId25"/>
    <p:sldId id="562" r:id="rId26"/>
    <p:sldId id="570" r:id="rId27"/>
    <p:sldId id="572" r:id="rId28"/>
    <p:sldId id="579" r:id="rId29"/>
    <p:sldId id="532" r:id="rId30"/>
    <p:sldId id="533" r:id="rId31"/>
    <p:sldId id="535" r:id="rId32"/>
    <p:sldId id="536" r:id="rId33"/>
    <p:sldId id="538" r:id="rId34"/>
    <p:sldId id="542" r:id="rId35"/>
    <p:sldId id="546" r:id="rId36"/>
    <p:sldId id="581" r:id="rId37"/>
  </p:sldIdLst>
  <p:sldSz cx="9144000" cy="6858000" type="screen4x3"/>
  <p:notesSz cx="6858000" cy="9144000"/>
  <p:defaultTextStyle>
    <a:defPPr>
      <a:defRPr lang="es-E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 initials="A" lastIdx="14" clrIdx="0"/>
  <p:cmAuthor id="1" name="USUARIO" initials="U"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9" autoAdjust="0"/>
    <p:restoredTop sz="90860" autoAdjust="0"/>
  </p:normalViewPr>
  <p:slideViewPr>
    <p:cSldViewPr>
      <p:cViewPr>
        <p:scale>
          <a:sx n="60" d="100"/>
          <a:sy n="60" d="100"/>
        </p:scale>
        <p:origin x="-822"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43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s-ES"/>
          </a:p>
        </p:txBody>
      </p:sp>
      <p:sp>
        <p:nvSpPr>
          <p:cNvPr id="15360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s-ES"/>
          </a:p>
        </p:txBody>
      </p:sp>
      <p:sp>
        <p:nvSpPr>
          <p:cNvPr id="153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5360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5360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s-ES"/>
          </a:p>
        </p:txBody>
      </p:sp>
      <p:sp>
        <p:nvSpPr>
          <p:cNvPr id="15360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0C56739-153A-4D81-991D-821FCA361E42}" type="slidenum">
              <a:rPr lang="es-ES"/>
              <a:pPr/>
              <a:t>‹Nº›</a:t>
            </a:fld>
            <a:endParaRPr lang="es-ES"/>
          </a:p>
        </p:txBody>
      </p:sp>
    </p:spTree>
    <p:extLst>
      <p:ext uri="{BB962C8B-B14F-4D97-AF65-F5344CB8AC3E}">
        <p14:creationId xmlns:p14="http://schemas.microsoft.com/office/powerpoint/2010/main" xmlns="" val="9117139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VE" smtClean="0"/>
          </a:p>
          <a:p>
            <a:endParaRPr lang="es-VE" dirty="0"/>
          </a:p>
        </p:txBody>
      </p:sp>
      <p:sp>
        <p:nvSpPr>
          <p:cNvPr id="4" name="3 Marcador de número de diapositiva"/>
          <p:cNvSpPr>
            <a:spLocks noGrp="1"/>
          </p:cNvSpPr>
          <p:nvPr>
            <p:ph type="sldNum" sz="quarter" idx="10"/>
          </p:nvPr>
        </p:nvSpPr>
        <p:spPr/>
        <p:txBody>
          <a:bodyPr/>
          <a:lstStyle/>
          <a:p>
            <a:fld id="{F0C56739-153A-4D81-991D-821FCA361E42}" type="slidenum">
              <a:rPr lang="es-ES" smtClean="0"/>
              <a:pPr/>
              <a:t>35</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VE"/>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VE"/>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B97B7AF2-3B79-474F-BC3E-4E8D5C9CCEB2}" type="slidenum">
              <a:rPr lang="es-ES"/>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457559DB-51F2-451D-B3B6-D11BD10DAEA7}" type="slidenum">
              <a:rPr lang="es-ES"/>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VE"/>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1E05C44C-43A8-4402-9ACA-D8A9638D26FC}" type="slidenum">
              <a:rPr lang="es-ES"/>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85800" y="609600"/>
            <a:ext cx="7772400" cy="1143000"/>
          </a:xfrm>
        </p:spPr>
        <p:txBody>
          <a:bodyPr/>
          <a:lstStyle/>
          <a:p>
            <a:r>
              <a:rPr lang="es-ES" smtClean="0"/>
              <a:t>Haga clic para modificar el estilo de título del patrón</a:t>
            </a:r>
            <a:endParaRPr lang="es-VE"/>
          </a:p>
        </p:txBody>
      </p:sp>
      <p:sp>
        <p:nvSpPr>
          <p:cNvPr id="3" name="2 Marcador de texto"/>
          <p:cNvSpPr>
            <a:spLocks noGrp="1"/>
          </p:cNvSpPr>
          <p:nvPr>
            <p:ph type="body" sz="half" idx="1"/>
          </p:nvPr>
        </p:nvSpPr>
        <p:spPr>
          <a:xfrm>
            <a:off x="685800" y="1981200"/>
            <a:ext cx="38100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contenido"/>
          <p:cNvSpPr>
            <a:spLocks noGrp="1"/>
          </p:cNvSpPr>
          <p:nvPr>
            <p:ph sz="half" idx="2"/>
          </p:nvPr>
        </p:nvSpPr>
        <p:spPr>
          <a:xfrm>
            <a:off x="4648200" y="1981200"/>
            <a:ext cx="38100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5" name="4 Marcador de fecha"/>
          <p:cNvSpPr>
            <a:spLocks noGrp="1"/>
          </p:cNvSpPr>
          <p:nvPr>
            <p:ph type="dt" sz="half" idx="10"/>
          </p:nvPr>
        </p:nvSpPr>
        <p:spPr>
          <a:xfrm>
            <a:off x="685800" y="6248400"/>
            <a:ext cx="1905000" cy="457200"/>
          </a:xfrm>
        </p:spPr>
        <p:txBody>
          <a:bodyPr/>
          <a:lstStyle>
            <a:lvl1pPr>
              <a:defRPr/>
            </a:lvl1pPr>
          </a:lstStyle>
          <a:p>
            <a:endParaRPr lang="es-ES"/>
          </a:p>
        </p:txBody>
      </p:sp>
      <p:sp>
        <p:nvSpPr>
          <p:cNvPr id="6" name="5 Marcador de pie de página"/>
          <p:cNvSpPr>
            <a:spLocks noGrp="1"/>
          </p:cNvSpPr>
          <p:nvPr>
            <p:ph type="ftr" sz="quarter" idx="11"/>
          </p:nvPr>
        </p:nvSpPr>
        <p:spPr>
          <a:xfrm>
            <a:off x="3124200" y="6248400"/>
            <a:ext cx="2895600" cy="457200"/>
          </a:xfrm>
        </p:spPr>
        <p:txBody>
          <a:bodyPr/>
          <a:lstStyle>
            <a:lvl1pPr>
              <a:defRPr/>
            </a:lvl1pPr>
          </a:lstStyle>
          <a:p>
            <a:endParaRPr lang="es-ES"/>
          </a:p>
        </p:txBody>
      </p:sp>
      <p:sp>
        <p:nvSpPr>
          <p:cNvPr id="7" name="6 Marcador de número de diapositiva"/>
          <p:cNvSpPr>
            <a:spLocks noGrp="1"/>
          </p:cNvSpPr>
          <p:nvPr>
            <p:ph type="sldNum" sz="quarter" idx="12"/>
          </p:nvPr>
        </p:nvSpPr>
        <p:spPr>
          <a:xfrm>
            <a:off x="6553200" y="6248400"/>
            <a:ext cx="1905000" cy="457200"/>
          </a:xfrm>
        </p:spPr>
        <p:txBody>
          <a:bodyPr/>
          <a:lstStyle>
            <a:lvl1pPr>
              <a:defRPr/>
            </a:lvl1pPr>
          </a:lstStyle>
          <a:p>
            <a:fld id="{EA4FC83A-400A-4F5E-8447-AFEBA3664847}" type="slidenum">
              <a:rPr lang="es-ES"/>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9871440B-AB8F-44E9-987A-CEDD888F0D92}" type="slidenum">
              <a:rPr lang="es-ES"/>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V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83F58A02-46AE-486C-B256-0F17B7859C83}" type="slidenum">
              <a:rPr lang="es-ES"/>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8C5B2E8B-E665-4A12-948A-08820643A366}" type="slidenum">
              <a:rPr lang="es-ES"/>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V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7" name="6 Marcador de fecha"/>
          <p:cNvSpPr>
            <a:spLocks noGrp="1"/>
          </p:cNvSpPr>
          <p:nvPr>
            <p:ph type="dt" sz="half" idx="10"/>
          </p:nvPr>
        </p:nvSpPr>
        <p:spPr/>
        <p:txBody>
          <a:bodyPr/>
          <a:lstStyle>
            <a:lvl1pPr>
              <a:defRPr/>
            </a:lvl1pPr>
          </a:lstStyle>
          <a:p>
            <a:endParaRPr lang="es-ES"/>
          </a:p>
        </p:txBody>
      </p:sp>
      <p:sp>
        <p:nvSpPr>
          <p:cNvPr id="8" name="7 Marcador de pie de página"/>
          <p:cNvSpPr>
            <a:spLocks noGrp="1"/>
          </p:cNvSpPr>
          <p:nvPr>
            <p:ph type="ftr" sz="quarter" idx="11"/>
          </p:nvPr>
        </p:nvSpPr>
        <p:spPr/>
        <p:txBody>
          <a:bodyPr/>
          <a:lstStyle>
            <a:lvl1pPr>
              <a:defRPr/>
            </a:lvl1pPr>
          </a:lstStyle>
          <a:p>
            <a:endParaRPr lang="es-ES"/>
          </a:p>
        </p:txBody>
      </p:sp>
      <p:sp>
        <p:nvSpPr>
          <p:cNvPr id="9" name="8 Marcador de número de diapositiva"/>
          <p:cNvSpPr>
            <a:spLocks noGrp="1"/>
          </p:cNvSpPr>
          <p:nvPr>
            <p:ph type="sldNum" sz="quarter" idx="12"/>
          </p:nvPr>
        </p:nvSpPr>
        <p:spPr/>
        <p:txBody>
          <a:bodyPr/>
          <a:lstStyle>
            <a:lvl1pPr>
              <a:defRPr/>
            </a:lvl1pPr>
          </a:lstStyle>
          <a:p>
            <a:fld id="{AD00EE02-7DFB-4C0A-9DC3-A0B1443DD456}" type="slidenum">
              <a:rPr lang="es-ES"/>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fecha"/>
          <p:cNvSpPr>
            <a:spLocks noGrp="1"/>
          </p:cNvSpPr>
          <p:nvPr>
            <p:ph type="dt" sz="half" idx="10"/>
          </p:nvPr>
        </p:nvSpPr>
        <p:spPr/>
        <p:txBody>
          <a:bodyPr/>
          <a:lstStyle>
            <a:lvl1pPr>
              <a:defRPr/>
            </a:lvl1pPr>
          </a:lstStyle>
          <a:p>
            <a:endParaRPr lang="es-ES"/>
          </a:p>
        </p:txBody>
      </p:sp>
      <p:sp>
        <p:nvSpPr>
          <p:cNvPr id="4" name="3 Marcador de pie de página"/>
          <p:cNvSpPr>
            <a:spLocks noGrp="1"/>
          </p:cNvSpPr>
          <p:nvPr>
            <p:ph type="ftr" sz="quarter" idx="11"/>
          </p:nvPr>
        </p:nvSpPr>
        <p:spPr/>
        <p:txBody>
          <a:bodyPr/>
          <a:lstStyle>
            <a:lvl1pPr>
              <a:defRPr/>
            </a:lvl1pPr>
          </a:lstStyle>
          <a:p>
            <a:endParaRPr lang="es-ES"/>
          </a:p>
        </p:txBody>
      </p:sp>
      <p:sp>
        <p:nvSpPr>
          <p:cNvPr id="5" name="4 Marcador de número de diapositiva"/>
          <p:cNvSpPr>
            <a:spLocks noGrp="1"/>
          </p:cNvSpPr>
          <p:nvPr>
            <p:ph type="sldNum" sz="quarter" idx="12"/>
          </p:nvPr>
        </p:nvSpPr>
        <p:spPr/>
        <p:txBody>
          <a:bodyPr/>
          <a:lstStyle>
            <a:lvl1pPr>
              <a:defRPr/>
            </a:lvl1pPr>
          </a:lstStyle>
          <a:p>
            <a:fld id="{4ABA1AA6-9E08-4374-BBC4-DA2D1F0EAB61}" type="slidenum">
              <a:rPr lang="es-ES"/>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p>
        </p:txBody>
      </p:sp>
      <p:sp>
        <p:nvSpPr>
          <p:cNvPr id="3" name="2 Marcador de pie de página"/>
          <p:cNvSpPr>
            <a:spLocks noGrp="1"/>
          </p:cNvSpPr>
          <p:nvPr>
            <p:ph type="ftr" sz="quarter" idx="11"/>
          </p:nvPr>
        </p:nvSpPr>
        <p:spPr/>
        <p:txBody>
          <a:bodyPr/>
          <a:lstStyle>
            <a:lvl1pPr>
              <a:defRPr/>
            </a:lvl1pPr>
          </a:lstStyle>
          <a:p>
            <a:endParaRPr lang="es-ES"/>
          </a:p>
        </p:txBody>
      </p:sp>
      <p:sp>
        <p:nvSpPr>
          <p:cNvPr id="4" name="3 Marcador de número de diapositiva"/>
          <p:cNvSpPr>
            <a:spLocks noGrp="1"/>
          </p:cNvSpPr>
          <p:nvPr>
            <p:ph type="sldNum" sz="quarter" idx="12"/>
          </p:nvPr>
        </p:nvSpPr>
        <p:spPr/>
        <p:txBody>
          <a:bodyPr/>
          <a:lstStyle>
            <a:lvl1pPr>
              <a:defRPr/>
            </a:lvl1pPr>
          </a:lstStyle>
          <a:p>
            <a:fld id="{4A8F4DEF-E0B4-4A42-8716-FE221DBDAD82}" type="slidenum">
              <a:rPr lang="es-ES"/>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V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FDFCD621-9867-4598-9633-7B8182DB18B6}" type="slidenum">
              <a:rPr lang="es-ES"/>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V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V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17C16D8C-699B-4587-9999-C569C3EC4066}" type="slidenum">
              <a:rPr lang="es-ES"/>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99"/>
            </a:gs>
            <a:gs pos="100000">
              <a:srgbClr val="0099FF"/>
            </a:gs>
          </a:gsLst>
          <a:path path="rect">
            <a:fillToRect r="100000" b="10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s-E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s-E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EEE0D60F-3049-4364-91EB-4E1AEFCC9550}" type="slidenum">
              <a:rPr lang="es-ES"/>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827584" y="980728"/>
            <a:ext cx="7620000" cy="1077218"/>
          </a:xfrm>
          <a:prstGeom prst="rect">
            <a:avLst/>
          </a:prstGeom>
          <a:noFill/>
          <a:ln w="9525">
            <a:noFill/>
            <a:miter lim="800000"/>
            <a:headEnd/>
            <a:tailEnd/>
          </a:ln>
          <a:effectLst/>
        </p:spPr>
        <p:txBody>
          <a:bodyPr>
            <a:spAutoFit/>
          </a:bodyPr>
          <a:lstStyle/>
          <a:p>
            <a:pPr algn="ctr"/>
            <a:r>
              <a:rPr lang="es-VE" sz="1600" b="1" dirty="0" smtClean="0">
                <a:latin typeface="Arial" pitchFamily="34" charset="0"/>
                <a:cs typeface="Arial" pitchFamily="34" charset="0"/>
              </a:rPr>
              <a:t>Universidad central de Venezuela</a:t>
            </a:r>
          </a:p>
          <a:p>
            <a:pPr algn="ctr"/>
            <a:r>
              <a:rPr lang="es-VE" sz="1600" b="1" dirty="0" smtClean="0">
                <a:latin typeface="Arial" pitchFamily="34" charset="0"/>
                <a:cs typeface="Arial" pitchFamily="34" charset="0"/>
              </a:rPr>
              <a:t>Facultad de Ciencias</a:t>
            </a:r>
          </a:p>
          <a:p>
            <a:pPr algn="ctr"/>
            <a:r>
              <a:rPr lang="es-VE" sz="1600" b="1" dirty="0" smtClean="0">
                <a:latin typeface="Arial" pitchFamily="34" charset="0"/>
                <a:cs typeface="Arial" pitchFamily="34" charset="0"/>
              </a:rPr>
              <a:t>Escuela de Computación</a:t>
            </a:r>
          </a:p>
          <a:p>
            <a:pPr algn="ctr"/>
            <a:r>
              <a:rPr lang="es-VE" sz="1600" b="1" dirty="0" smtClean="0">
                <a:latin typeface="Arial" pitchFamily="34" charset="0"/>
                <a:cs typeface="Arial" pitchFamily="34" charset="0"/>
              </a:rPr>
              <a:t>Sistemas De Información</a:t>
            </a:r>
            <a:endParaRPr lang="ar-SA" sz="1600" b="1" dirty="0">
              <a:latin typeface="Arial" pitchFamily="34" charset="0"/>
              <a:cs typeface="Arial" pitchFamily="34" charset="0"/>
            </a:endParaRPr>
          </a:p>
        </p:txBody>
      </p:sp>
      <p:sp>
        <p:nvSpPr>
          <p:cNvPr id="13315" name="Rectangle 3"/>
          <p:cNvSpPr>
            <a:spLocks noChangeArrowheads="1"/>
          </p:cNvSpPr>
          <p:nvPr/>
        </p:nvSpPr>
        <p:spPr bwMode="auto">
          <a:xfrm>
            <a:off x="36512" y="2505670"/>
            <a:ext cx="9144000" cy="923330"/>
          </a:xfrm>
          <a:prstGeom prst="rect">
            <a:avLst/>
          </a:prstGeom>
          <a:noFill/>
          <a:ln w="9525">
            <a:noFill/>
            <a:miter lim="800000"/>
            <a:headEnd/>
            <a:tailEnd/>
          </a:ln>
          <a:effectLst/>
        </p:spPr>
        <p:txBody>
          <a:bodyPr>
            <a:spAutoFit/>
          </a:bodyPr>
          <a:lstStyle/>
          <a:p>
            <a:pPr algn="ctr"/>
            <a:r>
              <a:rPr lang="es-VE" sz="1800" b="1" dirty="0" smtClean="0">
                <a:latin typeface="Arial" pitchFamily="34" charset="0"/>
                <a:cs typeface="Arial" pitchFamily="34" charset="0"/>
              </a:rPr>
              <a:t>Objeto de Aprendizaje para la </a:t>
            </a:r>
          </a:p>
          <a:p>
            <a:pPr algn="ctr"/>
            <a:r>
              <a:rPr lang="es-VE" sz="1800" b="1" dirty="0" smtClean="0">
                <a:latin typeface="Arial" pitchFamily="34" charset="0"/>
                <a:cs typeface="Arial" pitchFamily="34" charset="0"/>
              </a:rPr>
              <a:t>enseñanza del suelo y su estructura</a:t>
            </a:r>
          </a:p>
          <a:p>
            <a:pPr algn="ctr"/>
            <a:r>
              <a:rPr lang="es-VE" sz="1800" b="1" dirty="0" smtClean="0">
                <a:latin typeface="Arial" pitchFamily="34" charset="0"/>
                <a:cs typeface="Arial" pitchFamily="34" charset="0"/>
              </a:rPr>
              <a:t>utilizando Inteligencia Artificial</a:t>
            </a:r>
            <a:endParaRPr lang="ar-SA" sz="1800" b="1" dirty="0">
              <a:latin typeface="Arial" pitchFamily="34" charset="0"/>
              <a:cs typeface="Arial" pitchFamily="34" charset="0"/>
            </a:endParaRPr>
          </a:p>
        </p:txBody>
      </p:sp>
      <p:sp>
        <p:nvSpPr>
          <p:cNvPr id="13317" name="Text Box 5"/>
          <p:cNvSpPr txBox="1">
            <a:spLocks noChangeArrowheads="1"/>
          </p:cNvSpPr>
          <p:nvPr/>
        </p:nvSpPr>
        <p:spPr bwMode="auto">
          <a:xfrm>
            <a:off x="2411760" y="3629342"/>
            <a:ext cx="4608512" cy="1815882"/>
          </a:xfrm>
          <a:prstGeom prst="rect">
            <a:avLst/>
          </a:prstGeom>
          <a:noFill/>
          <a:ln w="9525">
            <a:noFill/>
            <a:miter lim="800000"/>
            <a:headEnd/>
            <a:tailEnd/>
          </a:ln>
          <a:effectLst/>
        </p:spPr>
        <p:txBody>
          <a:bodyPr wrap="square">
            <a:spAutoFit/>
          </a:bodyPr>
          <a:lstStyle/>
          <a:p>
            <a:pPr algn="ctr"/>
            <a:r>
              <a:rPr lang="es-VE" sz="1600" dirty="0" smtClean="0">
                <a:latin typeface="Arial" pitchFamily="34" charset="0"/>
                <a:cs typeface="Arial" pitchFamily="34" charset="0"/>
              </a:rPr>
              <a:t>Trabajo Especial de grado presentado </a:t>
            </a:r>
            <a:r>
              <a:rPr lang="es-VE" sz="1600" dirty="0">
                <a:latin typeface="Arial" pitchFamily="34" charset="0"/>
                <a:cs typeface="Arial" pitchFamily="34" charset="0"/>
              </a:rPr>
              <a:t>ante la </a:t>
            </a:r>
            <a:r>
              <a:rPr lang="es-VE" sz="1600" dirty="0" smtClean="0">
                <a:latin typeface="Arial" pitchFamily="34" charset="0"/>
                <a:cs typeface="Arial" pitchFamily="34" charset="0"/>
              </a:rPr>
              <a:t>ilustre</a:t>
            </a:r>
            <a:endParaRPr lang="es-VE" sz="1600" dirty="0">
              <a:latin typeface="Arial" pitchFamily="34" charset="0"/>
              <a:cs typeface="Arial" pitchFamily="34" charset="0"/>
            </a:endParaRPr>
          </a:p>
          <a:p>
            <a:pPr algn="ctr"/>
            <a:r>
              <a:rPr lang="es-VE" sz="1600" dirty="0">
                <a:latin typeface="Arial" pitchFamily="34" charset="0"/>
                <a:cs typeface="Arial" pitchFamily="34" charset="0"/>
              </a:rPr>
              <a:t>Universidad Central de Venezuela</a:t>
            </a:r>
          </a:p>
          <a:p>
            <a:pPr algn="ctr"/>
            <a:r>
              <a:rPr lang="es-VE" sz="1600" dirty="0">
                <a:latin typeface="Arial" pitchFamily="34" charset="0"/>
                <a:cs typeface="Arial" pitchFamily="34" charset="0"/>
              </a:rPr>
              <a:t>Por el Bachiller </a:t>
            </a:r>
          </a:p>
          <a:p>
            <a:pPr algn="ctr"/>
            <a:r>
              <a:rPr lang="es-VE" sz="1600" dirty="0">
                <a:latin typeface="Arial" pitchFamily="34" charset="0"/>
                <a:cs typeface="Arial" pitchFamily="34" charset="0"/>
              </a:rPr>
              <a:t>Juan Pablo </a:t>
            </a:r>
            <a:r>
              <a:rPr lang="es-VE" sz="1600" dirty="0" err="1">
                <a:latin typeface="Arial" pitchFamily="34" charset="0"/>
                <a:cs typeface="Arial" pitchFamily="34" charset="0"/>
              </a:rPr>
              <a:t>Groening</a:t>
            </a:r>
            <a:r>
              <a:rPr lang="es-VE" sz="1600" dirty="0">
                <a:latin typeface="Arial" pitchFamily="34" charset="0"/>
                <a:cs typeface="Arial" pitchFamily="34" charset="0"/>
              </a:rPr>
              <a:t> Rangel  para optar al título de</a:t>
            </a:r>
          </a:p>
          <a:p>
            <a:pPr algn="ctr"/>
            <a:r>
              <a:rPr lang="es-VE" sz="1600" dirty="0">
                <a:latin typeface="Arial" pitchFamily="34" charset="0"/>
                <a:cs typeface="Arial" pitchFamily="34" charset="0"/>
              </a:rPr>
              <a:t>Licenciado en Computación</a:t>
            </a:r>
          </a:p>
        </p:txBody>
      </p:sp>
      <p:sp>
        <p:nvSpPr>
          <p:cNvPr id="13318" name="Text Box 6"/>
          <p:cNvSpPr txBox="1">
            <a:spLocks noChangeArrowheads="1"/>
          </p:cNvSpPr>
          <p:nvPr/>
        </p:nvSpPr>
        <p:spPr bwMode="auto">
          <a:xfrm>
            <a:off x="533400" y="5383376"/>
            <a:ext cx="8305800" cy="1862048"/>
          </a:xfrm>
          <a:prstGeom prst="rect">
            <a:avLst/>
          </a:prstGeom>
          <a:noFill/>
          <a:ln w="9525">
            <a:noFill/>
            <a:miter lim="800000"/>
            <a:headEnd/>
            <a:tailEnd/>
          </a:ln>
          <a:effectLst/>
        </p:spPr>
        <p:txBody>
          <a:bodyPr>
            <a:spAutoFit/>
          </a:bodyPr>
          <a:lstStyle/>
          <a:p>
            <a:pPr algn="ctr">
              <a:spcBef>
                <a:spcPct val="50000"/>
              </a:spcBef>
            </a:pPr>
            <a:r>
              <a:rPr lang="es-ES" sz="1600" b="1" dirty="0" smtClean="0">
                <a:latin typeface="Arial" pitchFamily="34" charset="0"/>
                <a:cs typeface="Arial" pitchFamily="34" charset="0"/>
              </a:rPr>
              <a:t>Tutores</a:t>
            </a:r>
          </a:p>
          <a:p>
            <a:pPr algn="ctr">
              <a:spcBef>
                <a:spcPct val="50000"/>
              </a:spcBef>
            </a:pPr>
            <a:r>
              <a:rPr lang="es-ES" sz="1600" dirty="0" smtClean="0">
                <a:latin typeface="Arial" pitchFamily="34" charset="0"/>
                <a:cs typeface="Arial" pitchFamily="34" charset="0"/>
              </a:rPr>
              <a:t>Ismael Hernández Valencia </a:t>
            </a:r>
          </a:p>
          <a:p>
            <a:pPr algn="ctr">
              <a:spcBef>
                <a:spcPct val="50000"/>
              </a:spcBef>
            </a:pPr>
            <a:r>
              <a:rPr lang="es-ES" sz="1600" dirty="0" smtClean="0">
                <a:latin typeface="Arial" pitchFamily="34" charset="0"/>
                <a:cs typeface="Arial" pitchFamily="34" charset="0"/>
              </a:rPr>
              <a:t>Antonio Silva </a:t>
            </a:r>
            <a:r>
              <a:rPr lang="es-ES" sz="1600" dirty="0" err="1" smtClean="0">
                <a:latin typeface="Arial" pitchFamily="34" charset="0"/>
                <a:cs typeface="Arial" pitchFamily="34" charset="0"/>
              </a:rPr>
              <a:t>Sprock</a:t>
            </a:r>
            <a:endParaRPr lang="es-ES" sz="1600" dirty="0" smtClean="0">
              <a:latin typeface="Arial" pitchFamily="34" charset="0"/>
              <a:cs typeface="Arial" pitchFamily="34" charset="0"/>
            </a:endParaRPr>
          </a:p>
          <a:p>
            <a:pPr algn="ctr">
              <a:spcBef>
                <a:spcPct val="50000"/>
              </a:spcBef>
            </a:pPr>
            <a:r>
              <a:rPr lang="es-ES" sz="1600" dirty="0" smtClean="0">
                <a:latin typeface="Arial" pitchFamily="34" charset="0"/>
                <a:cs typeface="Arial" pitchFamily="34" charset="0"/>
              </a:rPr>
              <a:t>Caracas 26 de marzo de 2015</a:t>
            </a:r>
          </a:p>
          <a:p>
            <a:pPr algn="ctr">
              <a:spcBef>
                <a:spcPct val="50000"/>
              </a:spcBef>
            </a:pPr>
            <a:endParaRPr lang="es-ES" sz="1800" dirty="0">
              <a:latin typeface="Arial" pitchFamily="34" charset="0"/>
              <a:cs typeface="Arial" pitchFamily="34" charset="0"/>
            </a:endParaRPr>
          </a:p>
        </p:txBody>
      </p:sp>
      <p:pic>
        <p:nvPicPr>
          <p:cNvPr id="13321" name="Picture 9"/>
          <p:cNvPicPr>
            <a:picLocks noChangeAspect="1" noChangeArrowheads="1"/>
          </p:cNvPicPr>
          <p:nvPr/>
        </p:nvPicPr>
        <p:blipFill>
          <a:blip r:embed="rId2" cstate="print"/>
          <a:srcRect/>
          <a:stretch>
            <a:fillRect/>
          </a:stretch>
        </p:blipFill>
        <p:spPr bwMode="auto">
          <a:xfrm>
            <a:off x="4283968" y="116632"/>
            <a:ext cx="864096" cy="8132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457200" y="685800"/>
            <a:ext cx="8077200" cy="523220"/>
          </a:xfrm>
          <a:prstGeom prst="rect">
            <a:avLst/>
          </a:prstGeom>
          <a:noFill/>
          <a:ln w="9525">
            <a:noFill/>
            <a:miter lim="800000"/>
            <a:headEnd/>
            <a:tailEnd/>
          </a:ln>
          <a:effectLst/>
        </p:spPr>
        <p:txBody>
          <a:bodyPr>
            <a:spAutoFit/>
          </a:bodyPr>
          <a:lstStyle/>
          <a:p>
            <a:pPr algn="ctr">
              <a:spcBef>
                <a:spcPct val="50000"/>
              </a:spcBef>
            </a:pPr>
            <a:r>
              <a:rPr lang="es-ES_tradnl" sz="2800" u="sng" dirty="0" smtClean="0">
                <a:latin typeface="Arial" charset="0"/>
              </a:rPr>
              <a:t>Objetos de Aprendizaje</a:t>
            </a:r>
            <a:endParaRPr lang="es-ES_tradnl" sz="2800" u="sng" dirty="0">
              <a:latin typeface="Arial" charset="0"/>
            </a:endParaRPr>
          </a:p>
        </p:txBody>
      </p:sp>
      <p:sp>
        <p:nvSpPr>
          <p:cNvPr id="3078" name="Rectangle 6"/>
          <p:cNvSpPr>
            <a:spLocks noChangeArrowheads="1"/>
          </p:cNvSpPr>
          <p:nvPr/>
        </p:nvSpPr>
        <p:spPr bwMode="auto">
          <a:xfrm>
            <a:off x="838200" y="76200"/>
            <a:ext cx="8077200" cy="304800"/>
          </a:xfrm>
          <a:prstGeom prst="rect">
            <a:avLst/>
          </a:prstGeom>
          <a:noFill/>
          <a:ln w="9525">
            <a:noFill/>
            <a:miter lim="800000"/>
            <a:headEnd/>
            <a:tailEnd/>
          </a:ln>
          <a:effectLst/>
        </p:spPr>
        <p:txBody>
          <a:bodyPr>
            <a:spAutoFit/>
          </a:bodyPr>
          <a:lstStyle/>
          <a:p>
            <a:pPr>
              <a:spcBef>
                <a:spcPct val="50000"/>
              </a:spcBef>
            </a:pPr>
            <a:endParaRPr lang="ar-SA" sz="1400" b="1" dirty="0">
              <a:cs typeface="Times New Roman" pitchFamily="18" charset="0"/>
            </a:endParaRPr>
          </a:p>
        </p:txBody>
      </p:sp>
      <p:sp>
        <p:nvSpPr>
          <p:cNvPr id="3080" name="Text Box 8"/>
          <p:cNvSpPr txBox="1">
            <a:spLocks noChangeArrowheads="1"/>
          </p:cNvSpPr>
          <p:nvPr/>
        </p:nvSpPr>
        <p:spPr bwMode="auto">
          <a:xfrm>
            <a:off x="4495800" y="6477000"/>
            <a:ext cx="4419600" cy="304800"/>
          </a:xfrm>
          <a:prstGeom prst="rect">
            <a:avLst/>
          </a:prstGeom>
          <a:noFill/>
          <a:ln w="9525">
            <a:noFill/>
            <a:miter lim="800000"/>
            <a:headEnd/>
            <a:tailEnd/>
          </a:ln>
          <a:effectLst/>
        </p:spPr>
        <p:txBody>
          <a:bodyPr>
            <a:spAutoFit/>
          </a:bodyPr>
          <a:lstStyle/>
          <a:p>
            <a:pPr algn="r">
              <a:spcBef>
                <a:spcPct val="50000"/>
              </a:spcBef>
            </a:pPr>
            <a:endParaRPr lang="es-ES" sz="1400" b="1" dirty="0"/>
          </a:p>
        </p:txBody>
      </p:sp>
      <p:sp>
        <p:nvSpPr>
          <p:cNvPr id="3081" name="Rectangle 9"/>
          <p:cNvSpPr>
            <a:spLocks noChangeArrowheads="1"/>
          </p:cNvSpPr>
          <p:nvPr/>
        </p:nvSpPr>
        <p:spPr bwMode="auto">
          <a:xfrm>
            <a:off x="179512" y="1844824"/>
            <a:ext cx="4114800" cy="3581400"/>
          </a:xfrm>
          <a:prstGeom prst="rect">
            <a:avLst/>
          </a:prstGeom>
          <a:noFill/>
          <a:ln w="9525">
            <a:noFill/>
            <a:miter lim="800000"/>
            <a:headEnd/>
            <a:tailEnd/>
          </a:ln>
          <a:effectLst/>
        </p:spPr>
        <p:txBody>
          <a:bodyPr wrap="none" anchor="ctr"/>
          <a:lstStyle/>
          <a:p>
            <a:endParaRPr lang="es-VE"/>
          </a:p>
        </p:txBody>
      </p:sp>
      <p:sp>
        <p:nvSpPr>
          <p:cNvPr id="3082" name="Rectangle 10"/>
          <p:cNvSpPr>
            <a:spLocks noChangeArrowheads="1"/>
          </p:cNvSpPr>
          <p:nvPr/>
        </p:nvSpPr>
        <p:spPr bwMode="auto">
          <a:xfrm>
            <a:off x="381000" y="6477000"/>
            <a:ext cx="184731" cy="307777"/>
          </a:xfrm>
          <a:prstGeom prst="rect">
            <a:avLst/>
          </a:prstGeom>
          <a:noFill/>
          <a:ln w="9525">
            <a:noFill/>
            <a:miter lim="800000"/>
            <a:headEnd/>
            <a:tailEnd/>
          </a:ln>
          <a:effectLst/>
        </p:spPr>
        <p:txBody>
          <a:bodyPr wrap="none">
            <a:spAutoFit/>
          </a:bodyPr>
          <a:lstStyle/>
          <a:p>
            <a:endParaRPr lang="es-ES" sz="1400" b="1" dirty="0">
              <a:latin typeface="Arial" charset="0"/>
              <a:cs typeface="Arial" charset="0"/>
            </a:endParaRPr>
          </a:p>
        </p:txBody>
      </p:sp>
      <p:sp>
        <p:nvSpPr>
          <p:cNvPr id="3083" name="Text Box 11"/>
          <p:cNvSpPr txBox="1">
            <a:spLocks noChangeArrowheads="1"/>
          </p:cNvSpPr>
          <p:nvPr/>
        </p:nvSpPr>
        <p:spPr bwMode="auto">
          <a:xfrm>
            <a:off x="685800" y="457200"/>
            <a:ext cx="8001000" cy="304800"/>
          </a:xfrm>
          <a:prstGeom prst="rect">
            <a:avLst/>
          </a:prstGeom>
          <a:noFill/>
          <a:ln w="9525">
            <a:noFill/>
            <a:miter lim="800000"/>
            <a:headEnd/>
            <a:tailEnd/>
          </a:ln>
          <a:effectLst/>
        </p:spPr>
        <p:txBody>
          <a:bodyPr>
            <a:spAutoFit/>
          </a:bodyPr>
          <a:lstStyle/>
          <a:p>
            <a:pPr algn="ctr">
              <a:spcBef>
                <a:spcPct val="50000"/>
              </a:spcBef>
            </a:pPr>
            <a:endParaRPr lang="es-ES" sz="1400" b="1" i="1" dirty="0">
              <a:latin typeface="Arial" charset="0"/>
              <a:cs typeface="Arial" charset="0"/>
            </a:endParaRPr>
          </a:p>
        </p:txBody>
      </p:sp>
      <p:sp>
        <p:nvSpPr>
          <p:cNvPr id="240643" name="Rectangle 3"/>
          <p:cNvSpPr>
            <a:spLocks noChangeArrowheads="1"/>
          </p:cNvSpPr>
          <p:nvPr/>
        </p:nvSpPr>
        <p:spPr bwMode="auto">
          <a:xfrm>
            <a:off x="971600" y="1556792"/>
            <a:ext cx="7704856" cy="32316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s-VE" sz="1800" dirty="0" smtClean="0">
              <a:latin typeface="Arial" pitchFamily="34" charset="0"/>
              <a:cs typeface="Arial" pitchFamily="34" charset="0"/>
            </a:endParaRPr>
          </a:p>
          <a:p>
            <a:r>
              <a:rPr lang="es-VE" sz="1800" dirty="0" smtClean="0">
                <a:latin typeface="Arial" pitchFamily="34" charset="0"/>
                <a:cs typeface="Arial" pitchFamily="34" charset="0"/>
              </a:rPr>
              <a:t>Son soportes didácticos que se pueden reutilizar.</a:t>
            </a:r>
          </a:p>
          <a:p>
            <a:endParaRPr lang="es-VE" sz="1800" dirty="0" smtClean="0">
              <a:latin typeface="Arial" pitchFamily="34" charset="0"/>
              <a:cs typeface="Arial" pitchFamily="34" charset="0"/>
            </a:endParaRPr>
          </a:p>
          <a:p>
            <a:r>
              <a:rPr lang="es-VE" sz="1800" dirty="0" smtClean="0">
                <a:latin typeface="Arial" pitchFamily="34" charset="0"/>
                <a:cs typeface="Arial" pitchFamily="34" charset="0"/>
              </a:rPr>
              <a:t>Tiene descripciones externas llamadas metadatos.</a:t>
            </a:r>
          </a:p>
          <a:p>
            <a:pPr algn="just"/>
            <a:endParaRPr lang="es-VE" sz="1800" dirty="0" smtClean="0">
              <a:latin typeface="Arial" pitchFamily="34" charset="0"/>
              <a:cs typeface="Arial" pitchFamily="34" charset="0"/>
            </a:endParaRPr>
          </a:p>
          <a:p>
            <a:pPr algn="just"/>
            <a:endParaRPr lang="es-VE" sz="1800" dirty="0" smtClean="0">
              <a:latin typeface="Arial" pitchFamily="34" charset="0"/>
              <a:cs typeface="Arial" pitchFamily="34" charset="0"/>
            </a:endParaRPr>
          </a:p>
          <a:p>
            <a:pPr algn="just"/>
            <a:endParaRPr lang="es-VE" sz="1800" dirty="0" smtClean="0">
              <a:latin typeface="Arial" pitchFamily="34" charset="0"/>
              <a:cs typeface="Arial" pitchFamily="34" charset="0"/>
            </a:endParaRPr>
          </a:p>
          <a:p>
            <a:pPr algn="just"/>
            <a:endParaRPr lang="es-VE" sz="1800" dirty="0" smtClean="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s-VE" sz="30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s-VE" sz="3000" b="0" i="0" u="none" strike="noStrike" cap="none" normalizeH="0" baseline="0" dirty="0" smtClean="0">
              <a:ln>
                <a:noFill/>
              </a:ln>
              <a:solidFill>
                <a:schemeClr val="tx1"/>
              </a:solidFill>
              <a:effectLst/>
              <a:latin typeface="Times New Roman" pitchFamily="18" charset="0"/>
            </a:endParaRPr>
          </a:p>
        </p:txBody>
      </p:sp>
      <p:sp>
        <p:nvSpPr>
          <p:cNvPr id="9" name="Rectangle 4"/>
          <p:cNvSpPr>
            <a:spLocks noChangeArrowheads="1"/>
          </p:cNvSpPr>
          <p:nvPr/>
        </p:nvSpPr>
        <p:spPr bwMode="auto">
          <a:xfrm>
            <a:off x="539552" y="3068960"/>
            <a:ext cx="8077200" cy="523220"/>
          </a:xfrm>
          <a:prstGeom prst="rect">
            <a:avLst/>
          </a:prstGeom>
          <a:noFill/>
          <a:ln w="9525">
            <a:noFill/>
            <a:miter lim="800000"/>
            <a:headEnd/>
            <a:tailEnd/>
          </a:ln>
          <a:effectLst/>
        </p:spPr>
        <p:txBody>
          <a:bodyPr>
            <a:spAutoFit/>
          </a:bodyPr>
          <a:lstStyle/>
          <a:p>
            <a:pPr algn="ctr">
              <a:spcBef>
                <a:spcPct val="50000"/>
              </a:spcBef>
            </a:pPr>
            <a:r>
              <a:rPr lang="es-ES_tradnl" sz="2800" u="sng" dirty="0" smtClean="0">
                <a:latin typeface="Arial" charset="0"/>
              </a:rPr>
              <a:t>Ventajas y desventajas</a:t>
            </a:r>
            <a:endParaRPr lang="es-ES_tradnl" sz="2800" u="sng" dirty="0">
              <a:latin typeface="Arial" charset="0"/>
            </a:endParaRPr>
          </a:p>
        </p:txBody>
      </p:sp>
      <p:sp>
        <p:nvSpPr>
          <p:cNvPr id="10" name="Rectangle 3"/>
          <p:cNvSpPr>
            <a:spLocks noChangeArrowheads="1"/>
          </p:cNvSpPr>
          <p:nvPr/>
        </p:nvSpPr>
        <p:spPr bwMode="auto">
          <a:xfrm>
            <a:off x="899592" y="3933056"/>
            <a:ext cx="7704856"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s-VE" sz="1800" dirty="0" smtClean="0">
                <a:latin typeface="Arial" pitchFamily="34" charset="0"/>
                <a:cs typeface="Arial" pitchFamily="34" charset="0"/>
              </a:rPr>
              <a:t>Son acoplables para crear otros mas complejos</a:t>
            </a:r>
          </a:p>
          <a:p>
            <a:pPr algn="just">
              <a:buFont typeface="Arial" pitchFamily="34" charset="0"/>
              <a:buChar char="•"/>
            </a:pPr>
            <a:r>
              <a:rPr kumimoji="0" lang="es-VE" sz="1800" b="0" i="0" u="none" strike="noStrike" cap="none" normalizeH="0" baseline="0" dirty="0" smtClean="0">
                <a:ln>
                  <a:noFill/>
                </a:ln>
                <a:solidFill>
                  <a:schemeClr val="tx1"/>
                </a:solidFill>
                <a:effectLst/>
                <a:latin typeface="Arial" pitchFamily="34" charset="0"/>
                <a:cs typeface="Arial" pitchFamily="34" charset="0"/>
              </a:rPr>
              <a:t>  Permite</a:t>
            </a:r>
            <a:r>
              <a:rPr kumimoji="0" lang="es-VE" sz="1800" b="0" i="0" u="none" strike="noStrike" cap="none" normalizeH="0" dirty="0" smtClean="0">
                <a:ln>
                  <a:noFill/>
                </a:ln>
                <a:solidFill>
                  <a:schemeClr val="tx1"/>
                </a:solidFill>
                <a:effectLst/>
                <a:latin typeface="Arial" pitchFamily="34" charset="0"/>
                <a:cs typeface="Arial" pitchFamily="34" charset="0"/>
              </a:rPr>
              <a:t> material de alta calidad tanto para educación presencial como a distancia.</a:t>
            </a:r>
          </a:p>
          <a:p>
            <a:pPr algn="just">
              <a:buFont typeface="Arial" pitchFamily="34" charset="0"/>
              <a:buChar char="•"/>
            </a:pPr>
            <a:r>
              <a:rPr lang="es-VE" sz="1800" dirty="0" smtClean="0">
                <a:latin typeface="Arial" pitchFamily="34" charset="0"/>
                <a:cs typeface="Arial" pitchFamily="34" charset="0"/>
              </a:rPr>
              <a:t> Se pueden usar en contextos distintos manteniendo su significado.</a:t>
            </a:r>
          </a:p>
          <a:p>
            <a:pPr algn="just">
              <a:buFont typeface="Arial" pitchFamily="34" charset="0"/>
              <a:buChar char="•"/>
            </a:pPr>
            <a:r>
              <a:rPr kumimoji="0" lang="es-VE" sz="1800" b="0" i="0" u="none" strike="noStrike" cap="none" normalizeH="0" dirty="0" smtClean="0">
                <a:ln>
                  <a:noFill/>
                </a:ln>
                <a:solidFill>
                  <a:schemeClr val="tx1"/>
                </a:solidFill>
                <a:effectLst/>
                <a:latin typeface="Arial" pitchFamily="34" charset="0"/>
                <a:cs typeface="Arial" pitchFamily="34" charset="0"/>
              </a:rPr>
              <a:t> Soportan cambios </a:t>
            </a:r>
            <a:r>
              <a:rPr kumimoji="0" lang="es-VE" sz="1800" b="0" i="0" u="none" strike="noStrike" cap="none" normalizeH="0" dirty="0" err="1" smtClean="0">
                <a:ln>
                  <a:noFill/>
                </a:ln>
                <a:solidFill>
                  <a:schemeClr val="tx1"/>
                </a:solidFill>
                <a:effectLst/>
                <a:latin typeface="Arial" pitchFamily="34" charset="0"/>
                <a:cs typeface="Arial" pitchFamily="34" charset="0"/>
              </a:rPr>
              <a:t>tecnólógicos</a:t>
            </a:r>
            <a:r>
              <a:rPr kumimoji="0" lang="es-VE" sz="1800" b="0" i="0" u="none" strike="noStrike" cap="none" normalizeH="0" dirty="0" smtClean="0">
                <a:ln>
                  <a:noFill/>
                </a:ln>
                <a:solidFill>
                  <a:schemeClr val="tx1"/>
                </a:solidFill>
                <a:effectLst/>
                <a:latin typeface="Arial" pitchFamily="34" charset="0"/>
                <a:cs typeface="Arial" pitchFamily="34" charset="0"/>
              </a:rPr>
              <a:t>.</a:t>
            </a:r>
          </a:p>
          <a:p>
            <a:pPr algn="just"/>
            <a:endParaRPr lang="es-VE" sz="1800" baseline="0" dirty="0" smtClean="0">
              <a:latin typeface="Arial" pitchFamily="34" charset="0"/>
              <a:cs typeface="Arial" pitchFamily="34" charset="0"/>
            </a:endParaRPr>
          </a:p>
          <a:p>
            <a:pPr algn="just"/>
            <a:r>
              <a:rPr kumimoji="0" lang="es-VE" sz="1800" b="0" i="0" u="none" strike="noStrike" cap="none" normalizeH="0" dirty="0" smtClean="0">
                <a:ln>
                  <a:noFill/>
                </a:ln>
                <a:solidFill>
                  <a:schemeClr val="tx1"/>
                </a:solidFill>
                <a:effectLst/>
                <a:latin typeface="Arial" pitchFamily="34" charset="0"/>
                <a:cs typeface="Arial" pitchFamily="34" charset="0"/>
              </a:rPr>
              <a:t>Y su </a:t>
            </a:r>
            <a:r>
              <a:rPr lang="es-VE" sz="1800" dirty="0" smtClean="0">
                <a:latin typeface="Arial" pitchFamily="34" charset="0"/>
                <a:cs typeface="Arial" pitchFamily="34" charset="0"/>
              </a:rPr>
              <a:t>d</a:t>
            </a:r>
            <a:r>
              <a:rPr kumimoji="0" lang="es-VE" sz="1800" b="0" i="0" u="none" strike="noStrike" cap="none" normalizeH="0" dirty="0" smtClean="0">
                <a:ln>
                  <a:noFill/>
                </a:ln>
                <a:solidFill>
                  <a:schemeClr val="tx1"/>
                </a:solidFill>
                <a:effectLst/>
                <a:latin typeface="Arial" pitchFamily="34" charset="0"/>
                <a:cs typeface="Arial" pitchFamily="34" charset="0"/>
              </a:rPr>
              <a:t>esventaja es que no es fácil interpretar los metadatos. No hay estándar.</a:t>
            </a:r>
            <a:endParaRPr kumimoji="0" lang="es-VE"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457200" y="685800"/>
            <a:ext cx="8077200" cy="523220"/>
          </a:xfrm>
          <a:prstGeom prst="rect">
            <a:avLst/>
          </a:prstGeom>
          <a:noFill/>
          <a:ln w="9525">
            <a:noFill/>
            <a:miter lim="800000"/>
            <a:headEnd/>
            <a:tailEnd/>
          </a:ln>
          <a:effectLst/>
        </p:spPr>
        <p:txBody>
          <a:bodyPr>
            <a:spAutoFit/>
          </a:bodyPr>
          <a:lstStyle/>
          <a:p>
            <a:pPr algn="ctr">
              <a:spcBef>
                <a:spcPct val="50000"/>
              </a:spcBef>
            </a:pPr>
            <a:r>
              <a:rPr lang="es-ES_tradnl" sz="2800" u="sng" dirty="0" smtClean="0">
                <a:latin typeface="Arial" charset="0"/>
              </a:rPr>
              <a:t>Clasificación</a:t>
            </a:r>
            <a:endParaRPr lang="es-ES_tradnl" sz="2800" u="sng" dirty="0">
              <a:latin typeface="Arial" charset="0"/>
            </a:endParaRPr>
          </a:p>
        </p:txBody>
      </p:sp>
      <p:sp>
        <p:nvSpPr>
          <p:cNvPr id="3078" name="Rectangle 6"/>
          <p:cNvSpPr>
            <a:spLocks noChangeArrowheads="1"/>
          </p:cNvSpPr>
          <p:nvPr/>
        </p:nvSpPr>
        <p:spPr bwMode="auto">
          <a:xfrm>
            <a:off x="838200" y="76200"/>
            <a:ext cx="8077200" cy="304800"/>
          </a:xfrm>
          <a:prstGeom prst="rect">
            <a:avLst/>
          </a:prstGeom>
          <a:noFill/>
          <a:ln w="9525">
            <a:noFill/>
            <a:miter lim="800000"/>
            <a:headEnd/>
            <a:tailEnd/>
          </a:ln>
          <a:effectLst/>
        </p:spPr>
        <p:txBody>
          <a:bodyPr>
            <a:spAutoFit/>
          </a:bodyPr>
          <a:lstStyle/>
          <a:p>
            <a:pPr>
              <a:spcBef>
                <a:spcPct val="50000"/>
              </a:spcBef>
            </a:pPr>
            <a:endParaRPr lang="ar-SA" sz="1400" b="1" dirty="0">
              <a:cs typeface="Times New Roman" pitchFamily="18" charset="0"/>
            </a:endParaRPr>
          </a:p>
        </p:txBody>
      </p:sp>
      <p:sp>
        <p:nvSpPr>
          <p:cNvPr id="3080" name="Text Box 8"/>
          <p:cNvSpPr txBox="1">
            <a:spLocks noChangeArrowheads="1"/>
          </p:cNvSpPr>
          <p:nvPr/>
        </p:nvSpPr>
        <p:spPr bwMode="auto">
          <a:xfrm>
            <a:off x="4495800" y="6477000"/>
            <a:ext cx="4419600" cy="304800"/>
          </a:xfrm>
          <a:prstGeom prst="rect">
            <a:avLst/>
          </a:prstGeom>
          <a:noFill/>
          <a:ln w="9525">
            <a:noFill/>
            <a:miter lim="800000"/>
            <a:headEnd/>
            <a:tailEnd/>
          </a:ln>
          <a:effectLst/>
        </p:spPr>
        <p:txBody>
          <a:bodyPr>
            <a:spAutoFit/>
          </a:bodyPr>
          <a:lstStyle/>
          <a:p>
            <a:pPr algn="r">
              <a:spcBef>
                <a:spcPct val="50000"/>
              </a:spcBef>
            </a:pPr>
            <a:endParaRPr lang="es-ES" sz="1400" b="1" dirty="0"/>
          </a:p>
        </p:txBody>
      </p:sp>
      <p:sp>
        <p:nvSpPr>
          <p:cNvPr id="3081" name="Rectangle 9"/>
          <p:cNvSpPr>
            <a:spLocks noChangeArrowheads="1"/>
          </p:cNvSpPr>
          <p:nvPr/>
        </p:nvSpPr>
        <p:spPr bwMode="auto">
          <a:xfrm>
            <a:off x="179512" y="1844824"/>
            <a:ext cx="4114800" cy="3581400"/>
          </a:xfrm>
          <a:prstGeom prst="rect">
            <a:avLst/>
          </a:prstGeom>
          <a:noFill/>
          <a:ln w="9525">
            <a:noFill/>
            <a:miter lim="800000"/>
            <a:headEnd/>
            <a:tailEnd/>
          </a:ln>
          <a:effectLst/>
        </p:spPr>
        <p:txBody>
          <a:bodyPr wrap="none" anchor="ctr"/>
          <a:lstStyle/>
          <a:p>
            <a:endParaRPr lang="es-VE"/>
          </a:p>
        </p:txBody>
      </p:sp>
      <p:sp>
        <p:nvSpPr>
          <p:cNvPr id="3082" name="Rectangle 10"/>
          <p:cNvSpPr>
            <a:spLocks noChangeArrowheads="1"/>
          </p:cNvSpPr>
          <p:nvPr/>
        </p:nvSpPr>
        <p:spPr bwMode="auto">
          <a:xfrm>
            <a:off x="381000" y="6477000"/>
            <a:ext cx="184731" cy="307777"/>
          </a:xfrm>
          <a:prstGeom prst="rect">
            <a:avLst/>
          </a:prstGeom>
          <a:noFill/>
          <a:ln w="9525">
            <a:noFill/>
            <a:miter lim="800000"/>
            <a:headEnd/>
            <a:tailEnd/>
          </a:ln>
          <a:effectLst/>
        </p:spPr>
        <p:txBody>
          <a:bodyPr wrap="none">
            <a:spAutoFit/>
          </a:bodyPr>
          <a:lstStyle/>
          <a:p>
            <a:endParaRPr lang="es-ES" sz="1400" b="1" dirty="0">
              <a:latin typeface="Arial" charset="0"/>
              <a:cs typeface="Arial" charset="0"/>
            </a:endParaRPr>
          </a:p>
        </p:txBody>
      </p:sp>
      <p:sp>
        <p:nvSpPr>
          <p:cNvPr id="3083" name="Text Box 11"/>
          <p:cNvSpPr txBox="1">
            <a:spLocks noChangeArrowheads="1"/>
          </p:cNvSpPr>
          <p:nvPr/>
        </p:nvSpPr>
        <p:spPr bwMode="auto">
          <a:xfrm>
            <a:off x="685800" y="457200"/>
            <a:ext cx="8001000" cy="304800"/>
          </a:xfrm>
          <a:prstGeom prst="rect">
            <a:avLst/>
          </a:prstGeom>
          <a:noFill/>
          <a:ln w="9525">
            <a:noFill/>
            <a:miter lim="800000"/>
            <a:headEnd/>
            <a:tailEnd/>
          </a:ln>
          <a:effectLst/>
        </p:spPr>
        <p:txBody>
          <a:bodyPr>
            <a:spAutoFit/>
          </a:bodyPr>
          <a:lstStyle/>
          <a:p>
            <a:pPr algn="ctr">
              <a:spcBef>
                <a:spcPct val="50000"/>
              </a:spcBef>
            </a:pPr>
            <a:endParaRPr lang="es-ES" sz="1400" b="1" i="1" dirty="0">
              <a:latin typeface="Arial" charset="0"/>
              <a:cs typeface="Arial" charset="0"/>
            </a:endParaRPr>
          </a:p>
        </p:txBody>
      </p:sp>
      <p:sp>
        <p:nvSpPr>
          <p:cNvPr id="240643" name="Rectangle 3"/>
          <p:cNvSpPr>
            <a:spLocks noChangeArrowheads="1"/>
          </p:cNvSpPr>
          <p:nvPr/>
        </p:nvSpPr>
        <p:spPr bwMode="auto">
          <a:xfrm>
            <a:off x="1043608" y="1556792"/>
            <a:ext cx="7704856" cy="38779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buFont typeface="Arial" pitchFamily="34" charset="0"/>
              <a:buChar char="•"/>
            </a:pPr>
            <a:r>
              <a:rPr lang="es-VE" sz="3000" dirty="0" smtClean="0">
                <a:latin typeface="Arial" pitchFamily="34" charset="0"/>
                <a:cs typeface="Arial" pitchFamily="34" charset="0"/>
              </a:rPr>
              <a:t> </a:t>
            </a:r>
            <a:r>
              <a:rPr lang="es-VE" sz="1800" dirty="0" smtClean="0">
                <a:latin typeface="Arial" pitchFamily="34" charset="0"/>
                <a:cs typeface="Arial" pitchFamily="34" charset="0"/>
              </a:rPr>
              <a:t>Taxonomía de </a:t>
            </a:r>
            <a:r>
              <a:rPr lang="es-VE" sz="1800" dirty="0" err="1" smtClean="0">
                <a:latin typeface="Arial" pitchFamily="34" charset="0"/>
                <a:cs typeface="Arial" pitchFamily="34" charset="0"/>
              </a:rPr>
              <a:t>Wiley</a:t>
            </a:r>
            <a:r>
              <a:rPr lang="es-VE" sz="1800" dirty="0" smtClean="0">
                <a:latin typeface="Arial" pitchFamily="34" charset="0"/>
                <a:cs typeface="Arial" pitchFamily="34" charset="0"/>
              </a:rPr>
              <a:t>:</a:t>
            </a:r>
          </a:p>
          <a:p>
            <a:pPr marL="514350" indent="-514350" algn="just">
              <a:buFont typeface="+mj-lt"/>
              <a:buAutoNum type="alphaLcParenR"/>
            </a:pPr>
            <a:r>
              <a:rPr lang="es-VE" sz="1800" dirty="0" smtClean="0">
                <a:latin typeface="Arial" pitchFamily="34" charset="0"/>
                <a:cs typeface="Arial" pitchFamily="34" charset="0"/>
              </a:rPr>
              <a:t>OA fundamental: recurso sin combinar. Ejemplo foto de un pianista.</a:t>
            </a:r>
          </a:p>
          <a:p>
            <a:pPr marL="514350" indent="-514350" algn="just">
              <a:buFont typeface="+mj-lt"/>
              <a:buAutoNum type="alphaLcParenR"/>
            </a:pPr>
            <a:r>
              <a:rPr lang="es-VE" sz="1800" dirty="0" smtClean="0">
                <a:latin typeface="Arial" pitchFamily="34" charset="0"/>
                <a:cs typeface="Arial" pitchFamily="34" charset="0"/>
              </a:rPr>
              <a:t>OA combinados cerrados: sus OA no son accesibles de forma individual. Ejemplo: video de un pianista. </a:t>
            </a:r>
          </a:p>
          <a:p>
            <a:pPr marL="514350" indent="-514350" algn="just">
              <a:buFont typeface="+mj-lt"/>
              <a:buAutoNum type="alphaLcParenR"/>
            </a:pPr>
            <a:r>
              <a:rPr kumimoji="0" lang="es-VE" sz="1800" b="0" i="0" u="none" strike="noStrike" cap="none" normalizeH="0" baseline="0" dirty="0" smtClean="0">
                <a:ln>
                  <a:noFill/>
                </a:ln>
                <a:solidFill>
                  <a:schemeClr val="tx1"/>
                </a:solidFill>
                <a:effectLst/>
                <a:latin typeface="Arial" pitchFamily="34" charset="0"/>
                <a:cs typeface="Arial" pitchFamily="34" charset="0"/>
              </a:rPr>
              <a:t>OA combinados abiertos: sus componentes se pueden</a:t>
            </a:r>
            <a:r>
              <a:rPr kumimoji="0" lang="es-VE" sz="1800" b="0" i="0" u="none" strike="noStrike" cap="none" normalizeH="0" dirty="0" smtClean="0">
                <a:ln>
                  <a:noFill/>
                </a:ln>
                <a:solidFill>
                  <a:schemeClr val="tx1"/>
                </a:solidFill>
                <a:effectLst/>
                <a:latin typeface="Arial" pitchFamily="34" charset="0"/>
                <a:cs typeface="Arial" pitchFamily="34" charset="0"/>
              </a:rPr>
              <a:t> reutilizar. Ejemplo página web de un pianista con foto, texto y video.</a:t>
            </a:r>
          </a:p>
          <a:p>
            <a:pPr marL="514350" indent="-514350" algn="just">
              <a:buFont typeface="+mj-lt"/>
              <a:buAutoNum type="alphaLcParenR"/>
            </a:pPr>
            <a:r>
              <a:rPr lang="es-VE" sz="1800" dirty="0" smtClean="0">
                <a:latin typeface="Arial" pitchFamily="34" charset="0"/>
                <a:cs typeface="Arial" pitchFamily="34" charset="0"/>
              </a:rPr>
              <a:t>OA de presentación generativa: estructura lógica para organizar OA de nivel inferior. Ejemplo: un </a:t>
            </a:r>
            <a:r>
              <a:rPr lang="es-VE" sz="1800" dirty="0" err="1" smtClean="0">
                <a:latin typeface="Arial" pitchFamily="34" charset="0"/>
                <a:cs typeface="Arial" pitchFamily="34" charset="0"/>
              </a:rPr>
              <a:t>applet</a:t>
            </a:r>
            <a:r>
              <a:rPr lang="es-VE" sz="1800" dirty="0" smtClean="0">
                <a:latin typeface="Arial" pitchFamily="34" charset="0"/>
                <a:cs typeface="Arial" pitchFamily="34" charset="0"/>
              </a:rPr>
              <a:t> donde se dibuje el pentagrama.</a:t>
            </a:r>
          </a:p>
          <a:p>
            <a:pPr marL="514350" indent="-514350" algn="just">
              <a:buAutoNum type="alphaLcParenR" startAt="5"/>
            </a:pPr>
            <a:r>
              <a:rPr lang="es-VE" sz="1800" dirty="0" smtClean="0">
                <a:latin typeface="Arial" pitchFamily="34" charset="0"/>
                <a:cs typeface="Arial" pitchFamily="34" charset="0"/>
              </a:rPr>
              <a:t>OA generativo </a:t>
            </a:r>
            <a:r>
              <a:rPr lang="es-VE" sz="1800" dirty="0" err="1" smtClean="0">
                <a:latin typeface="Arial" pitchFamily="34" charset="0"/>
                <a:cs typeface="Arial" pitchFamily="34" charset="0"/>
              </a:rPr>
              <a:t>instruccional</a:t>
            </a:r>
            <a:r>
              <a:rPr lang="es-VE" sz="1800" dirty="0" smtClean="0">
                <a:latin typeface="Arial" pitchFamily="34" charset="0"/>
                <a:cs typeface="Arial" pitchFamily="34" charset="0"/>
              </a:rPr>
              <a:t>: combina OA de varios tipos además de evaluar interacciones con el estudiante. Ejemplo: enseñar música y entregar ejercicios de composición musical.</a:t>
            </a:r>
          </a:p>
          <a:p>
            <a:pPr marL="514350" indent="-514350" algn="just">
              <a:buAutoNum type="alphaLcParenR" startAt="5"/>
            </a:pPr>
            <a:endParaRPr lang="es-VE" sz="1800" dirty="0" smtClean="0">
              <a:latin typeface="Arial" pitchFamily="34" charset="0"/>
              <a:cs typeface="Arial" pitchFamily="34" charset="0"/>
            </a:endParaRPr>
          </a:p>
          <a:p>
            <a:pPr marL="514350" indent="-514350" algn="just"/>
            <a:r>
              <a:rPr lang="es-VE" sz="1800" dirty="0" smtClean="0">
                <a:latin typeface="Arial" pitchFamily="34" charset="0"/>
                <a:cs typeface="Arial" pitchFamily="34" charset="0"/>
              </a:rPr>
              <a:t>        </a:t>
            </a:r>
            <a:endParaRPr kumimoji="0" lang="es-VE"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457200" y="685800"/>
            <a:ext cx="8077200" cy="523220"/>
          </a:xfrm>
          <a:prstGeom prst="rect">
            <a:avLst/>
          </a:prstGeom>
          <a:noFill/>
          <a:ln w="9525">
            <a:noFill/>
            <a:miter lim="800000"/>
            <a:headEnd/>
            <a:tailEnd/>
          </a:ln>
          <a:effectLst/>
        </p:spPr>
        <p:txBody>
          <a:bodyPr>
            <a:spAutoFit/>
          </a:bodyPr>
          <a:lstStyle/>
          <a:p>
            <a:pPr algn="ctr">
              <a:spcBef>
                <a:spcPct val="50000"/>
              </a:spcBef>
            </a:pPr>
            <a:r>
              <a:rPr lang="es-ES_tradnl" sz="2800" u="sng" dirty="0" smtClean="0">
                <a:latin typeface="Arial" charset="0"/>
              </a:rPr>
              <a:t>Estándares de objetos de aprendizaje</a:t>
            </a:r>
            <a:endParaRPr lang="es-ES_tradnl" sz="2800" u="sng" dirty="0">
              <a:latin typeface="Arial" charset="0"/>
            </a:endParaRPr>
          </a:p>
        </p:txBody>
      </p:sp>
      <p:sp>
        <p:nvSpPr>
          <p:cNvPr id="3078" name="Rectangle 6"/>
          <p:cNvSpPr>
            <a:spLocks noChangeArrowheads="1"/>
          </p:cNvSpPr>
          <p:nvPr/>
        </p:nvSpPr>
        <p:spPr bwMode="auto">
          <a:xfrm>
            <a:off x="838200" y="76200"/>
            <a:ext cx="8077200" cy="304800"/>
          </a:xfrm>
          <a:prstGeom prst="rect">
            <a:avLst/>
          </a:prstGeom>
          <a:noFill/>
          <a:ln w="9525">
            <a:noFill/>
            <a:miter lim="800000"/>
            <a:headEnd/>
            <a:tailEnd/>
          </a:ln>
          <a:effectLst/>
        </p:spPr>
        <p:txBody>
          <a:bodyPr>
            <a:spAutoFit/>
          </a:bodyPr>
          <a:lstStyle/>
          <a:p>
            <a:pPr>
              <a:spcBef>
                <a:spcPct val="50000"/>
              </a:spcBef>
            </a:pPr>
            <a:endParaRPr lang="ar-SA" sz="1400" b="1" dirty="0">
              <a:cs typeface="Times New Roman" pitchFamily="18" charset="0"/>
            </a:endParaRPr>
          </a:p>
        </p:txBody>
      </p:sp>
      <p:sp>
        <p:nvSpPr>
          <p:cNvPr id="3080" name="Text Box 8"/>
          <p:cNvSpPr txBox="1">
            <a:spLocks noChangeArrowheads="1"/>
          </p:cNvSpPr>
          <p:nvPr/>
        </p:nvSpPr>
        <p:spPr bwMode="auto">
          <a:xfrm>
            <a:off x="4495800" y="6477000"/>
            <a:ext cx="4419600" cy="304800"/>
          </a:xfrm>
          <a:prstGeom prst="rect">
            <a:avLst/>
          </a:prstGeom>
          <a:noFill/>
          <a:ln w="9525">
            <a:noFill/>
            <a:miter lim="800000"/>
            <a:headEnd/>
            <a:tailEnd/>
          </a:ln>
          <a:effectLst/>
        </p:spPr>
        <p:txBody>
          <a:bodyPr>
            <a:spAutoFit/>
          </a:bodyPr>
          <a:lstStyle/>
          <a:p>
            <a:pPr algn="r">
              <a:spcBef>
                <a:spcPct val="50000"/>
              </a:spcBef>
            </a:pPr>
            <a:endParaRPr lang="es-ES" sz="1400" b="1" dirty="0"/>
          </a:p>
        </p:txBody>
      </p:sp>
      <p:sp>
        <p:nvSpPr>
          <p:cNvPr id="3081" name="Rectangle 9"/>
          <p:cNvSpPr>
            <a:spLocks noChangeArrowheads="1"/>
          </p:cNvSpPr>
          <p:nvPr/>
        </p:nvSpPr>
        <p:spPr bwMode="auto">
          <a:xfrm>
            <a:off x="827584" y="3356992"/>
            <a:ext cx="7416824" cy="1728192"/>
          </a:xfrm>
          <a:prstGeom prst="rect">
            <a:avLst/>
          </a:prstGeom>
          <a:noFill/>
          <a:ln w="9525">
            <a:noFill/>
            <a:miter lim="800000"/>
            <a:headEnd/>
            <a:tailEnd/>
          </a:ln>
          <a:effectLst/>
        </p:spPr>
        <p:txBody>
          <a:bodyPr wrap="none" anchor="ctr"/>
          <a:lstStyle/>
          <a:p>
            <a:pPr marL="514350" indent="-514350" algn="just"/>
            <a:r>
              <a:rPr lang="es-VE" sz="1800" dirty="0" smtClean="0">
                <a:latin typeface="Arial" pitchFamily="34" charset="0"/>
                <a:cs typeface="Arial" pitchFamily="34" charset="0"/>
              </a:rPr>
              <a:t>El estándar LOM (</a:t>
            </a:r>
            <a:r>
              <a:rPr lang="es-VE" sz="1800" dirty="0" err="1" smtClean="0">
                <a:latin typeface="Arial" pitchFamily="34" charset="0"/>
                <a:cs typeface="Arial" pitchFamily="34" charset="0"/>
              </a:rPr>
              <a:t>Learning</a:t>
            </a:r>
            <a:r>
              <a:rPr lang="es-VE" sz="1800" dirty="0" smtClean="0">
                <a:latin typeface="Arial" pitchFamily="34" charset="0"/>
                <a:cs typeface="Arial" pitchFamily="34" charset="0"/>
              </a:rPr>
              <a:t> </a:t>
            </a:r>
            <a:r>
              <a:rPr lang="es-VE" sz="1800" dirty="0" err="1" smtClean="0">
                <a:latin typeface="Arial" pitchFamily="34" charset="0"/>
                <a:cs typeface="Arial" pitchFamily="34" charset="0"/>
              </a:rPr>
              <a:t>Objetct</a:t>
            </a:r>
            <a:r>
              <a:rPr lang="es-VE" sz="1800" dirty="0" smtClean="0">
                <a:latin typeface="Arial" pitchFamily="34" charset="0"/>
                <a:cs typeface="Arial" pitchFamily="34" charset="0"/>
              </a:rPr>
              <a:t> </a:t>
            </a:r>
            <a:r>
              <a:rPr lang="es-VE" sz="1800" dirty="0" err="1" smtClean="0">
                <a:latin typeface="Arial" pitchFamily="34" charset="0"/>
                <a:cs typeface="Arial" pitchFamily="34" charset="0"/>
              </a:rPr>
              <a:t>Metadata</a:t>
            </a:r>
            <a:r>
              <a:rPr lang="es-VE" sz="1800" dirty="0" smtClean="0">
                <a:latin typeface="Arial" pitchFamily="34" charset="0"/>
                <a:cs typeface="Arial" pitchFamily="34" charset="0"/>
              </a:rPr>
              <a:t>) un estándar de </a:t>
            </a:r>
          </a:p>
          <a:p>
            <a:pPr marL="514350" indent="-514350" algn="just"/>
            <a:r>
              <a:rPr lang="es-VE" sz="1800" dirty="0" smtClean="0">
                <a:latin typeface="Arial" pitchFamily="34" charset="0"/>
                <a:cs typeface="Arial" pitchFamily="34" charset="0"/>
              </a:rPr>
              <a:t>metadatos(Sicilia,  2007). </a:t>
            </a:r>
          </a:p>
        </p:txBody>
      </p:sp>
      <p:sp>
        <p:nvSpPr>
          <p:cNvPr id="3082" name="Rectangle 10"/>
          <p:cNvSpPr>
            <a:spLocks noChangeArrowheads="1"/>
          </p:cNvSpPr>
          <p:nvPr/>
        </p:nvSpPr>
        <p:spPr bwMode="auto">
          <a:xfrm>
            <a:off x="381000" y="6477000"/>
            <a:ext cx="184731" cy="307777"/>
          </a:xfrm>
          <a:prstGeom prst="rect">
            <a:avLst/>
          </a:prstGeom>
          <a:noFill/>
          <a:ln w="9525">
            <a:noFill/>
            <a:miter lim="800000"/>
            <a:headEnd/>
            <a:tailEnd/>
          </a:ln>
          <a:effectLst/>
        </p:spPr>
        <p:txBody>
          <a:bodyPr wrap="none">
            <a:spAutoFit/>
          </a:bodyPr>
          <a:lstStyle/>
          <a:p>
            <a:endParaRPr lang="es-ES" sz="1400" b="1" dirty="0">
              <a:latin typeface="Arial" charset="0"/>
              <a:cs typeface="Arial" charset="0"/>
            </a:endParaRPr>
          </a:p>
        </p:txBody>
      </p:sp>
      <p:sp>
        <p:nvSpPr>
          <p:cNvPr id="3083" name="Text Box 11"/>
          <p:cNvSpPr txBox="1">
            <a:spLocks noChangeArrowheads="1"/>
          </p:cNvSpPr>
          <p:nvPr/>
        </p:nvSpPr>
        <p:spPr bwMode="auto">
          <a:xfrm>
            <a:off x="685800" y="457200"/>
            <a:ext cx="8001000" cy="304800"/>
          </a:xfrm>
          <a:prstGeom prst="rect">
            <a:avLst/>
          </a:prstGeom>
          <a:noFill/>
          <a:ln w="9525">
            <a:noFill/>
            <a:miter lim="800000"/>
            <a:headEnd/>
            <a:tailEnd/>
          </a:ln>
          <a:effectLst/>
        </p:spPr>
        <p:txBody>
          <a:bodyPr>
            <a:spAutoFit/>
          </a:bodyPr>
          <a:lstStyle/>
          <a:p>
            <a:pPr algn="ctr">
              <a:spcBef>
                <a:spcPct val="50000"/>
              </a:spcBef>
            </a:pPr>
            <a:endParaRPr lang="es-ES" sz="1400" b="1" i="1" dirty="0">
              <a:latin typeface="Arial" charset="0"/>
              <a:cs typeface="Arial" charset="0"/>
            </a:endParaRPr>
          </a:p>
        </p:txBody>
      </p:sp>
      <p:sp>
        <p:nvSpPr>
          <p:cNvPr id="240643" name="Rectangle 3"/>
          <p:cNvSpPr>
            <a:spLocks noChangeArrowheads="1"/>
          </p:cNvSpPr>
          <p:nvPr/>
        </p:nvSpPr>
        <p:spPr bwMode="auto">
          <a:xfrm>
            <a:off x="755576" y="1484784"/>
            <a:ext cx="7704856"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lgn="just"/>
            <a:r>
              <a:rPr lang="es-VE" sz="1800" dirty="0" smtClean="0">
                <a:latin typeface="Arial" pitchFamily="34" charset="0"/>
                <a:cs typeface="Arial" pitchFamily="34" charset="0"/>
              </a:rPr>
              <a:t>Un Estándar es un conjunto de normas que regula la realización de </a:t>
            </a:r>
          </a:p>
          <a:p>
            <a:pPr marL="514350" indent="-514350" algn="just"/>
            <a:r>
              <a:rPr lang="es-VE" sz="1800" dirty="0" smtClean="0">
                <a:latin typeface="Arial" pitchFamily="34" charset="0"/>
                <a:cs typeface="Arial" pitchFamily="34" charset="0"/>
              </a:rPr>
              <a:t>procesos o componentes para que el recurso sea compatible con otros </a:t>
            </a:r>
          </a:p>
          <a:p>
            <a:pPr marL="514350" indent="-514350" algn="just"/>
            <a:r>
              <a:rPr lang="es-VE" sz="1800" dirty="0" smtClean="0">
                <a:latin typeface="Arial" pitchFamily="34" charset="0"/>
                <a:cs typeface="Arial" pitchFamily="34" charset="0"/>
              </a:rPr>
              <a:t>recursos (Sicilia 2007).</a:t>
            </a:r>
            <a:endParaRPr kumimoji="0" lang="es-VE"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4"/>
          <p:cNvSpPr>
            <a:spLocks noChangeArrowheads="1"/>
          </p:cNvSpPr>
          <p:nvPr/>
        </p:nvSpPr>
        <p:spPr bwMode="auto">
          <a:xfrm>
            <a:off x="609600" y="2761764"/>
            <a:ext cx="8077200" cy="523220"/>
          </a:xfrm>
          <a:prstGeom prst="rect">
            <a:avLst/>
          </a:prstGeom>
          <a:noFill/>
          <a:ln w="9525">
            <a:noFill/>
            <a:miter lim="800000"/>
            <a:headEnd/>
            <a:tailEnd/>
          </a:ln>
          <a:effectLst/>
        </p:spPr>
        <p:txBody>
          <a:bodyPr>
            <a:spAutoFit/>
          </a:bodyPr>
          <a:lstStyle/>
          <a:p>
            <a:pPr algn="ctr">
              <a:spcBef>
                <a:spcPct val="50000"/>
              </a:spcBef>
            </a:pPr>
            <a:r>
              <a:rPr lang="es-ES_tradnl" sz="2800" u="sng" dirty="0" smtClean="0">
                <a:latin typeface="Arial" charset="0"/>
              </a:rPr>
              <a:t>Estándar LOM</a:t>
            </a:r>
            <a:endParaRPr lang="es-ES_tradnl" sz="2800" u="sng" dirty="0">
              <a:latin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457200" y="685800"/>
            <a:ext cx="8077200" cy="523220"/>
          </a:xfrm>
          <a:prstGeom prst="rect">
            <a:avLst/>
          </a:prstGeom>
          <a:noFill/>
          <a:ln w="9525">
            <a:noFill/>
            <a:miter lim="800000"/>
            <a:headEnd/>
            <a:tailEnd/>
          </a:ln>
          <a:effectLst/>
        </p:spPr>
        <p:txBody>
          <a:bodyPr>
            <a:spAutoFit/>
          </a:bodyPr>
          <a:lstStyle/>
          <a:p>
            <a:pPr algn="ctr">
              <a:spcBef>
                <a:spcPct val="50000"/>
              </a:spcBef>
            </a:pPr>
            <a:r>
              <a:rPr lang="es-ES_tradnl" sz="2800" u="sng" dirty="0" smtClean="0">
                <a:latin typeface="Arial" charset="0"/>
              </a:rPr>
              <a:t>Modelo de referencia </a:t>
            </a:r>
            <a:r>
              <a:rPr lang="es-ES_tradnl" sz="2800" u="sng" dirty="0" err="1" smtClean="0">
                <a:latin typeface="Arial" charset="0"/>
              </a:rPr>
              <a:t>Scorm</a:t>
            </a:r>
            <a:endParaRPr lang="es-ES_tradnl" sz="2800" u="sng" dirty="0">
              <a:latin typeface="Arial" charset="0"/>
            </a:endParaRPr>
          </a:p>
        </p:txBody>
      </p:sp>
      <p:sp>
        <p:nvSpPr>
          <p:cNvPr id="3078" name="Rectangle 6"/>
          <p:cNvSpPr>
            <a:spLocks noChangeArrowheads="1"/>
          </p:cNvSpPr>
          <p:nvPr/>
        </p:nvSpPr>
        <p:spPr bwMode="auto">
          <a:xfrm>
            <a:off x="838200" y="76200"/>
            <a:ext cx="8077200" cy="304800"/>
          </a:xfrm>
          <a:prstGeom prst="rect">
            <a:avLst/>
          </a:prstGeom>
          <a:noFill/>
          <a:ln w="9525">
            <a:noFill/>
            <a:miter lim="800000"/>
            <a:headEnd/>
            <a:tailEnd/>
          </a:ln>
          <a:effectLst/>
        </p:spPr>
        <p:txBody>
          <a:bodyPr>
            <a:spAutoFit/>
          </a:bodyPr>
          <a:lstStyle/>
          <a:p>
            <a:pPr>
              <a:spcBef>
                <a:spcPct val="50000"/>
              </a:spcBef>
            </a:pPr>
            <a:endParaRPr lang="ar-SA" sz="1400" b="1" dirty="0">
              <a:cs typeface="Times New Roman" pitchFamily="18" charset="0"/>
            </a:endParaRPr>
          </a:p>
        </p:txBody>
      </p:sp>
      <p:sp>
        <p:nvSpPr>
          <p:cNvPr id="3080" name="Text Box 8"/>
          <p:cNvSpPr txBox="1">
            <a:spLocks noChangeArrowheads="1"/>
          </p:cNvSpPr>
          <p:nvPr/>
        </p:nvSpPr>
        <p:spPr bwMode="auto">
          <a:xfrm>
            <a:off x="4495800" y="6477000"/>
            <a:ext cx="4419600" cy="304800"/>
          </a:xfrm>
          <a:prstGeom prst="rect">
            <a:avLst/>
          </a:prstGeom>
          <a:noFill/>
          <a:ln w="9525">
            <a:noFill/>
            <a:miter lim="800000"/>
            <a:headEnd/>
            <a:tailEnd/>
          </a:ln>
          <a:effectLst/>
        </p:spPr>
        <p:txBody>
          <a:bodyPr>
            <a:spAutoFit/>
          </a:bodyPr>
          <a:lstStyle/>
          <a:p>
            <a:pPr algn="r">
              <a:spcBef>
                <a:spcPct val="50000"/>
              </a:spcBef>
            </a:pPr>
            <a:endParaRPr lang="es-ES" sz="1400" b="1" dirty="0"/>
          </a:p>
        </p:txBody>
      </p:sp>
      <p:sp>
        <p:nvSpPr>
          <p:cNvPr id="3081" name="Rectangle 9"/>
          <p:cNvSpPr>
            <a:spLocks noChangeArrowheads="1"/>
          </p:cNvSpPr>
          <p:nvPr/>
        </p:nvSpPr>
        <p:spPr bwMode="auto">
          <a:xfrm>
            <a:off x="179512" y="1844824"/>
            <a:ext cx="4114800" cy="3581400"/>
          </a:xfrm>
          <a:prstGeom prst="rect">
            <a:avLst/>
          </a:prstGeom>
          <a:noFill/>
          <a:ln w="9525">
            <a:noFill/>
            <a:miter lim="800000"/>
            <a:headEnd/>
            <a:tailEnd/>
          </a:ln>
          <a:effectLst/>
        </p:spPr>
        <p:txBody>
          <a:bodyPr wrap="none" anchor="ctr"/>
          <a:lstStyle/>
          <a:p>
            <a:endParaRPr lang="es-VE"/>
          </a:p>
        </p:txBody>
      </p:sp>
      <p:sp>
        <p:nvSpPr>
          <p:cNvPr id="3082" name="Rectangle 10"/>
          <p:cNvSpPr>
            <a:spLocks noChangeArrowheads="1"/>
          </p:cNvSpPr>
          <p:nvPr/>
        </p:nvSpPr>
        <p:spPr bwMode="auto">
          <a:xfrm>
            <a:off x="381000" y="6477000"/>
            <a:ext cx="184731" cy="307777"/>
          </a:xfrm>
          <a:prstGeom prst="rect">
            <a:avLst/>
          </a:prstGeom>
          <a:noFill/>
          <a:ln w="9525">
            <a:noFill/>
            <a:miter lim="800000"/>
            <a:headEnd/>
            <a:tailEnd/>
          </a:ln>
          <a:effectLst/>
        </p:spPr>
        <p:txBody>
          <a:bodyPr wrap="none">
            <a:spAutoFit/>
          </a:bodyPr>
          <a:lstStyle/>
          <a:p>
            <a:endParaRPr lang="es-ES" sz="1400" b="1" dirty="0">
              <a:latin typeface="Arial" charset="0"/>
              <a:cs typeface="Arial" charset="0"/>
            </a:endParaRPr>
          </a:p>
        </p:txBody>
      </p:sp>
      <p:sp>
        <p:nvSpPr>
          <p:cNvPr id="3083" name="Text Box 11"/>
          <p:cNvSpPr txBox="1">
            <a:spLocks noChangeArrowheads="1"/>
          </p:cNvSpPr>
          <p:nvPr/>
        </p:nvSpPr>
        <p:spPr bwMode="auto">
          <a:xfrm>
            <a:off x="685800" y="457200"/>
            <a:ext cx="8001000" cy="304800"/>
          </a:xfrm>
          <a:prstGeom prst="rect">
            <a:avLst/>
          </a:prstGeom>
          <a:noFill/>
          <a:ln w="9525">
            <a:noFill/>
            <a:miter lim="800000"/>
            <a:headEnd/>
            <a:tailEnd/>
          </a:ln>
          <a:effectLst/>
        </p:spPr>
        <p:txBody>
          <a:bodyPr>
            <a:spAutoFit/>
          </a:bodyPr>
          <a:lstStyle/>
          <a:p>
            <a:pPr algn="ctr">
              <a:spcBef>
                <a:spcPct val="50000"/>
              </a:spcBef>
            </a:pPr>
            <a:endParaRPr lang="es-ES" sz="1400" b="1" i="1" dirty="0">
              <a:latin typeface="Arial" charset="0"/>
              <a:cs typeface="Arial" charset="0"/>
            </a:endParaRPr>
          </a:p>
        </p:txBody>
      </p:sp>
      <p:sp>
        <p:nvSpPr>
          <p:cNvPr id="240643" name="Rectangle 3"/>
          <p:cNvSpPr>
            <a:spLocks noChangeArrowheads="1"/>
          </p:cNvSpPr>
          <p:nvPr/>
        </p:nvSpPr>
        <p:spPr bwMode="auto">
          <a:xfrm>
            <a:off x="755576" y="1023125"/>
            <a:ext cx="7704856"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p:txBody>
      </p:sp>
      <p:sp>
        <p:nvSpPr>
          <p:cNvPr id="12" name="11 CuadroTexto"/>
          <p:cNvSpPr txBox="1"/>
          <p:nvPr/>
        </p:nvSpPr>
        <p:spPr>
          <a:xfrm>
            <a:off x="899592" y="1484784"/>
            <a:ext cx="7416824" cy="1200329"/>
          </a:xfrm>
          <a:prstGeom prst="rect">
            <a:avLst/>
          </a:prstGeom>
          <a:noFill/>
        </p:spPr>
        <p:txBody>
          <a:bodyPr wrap="square" rtlCol="0">
            <a:spAutoFit/>
          </a:bodyPr>
          <a:lstStyle/>
          <a:p>
            <a:pPr algn="just"/>
            <a:r>
              <a:rPr lang="es-VE" sz="1800" dirty="0" smtClean="0">
                <a:latin typeface="Arial" pitchFamily="34" charset="0"/>
                <a:cs typeface="Arial" pitchFamily="34" charset="0"/>
              </a:rPr>
              <a:t>El modelo de referencia SCORM (</a:t>
            </a:r>
            <a:r>
              <a:rPr lang="es-VE" sz="1800" dirty="0" err="1" smtClean="0">
                <a:latin typeface="Arial" pitchFamily="34" charset="0"/>
                <a:cs typeface="Arial" pitchFamily="34" charset="0"/>
              </a:rPr>
              <a:t>Shareable</a:t>
            </a:r>
            <a:r>
              <a:rPr lang="es-VE" sz="1800" dirty="0" smtClean="0">
                <a:latin typeface="Arial" pitchFamily="34" charset="0"/>
                <a:cs typeface="Arial" pitchFamily="34" charset="0"/>
              </a:rPr>
              <a:t> Content </a:t>
            </a:r>
            <a:r>
              <a:rPr lang="es-VE" sz="1800" dirty="0" err="1" smtClean="0">
                <a:latin typeface="Arial" pitchFamily="34" charset="0"/>
                <a:cs typeface="Arial" pitchFamily="34" charset="0"/>
              </a:rPr>
              <a:t>Object</a:t>
            </a:r>
            <a:r>
              <a:rPr lang="es-VE" sz="1800" dirty="0" smtClean="0">
                <a:latin typeface="Arial" pitchFamily="34" charset="0"/>
                <a:cs typeface="Arial" pitchFamily="34" charset="0"/>
              </a:rPr>
              <a:t> </a:t>
            </a:r>
            <a:r>
              <a:rPr lang="es-VE" sz="1800" dirty="0" err="1" smtClean="0">
                <a:latin typeface="Arial" pitchFamily="34" charset="0"/>
                <a:cs typeface="Arial" pitchFamily="34" charset="0"/>
              </a:rPr>
              <a:t>Reference</a:t>
            </a:r>
            <a:r>
              <a:rPr lang="es-VE" sz="1800" dirty="0" smtClean="0">
                <a:latin typeface="Arial" pitchFamily="34" charset="0"/>
                <a:cs typeface="Arial" pitchFamily="34" charset="0"/>
              </a:rPr>
              <a:t> </a:t>
            </a:r>
            <a:r>
              <a:rPr lang="es-VE" sz="1800" dirty="0" err="1" smtClean="0">
                <a:latin typeface="Arial" pitchFamily="34" charset="0"/>
                <a:cs typeface="Arial" pitchFamily="34" charset="0"/>
              </a:rPr>
              <a:t>Model</a:t>
            </a:r>
            <a:r>
              <a:rPr lang="es-VE" sz="1800" dirty="0" smtClean="0">
                <a:latin typeface="Arial" pitchFamily="34" charset="0"/>
                <a:cs typeface="Arial" pitchFamily="34" charset="0"/>
              </a:rPr>
              <a:t>) es el modelo común de los OA. Su objetivo es garantizar la interoperabilidad y la </a:t>
            </a:r>
            <a:r>
              <a:rPr lang="es-VE" sz="1800" dirty="0" err="1" smtClean="0">
                <a:latin typeface="Arial" pitchFamily="34" charset="0"/>
                <a:cs typeface="Arial" pitchFamily="34" charset="0"/>
              </a:rPr>
              <a:t>compatiblidad</a:t>
            </a:r>
            <a:r>
              <a:rPr lang="es-VE" sz="1800" dirty="0" smtClean="0">
                <a:latin typeface="Arial" pitchFamily="34" charset="0"/>
                <a:cs typeface="Arial" pitchFamily="34" charset="0"/>
              </a:rPr>
              <a:t> de los diferentes recursos  educativos.</a:t>
            </a:r>
            <a:endParaRPr lang="es-VE" sz="1800" dirty="0">
              <a:latin typeface="Arial" pitchFamily="34" charset="0"/>
              <a:cs typeface="Arial" pitchFamily="34" charset="0"/>
            </a:endParaRPr>
          </a:p>
        </p:txBody>
      </p:sp>
      <p:sp>
        <p:nvSpPr>
          <p:cNvPr id="10" name="9 Rectángulo"/>
          <p:cNvSpPr/>
          <p:nvPr/>
        </p:nvSpPr>
        <p:spPr>
          <a:xfrm>
            <a:off x="2761608" y="2924944"/>
            <a:ext cx="3343608" cy="1169551"/>
          </a:xfrm>
          <a:prstGeom prst="rect">
            <a:avLst/>
          </a:prstGeom>
        </p:spPr>
        <p:txBody>
          <a:bodyPr wrap="none">
            <a:spAutoFit/>
          </a:bodyPr>
          <a:lstStyle/>
          <a:p>
            <a:pPr algn="ctr">
              <a:spcBef>
                <a:spcPct val="50000"/>
              </a:spcBef>
            </a:pPr>
            <a:r>
              <a:rPr lang="es-ES_tradnl" sz="2800" u="sng" dirty="0" smtClean="0">
                <a:latin typeface="Arial" charset="0"/>
              </a:rPr>
              <a:t>Inteligencia Artificial</a:t>
            </a:r>
          </a:p>
          <a:p>
            <a:pPr algn="ctr">
              <a:spcBef>
                <a:spcPct val="50000"/>
              </a:spcBef>
            </a:pPr>
            <a:endParaRPr lang="es-ES_tradnl" sz="2800" u="sng" dirty="0">
              <a:latin typeface="Arial" charset="0"/>
            </a:endParaRPr>
          </a:p>
        </p:txBody>
      </p:sp>
      <p:sp>
        <p:nvSpPr>
          <p:cNvPr id="11" name="10 Rectángulo"/>
          <p:cNvSpPr/>
          <p:nvPr/>
        </p:nvSpPr>
        <p:spPr>
          <a:xfrm>
            <a:off x="899592" y="3645024"/>
            <a:ext cx="7344816" cy="646331"/>
          </a:xfrm>
          <a:prstGeom prst="rect">
            <a:avLst/>
          </a:prstGeom>
        </p:spPr>
        <p:txBody>
          <a:bodyPr wrap="square">
            <a:spAutoFit/>
          </a:bodyPr>
          <a:lstStyle/>
          <a:p>
            <a:pPr algn="just"/>
            <a:r>
              <a:rPr lang="es-VE" sz="1800" dirty="0" smtClean="0">
                <a:latin typeface="Arial" pitchFamily="34" charset="0"/>
                <a:cs typeface="Arial" pitchFamily="34" charset="0"/>
              </a:rPr>
              <a:t>Habilidad de las máquinas para reconocer patrones, demostrar teoremas, </a:t>
            </a:r>
            <a:r>
              <a:rPr lang="es-VE" sz="1800" dirty="0" err="1" smtClean="0">
                <a:latin typeface="Arial" pitchFamily="34" charset="0"/>
                <a:cs typeface="Arial" pitchFamily="34" charset="0"/>
              </a:rPr>
              <a:t>etc</a:t>
            </a:r>
            <a:r>
              <a:rPr lang="es-VE" sz="1800" dirty="0" smtClean="0">
                <a:latin typeface="Arial" pitchFamily="34" charset="0"/>
                <a:cs typeface="Arial" pitchFamily="34" charset="0"/>
              </a:rPr>
              <a:t> (Castillo, 2001). </a:t>
            </a:r>
            <a:endParaRPr lang="es-VE" sz="1800" dirty="0">
              <a:latin typeface="Arial" pitchFamily="34" charset="0"/>
              <a:cs typeface="Arial" pitchFamily="34" charset="0"/>
            </a:endParaRPr>
          </a:p>
        </p:txBody>
      </p:sp>
      <p:sp>
        <p:nvSpPr>
          <p:cNvPr id="13" name="12 Rectángulo"/>
          <p:cNvSpPr/>
          <p:nvPr/>
        </p:nvSpPr>
        <p:spPr>
          <a:xfrm>
            <a:off x="2843808" y="4653136"/>
            <a:ext cx="3180679" cy="523220"/>
          </a:xfrm>
          <a:prstGeom prst="rect">
            <a:avLst/>
          </a:prstGeom>
        </p:spPr>
        <p:txBody>
          <a:bodyPr wrap="none">
            <a:spAutoFit/>
          </a:bodyPr>
          <a:lstStyle/>
          <a:p>
            <a:pPr algn="ctr">
              <a:spcBef>
                <a:spcPct val="50000"/>
              </a:spcBef>
            </a:pPr>
            <a:r>
              <a:rPr lang="es-ES_tradnl" sz="2800" u="sng" dirty="0" smtClean="0">
                <a:latin typeface="Arial" charset="0"/>
              </a:rPr>
              <a:t>Sistemas Expertos</a:t>
            </a:r>
            <a:endParaRPr lang="es-ES_tradnl" sz="2800" u="sng" dirty="0">
              <a:latin typeface="Arial" charset="0"/>
            </a:endParaRPr>
          </a:p>
        </p:txBody>
      </p:sp>
      <p:sp>
        <p:nvSpPr>
          <p:cNvPr id="14" name="13 Rectángulo"/>
          <p:cNvSpPr/>
          <p:nvPr/>
        </p:nvSpPr>
        <p:spPr>
          <a:xfrm>
            <a:off x="971600" y="5301208"/>
            <a:ext cx="7056784" cy="923330"/>
          </a:xfrm>
          <a:prstGeom prst="rect">
            <a:avLst/>
          </a:prstGeom>
        </p:spPr>
        <p:txBody>
          <a:bodyPr wrap="square">
            <a:spAutoFit/>
          </a:bodyPr>
          <a:lstStyle/>
          <a:p>
            <a:pPr algn="just"/>
            <a:r>
              <a:rPr lang="es-VE" sz="1800" dirty="0" smtClean="0">
                <a:latin typeface="Arial" pitchFamily="34" charset="0"/>
                <a:cs typeface="Arial" pitchFamily="34" charset="0"/>
              </a:rPr>
              <a:t>Es un Hardware (</a:t>
            </a:r>
            <a:r>
              <a:rPr lang="es-VE" sz="1800" dirty="0" err="1" smtClean="0">
                <a:latin typeface="Arial" pitchFamily="34" charset="0"/>
                <a:cs typeface="Arial" pitchFamily="34" charset="0"/>
              </a:rPr>
              <a:t>Hw</a:t>
            </a:r>
            <a:r>
              <a:rPr lang="es-VE" sz="1800" dirty="0" smtClean="0">
                <a:latin typeface="Arial" pitchFamily="34" charset="0"/>
                <a:cs typeface="Arial" pitchFamily="34" charset="0"/>
              </a:rPr>
              <a:t>) o Software (</a:t>
            </a:r>
            <a:r>
              <a:rPr lang="es-VE" sz="1800" dirty="0" err="1" smtClean="0">
                <a:latin typeface="Arial" pitchFamily="34" charset="0"/>
                <a:cs typeface="Arial" pitchFamily="34" charset="0"/>
              </a:rPr>
              <a:t>Sw</a:t>
            </a:r>
            <a:r>
              <a:rPr lang="es-VE" sz="1800" dirty="0" smtClean="0">
                <a:latin typeface="Arial" pitchFamily="34" charset="0"/>
                <a:cs typeface="Arial" pitchFamily="34" charset="0"/>
              </a:rPr>
              <a:t>) capaz de razonar en situaciones deterministas (Castillo, 2001), memorizar información, tomar decisiones y explicar por qué. </a:t>
            </a:r>
            <a:endParaRPr lang="es-VE" sz="1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457200" y="685800"/>
            <a:ext cx="8077200" cy="523220"/>
          </a:xfrm>
          <a:prstGeom prst="rect">
            <a:avLst/>
          </a:prstGeom>
          <a:noFill/>
          <a:ln w="9525">
            <a:noFill/>
            <a:miter lim="800000"/>
            <a:headEnd/>
            <a:tailEnd/>
          </a:ln>
          <a:effectLst/>
        </p:spPr>
        <p:txBody>
          <a:bodyPr>
            <a:spAutoFit/>
          </a:bodyPr>
          <a:lstStyle/>
          <a:p>
            <a:pPr algn="ctr">
              <a:spcBef>
                <a:spcPct val="50000"/>
              </a:spcBef>
            </a:pPr>
            <a:r>
              <a:rPr lang="es-ES_tradnl" sz="2800" u="sng" dirty="0" smtClean="0">
                <a:latin typeface="Arial" charset="0"/>
              </a:rPr>
              <a:t>Desarrollo de un sistema experto</a:t>
            </a:r>
            <a:endParaRPr lang="es-ES_tradnl" sz="2800" u="sng" dirty="0">
              <a:latin typeface="Arial" charset="0"/>
            </a:endParaRPr>
          </a:p>
        </p:txBody>
      </p:sp>
      <p:sp>
        <p:nvSpPr>
          <p:cNvPr id="3078" name="Rectangle 6"/>
          <p:cNvSpPr>
            <a:spLocks noChangeArrowheads="1"/>
          </p:cNvSpPr>
          <p:nvPr/>
        </p:nvSpPr>
        <p:spPr bwMode="auto">
          <a:xfrm>
            <a:off x="838200" y="76200"/>
            <a:ext cx="8077200" cy="304800"/>
          </a:xfrm>
          <a:prstGeom prst="rect">
            <a:avLst/>
          </a:prstGeom>
          <a:noFill/>
          <a:ln w="9525">
            <a:noFill/>
            <a:miter lim="800000"/>
            <a:headEnd/>
            <a:tailEnd/>
          </a:ln>
          <a:effectLst/>
        </p:spPr>
        <p:txBody>
          <a:bodyPr>
            <a:spAutoFit/>
          </a:bodyPr>
          <a:lstStyle/>
          <a:p>
            <a:pPr>
              <a:spcBef>
                <a:spcPct val="50000"/>
              </a:spcBef>
            </a:pPr>
            <a:endParaRPr lang="ar-SA" sz="1400" b="1" dirty="0">
              <a:cs typeface="Times New Roman" pitchFamily="18" charset="0"/>
            </a:endParaRPr>
          </a:p>
        </p:txBody>
      </p:sp>
      <p:sp>
        <p:nvSpPr>
          <p:cNvPr id="3080" name="Text Box 8"/>
          <p:cNvSpPr txBox="1">
            <a:spLocks noChangeArrowheads="1"/>
          </p:cNvSpPr>
          <p:nvPr/>
        </p:nvSpPr>
        <p:spPr bwMode="auto">
          <a:xfrm>
            <a:off x="4495800" y="6477000"/>
            <a:ext cx="4419600" cy="304800"/>
          </a:xfrm>
          <a:prstGeom prst="rect">
            <a:avLst/>
          </a:prstGeom>
          <a:noFill/>
          <a:ln w="9525">
            <a:noFill/>
            <a:miter lim="800000"/>
            <a:headEnd/>
            <a:tailEnd/>
          </a:ln>
          <a:effectLst/>
        </p:spPr>
        <p:txBody>
          <a:bodyPr>
            <a:spAutoFit/>
          </a:bodyPr>
          <a:lstStyle/>
          <a:p>
            <a:pPr algn="r">
              <a:spcBef>
                <a:spcPct val="50000"/>
              </a:spcBef>
            </a:pPr>
            <a:endParaRPr lang="es-ES" sz="1400" b="1" dirty="0"/>
          </a:p>
        </p:txBody>
      </p:sp>
      <p:sp>
        <p:nvSpPr>
          <p:cNvPr id="3081" name="Rectangle 9"/>
          <p:cNvSpPr>
            <a:spLocks noChangeArrowheads="1"/>
          </p:cNvSpPr>
          <p:nvPr/>
        </p:nvSpPr>
        <p:spPr bwMode="auto">
          <a:xfrm>
            <a:off x="179512" y="1844824"/>
            <a:ext cx="4114800" cy="3581400"/>
          </a:xfrm>
          <a:prstGeom prst="rect">
            <a:avLst/>
          </a:prstGeom>
          <a:noFill/>
          <a:ln w="9525">
            <a:noFill/>
            <a:miter lim="800000"/>
            <a:headEnd/>
            <a:tailEnd/>
          </a:ln>
          <a:effectLst/>
        </p:spPr>
        <p:txBody>
          <a:bodyPr wrap="none" anchor="ctr"/>
          <a:lstStyle/>
          <a:p>
            <a:endParaRPr lang="es-VE"/>
          </a:p>
        </p:txBody>
      </p:sp>
      <p:sp>
        <p:nvSpPr>
          <p:cNvPr id="3082" name="Rectangle 10"/>
          <p:cNvSpPr>
            <a:spLocks noChangeArrowheads="1"/>
          </p:cNvSpPr>
          <p:nvPr/>
        </p:nvSpPr>
        <p:spPr bwMode="auto">
          <a:xfrm>
            <a:off x="381000" y="6477000"/>
            <a:ext cx="184731" cy="307777"/>
          </a:xfrm>
          <a:prstGeom prst="rect">
            <a:avLst/>
          </a:prstGeom>
          <a:noFill/>
          <a:ln w="9525">
            <a:noFill/>
            <a:miter lim="800000"/>
            <a:headEnd/>
            <a:tailEnd/>
          </a:ln>
          <a:effectLst/>
        </p:spPr>
        <p:txBody>
          <a:bodyPr wrap="none">
            <a:spAutoFit/>
          </a:bodyPr>
          <a:lstStyle/>
          <a:p>
            <a:endParaRPr lang="es-ES" sz="1400" b="1" dirty="0">
              <a:latin typeface="Arial" charset="0"/>
              <a:cs typeface="Arial" charset="0"/>
            </a:endParaRPr>
          </a:p>
        </p:txBody>
      </p:sp>
      <p:sp>
        <p:nvSpPr>
          <p:cNvPr id="3083" name="Text Box 11"/>
          <p:cNvSpPr txBox="1">
            <a:spLocks noChangeArrowheads="1"/>
          </p:cNvSpPr>
          <p:nvPr/>
        </p:nvSpPr>
        <p:spPr bwMode="auto">
          <a:xfrm>
            <a:off x="685800" y="457200"/>
            <a:ext cx="8001000" cy="304800"/>
          </a:xfrm>
          <a:prstGeom prst="rect">
            <a:avLst/>
          </a:prstGeom>
          <a:noFill/>
          <a:ln w="9525">
            <a:noFill/>
            <a:miter lim="800000"/>
            <a:headEnd/>
            <a:tailEnd/>
          </a:ln>
          <a:effectLst/>
        </p:spPr>
        <p:txBody>
          <a:bodyPr>
            <a:spAutoFit/>
          </a:bodyPr>
          <a:lstStyle/>
          <a:p>
            <a:pPr algn="ctr">
              <a:spcBef>
                <a:spcPct val="50000"/>
              </a:spcBef>
            </a:pPr>
            <a:endParaRPr lang="es-ES" sz="1400" b="1" i="1" dirty="0">
              <a:latin typeface="Arial" charset="0"/>
              <a:cs typeface="Arial" charset="0"/>
            </a:endParaRPr>
          </a:p>
        </p:txBody>
      </p:sp>
      <p:sp>
        <p:nvSpPr>
          <p:cNvPr id="240643" name="Rectangle 3"/>
          <p:cNvSpPr>
            <a:spLocks noChangeArrowheads="1"/>
          </p:cNvSpPr>
          <p:nvPr/>
        </p:nvSpPr>
        <p:spPr bwMode="auto">
          <a:xfrm>
            <a:off x="755576" y="1023125"/>
            <a:ext cx="7704856"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p:txBody>
      </p:sp>
      <p:sp>
        <p:nvSpPr>
          <p:cNvPr id="12" name="11 CuadroTexto"/>
          <p:cNvSpPr txBox="1"/>
          <p:nvPr/>
        </p:nvSpPr>
        <p:spPr>
          <a:xfrm>
            <a:off x="251520" y="1541105"/>
            <a:ext cx="8432117" cy="3600986"/>
          </a:xfrm>
          <a:prstGeom prst="rect">
            <a:avLst/>
          </a:prstGeom>
          <a:noFill/>
        </p:spPr>
        <p:txBody>
          <a:bodyPr wrap="square" rtlCol="0">
            <a:spAutoFit/>
          </a:bodyPr>
          <a:lstStyle/>
          <a:p>
            <a:pPr algn="just">
              <a:buFont typeface="Arial" pitchFamily="34" charset="0"/>
              <a:buChar char="•"/>
            </a:pPr>
            <a:r>
              <a:rPr lang="es-VE" sz="1800" dirty="0" smtClean="0">
                <a:latin typeface="Arial" pitchFamily="34" charset="0"/>
                <a:cs typeface="Arial" pitchFamily="34" charset="0"/>
              </a:rPr>
              <a:t> Planteamiento del problema: primera etapa. Encontrar expertos que ayuden a </a:t>
            </a:r>
          </a:p>
          <a:p>
            <a:pPr algn="just"/>
            <a:r>
              <a:rPr lang="es-VE" sz="1800" dirty="0" smtClean="0">
                <a:latin typeface="Arial" pitchFamily="34" charset="0"/>
                <a:cs typeface="Arial" pitchFamily="34" charset="0"/>
              </a:rPr>
              <a:t>  resolver el problema: a veces las bases de datos juegan </a:t>
            </a:r>
          </a:p>
          <a:p>
            <a:pPr algn="just"/>
            <a:r>
              <a:rPr lang="es-VE" sz="1800" dirty="0" smtClean="0">
                <a:latin typeface="Arial" pitchFamily="34" charset="0"/>
                <a:cs typeface="Arial" pitchFamily="34" charset="0"/>
              </a:rPr>
              <a:t>  el papel del experto humano. </a:t>
            </a:r>
          </a:p>
          <a:p>
            <a:pPr algn="just">
              <a:buFont typeface="Arial" pitchFamily="34" charset="0"/>
              <a:buChar char="•"/>
            </a:pPr>
            <a:r>
              <a:rPr lang="es-VE" sz="1800" dirty="0" smtClean="0">
                <a:latin typeface="Arial" pitchFamily="34" charset="0"/>
                <a:cs typeface="Arial" pitchFamily="34" charset="0"/>
              </a:rPr>
              <a:t> Diseño: diseñar cada componente como la base de conocimiento, el motor de   </a:t>
            </a:r>
          </a:p>
          <a:p>
            <a:pPr algn="just"/>
            <a:r>
              <a:rPr lang="es-VE" sz="1800" dirty="0" smtClean="0">
                <a:latin typeface="Arial" pitchFamily="34" charset="0"/>
                <a:cs typeface="Arial" pitchFamily="34" charset="0"/>
              </a:rPr>
              <a:t>  injerencia, etc.</a:t>
            </a:r>
          </a:p>
          <a:p>
            <a:pPr algn="just">
              <a:buFont typeface="Arial" pitchFamily="34" charset="0"/>
              <a:buChar char="•"/>
            </a:pPr>
            <a:r>
              <a:rPr lang="es-VE" sz="1800" dirty="0" smtClean="0">
                <a:latin typeface="Arial" pitchFamily="34" charset="0"/>
                <a:cs typeface="Arial" pitchFamily="34" charset="0"/>
              </a:rPr>
              <a:t> Elección de la herramienta: el lenguaje de programación.</a:t>
            </a:r>
          </a:p>
          <a:p>
            <a:pPr algn="just">
              <a:buFont typeface="Arial" pitchFamily="34" charset="0"/>
              <a:buChar char="•"/>
            </a:pPr>
            <a:r>
              <a:rPr lang="es-VE" sz="1800" dirty="0" smtClean="0">
                <a:latin typeface="Arial" pitchFamily="34" charset="0"/>
                <a:cs typeface="Arial" pitchFamily="34" charset="0"/>
              </a:rPr>
              <a:t> Desarrollo y prueba de prototipo: si el prototipo no cumple con los  </a:t>
            </a:r>
          </a:p>
          <a:p>
            <a:pPr algn="just"/>
            <a:r>
              <a:rPr lang="es-VE" sz="1800" dirty="0" smtClean="0">
                <a:latin typeface="Arial" pitchFamily="34" charset="0"/>
                <a:cs typeface="Arial" pitchFamily="34" charset="0"/>
              </a:rPr>
              <a:t>  requerimientos se debe  regresar a las etapas anteriores.</a:t>
            </a:r>
          </a:p>
          <a:p>
            <a:pPr algn="just">
              <a:buFont typeface="Arial" pitchFamily="34" charset="0"/>
              <a:buChar char="•"/>
            </a:pPr>
            <a:r>
              <a:rPr lang="es-VE" sz="1800" dirty="0" smtClean="0">
                <a:latin typeface="Arial" pitchFamily="34" charset="0"/>
                <a:cs typeface="Arial" pitchFamily="34" charset="0"/>
              </a:rPr>
              <a:t> Refinamiento y generalización: se corrigen las fallas y se incorporan nuevas  </a:t>
            </a:r>
          </a:p>
          <a:p>
            <a:pPr algn="just"/>
            <a:r>
              <a:rPr lang="es-VE" sz="1800" dirty="0" smtClean="0">
                <a:latin typeface="Arial" pitchFamily="34" charset="0"/>
                <a:cs typeface="Arial" pitchFamily="34" charset="0"/>
              </a:rPr>
              <a:t>   posibilidades no incorporadas en el diseño inicial.</a:t>
            </a:r>
          </a:p>
          <a:p>
            <a:pPr algn="just">
              <a:buFont typeface="Arial" pitchFamily="34" charset="0"/>
              <a:buChar char="•"/>
            </a:pPr>
            <a:r>
              <a:rPr lang="es-VE" sz="1800" dirty="0" smtClean="0">
                <a:latin typeface="Arial" pitchFamily="34" charset="0"/>
                <a:cs typeface="Arial" pitchFamily="34" charset="0"/>
              </a:rPr>
              <a:t> Mantenimiento y puesta al día: se actualiza, se  corrige errores, etc.     </a:t>
            </a:r>
          </a:p>
          <a:p>
            <a:pPr algn="just"/>
            <a:r>
              <a:rPr lang="es-VE" sz="3000" dirty="0" smtClean="0">
                <a:latin typeface="Arial" pitchFamily="34" charset="0"/>
                <a:cs typeface="Arial" pitchFamily="34" charset="0"/>
              </a:rPr>
              <a:t> </a:t>
            </a:r>
            <a:endParaRPr lang="es-VE" sz="3000" dirty="0">
              <a:latin typeface="Arial" pitchFamily="34" charset="0"/>
              <a:cs typeface="Arial" pitchFamily="34" charset="0"/>
            </a:endParaRPr>
          </a:p>
        </p:txBody>
      </p:sp>
      <p:sp>
        <p:nvSpPr>
          <p:cNvPr id="10" name="9 Rectángulo"/>
          <p:cNvSpPr/>
          <p:nvPr/>
        </p:nvSpPr>
        <p:spPr>
          <a:xfrm>
            <a:off x="2546739" y="4941168"/>
            <a:ext cx="3311612" cy="523220"/>
          </a:xfrm>
          <a:prstGeom prst="rect">
            <a:avLst/>
          </a:prstGeom>
        </p:spPr>
        <p:txBody>
          <a:bodyPr wrap="none">
            <a:spAutoFit/>
          </a:bodyPr>
          <a:lstStyle/>
          <a:p>
            <a:pPr algn="ctr">
              <a:spcBef>
                <a:spcPct val="50000"/>
              </a:spcBef>
            </a:pPr>
            <a:r>
              <a:rPr lang="es-ES_tradnl" sz="2800" u="sng" dirty="0" smtClean="0">
                <a:latin typeface="Arial" charset="0"/>
              </a:rPr>
              <a:t>Tutores inteligentes</a:t>
            </a:r>
            <a:endParaRPr lang="es-ES_tradnl" sz="2800" u="sng" dirty="0">
              <a:latin typeface="Arial" charset="0"/>
            </a:endParaRPr>
          </a:p>
        </p:txBody>
      </p:sp>
      <p:sp>
        <p:nvSpPr>
          <p:cNvPr id="11" name="10 Rectángulo"/>
          <p:cNvSpPr/>
          <p:nvPr/>
        </p:nvSpPr>
        <p:spPr>
          <a:xfrm>
            <a:off x="611560" y="5746030"/>
            <a:ext cx="7920880" cy="923330"/>
          </a:xfrm>
          <a:prstGeom prst="rect">
            <a:avLst/>
          </a:prstGeom>
        </p:spPr>
        <p:txBody>
          <a:bodyPr wrap="square">
            <a:spAutoFit/>
          </a:bodyPr>
          <a:lstStyle/>
          <a:p>
            <a:pPr lvl="0" algn="just"/>
            <a:r>
              <a:rPr lang="es-VE" sz="1800" dirty="0" smtClean="0">
                <a:latin typeface="Arial" pitchFamily="34" charset="0"/>
                <a:ea typeface="Calibri" pitchFamily="34" charset="0"/>
                <a:cs typeface="Arial" pitchFamily="34" charset="0"/>
              </a:rPr>
              <a:t>Herramienta cognitivista (</a:t>
            </a:r>
            <a:r>
              <a:rPr lang="es-VE" sz="1800" dirty="0" err="1" smtClean="0">
                <a:latin typeface="Arial" pitchFamily="34" charset="0"/>
                <a:ea typeface="Calibri" pitchFamily="34" charset="0"/>
                <a:cs typeface="Arial" pitchFamily="34" charset="0"/>
              </a:rPr>
              <a:t>Huapaya</a:t>
            </a:r>
            <a:r>
              <a:rPr lang="es-VE" sz="1800" dirty="0" smtClean="0">
                <a:latin typeface="Arial" pitchFamily="34" charset="0"/>
                <a:ea typeface="Calibri" pitchFamily="34" charset="0"/>
                <a:cs typeface="Arial" pitchFamily="34" charset="0"/>
              </a:rPr>
              <a:t>, 2005). Es inteligente porque sabe cuándo enseñar, </a:t>
            </a:r>
            <a:r>
              <a:rPr lang="es-VE" sz="1800" dirty="0" err="1" smtClean="0">
                <a:latin typeface="Arial" pitchFamily="34" charset="0"/>
                <a:ea typeface="Calibri" pitchFamily="34" charset="0"/>
                <a:cs typeface="Arial" pitchFamily="34" charset="0"/>
              </a:rPr>
              <a:t>loque</a:t>
            </a:r>
            <a:r>
              <a:rPr lang="es-VE" sz="1800" dirty="0" smtClean="0">
                <a:latin typeface="Arial" pitchFamily="34" charset="0"/>
                <a:ea typeface="Calibri" pitchFamily="34" charset="0"/>
                <a:cs typeface="Arial" pitchFamily="34" charset="0"/>
              </a:rPr>
              <a:t> se debe enseñar y cómo enseñar imitando a un profesor real.</a:t>
            </a:r>
            <a:r>
              <a:rPr lang="es-VE" sz="1800" dirty="0" smtClean="0">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457200" y="1609636"/>
            <a:ext cx="8077200" cy="523220"/>
          </a:xfrm>
          <a:prstGeom prst="rect">
            <a:avLst/>
          </a:prstGeom>
          <a:noFill/>
          <a:ln w="9525">
            <a:noFill/>
            <a:miter lim="800000"/>
            <a:headEnd/>
            <a:tailEnd/>
          </a:ln>
          <a:effectLst/>
        </p:spPr>
        <p:txBody>
          <a:bodyPr>
            <a:spAutoFit/>
          </a:bodyPr>
          <a:lstStyle/>
          <a:p>
            <a:pPr algn="ctr">
              <a:spcBef>
                <a:spcPct val="50000"/>
              </a:spcBef>
            </a:pPr>
            <a:r>
              <a:rPr lang="es-ES_tradnl" sz="2800" u="sng" dirty="0" smtClean="0">
                <a:latin typeface="Arial" charset="0"/>
              </a:rPr>
              <a:t>Antecedentes</a:t>
            </a:r>
            <a:endParaRPr lang="es-ES_tradnl" sz="2800" u="sng" dirty="0">
              <a:latin typeface="Arial" charset="0"/>
            </a:endParaRPr>
          </a:p>
        </p:txBody>
      </p:sp>
      <p:sp>
        <p:nvSpPr>
          <p:cNvPr id="3078" name="Rectangle 6"/>
          <p:cNvSpPr>
            <a:spLocks noChangeArrowheads="1"/>
          </p:cNvSpPr>
          <p:nvPr/>
        </p:nvSpPr>
        <p:spPr bwMode="auto">
          <a:xfrm>
            <a:off x="838200" y="76200"/>
            <a:ext cx="8077200" cy="304800"/>
          </a:xfrm>
          <a:prstGeom prst="rect">
            <a:avLst/>
          </a:prstGeom>
          <a:noFill/>
          <a:ln w="9525">
            <a:noFill/>
            <a:miter lim="800000"/>
            <a:headEnd/>
            <a:tailEnd/>
          </a:ln>
          <a:effectLst/>
        </p:spPr>
        <p:txBody>
          <a:bodyPr>
            <a:spAutoFit/>
          </a:bodyPr>
          <a:lstStyle/>
          <a:p>
            <a:pPr>
              <a:spcBef>
                <a:spcPct val="50000"/>
              </a:spcBef>
            </a:pPr>
            <a:endParaRPr lang="ar-SA" sz="1400" b="1" dirty="0">
              <a:cs typeface="Times New Roman" pitchFamily="18" charset="0"/>
            </a:endParaRPr>
          </a:p>
        </p:txBody>
      </p:sp>
      <p:sp>
        <p:nvSpPr>
          <p:cNvPr id="3080" name="Text Box 8"/>
          <p:cNvSpPr txBox="1">
            <a:spLocks noChangeArrowheads="1"/>
          </p:cNvSpPr>
          <p:nvPr/>
        </p:nvSpPr>
        <p:spPr bwMode="auto">
          <a:xfrm>
            <a:off x="4495800" y="6477000"/>
            <a:ext cx="4419600" cy="304800"/>
          </a:xfrm>
          <a:prstGeom prst="rect">
            <a:avLst/>
          </a:prstGeom>
          <a:noFill/>
          <a:ln w="9525">
            <a:noFill/>
            <a:miter lim="800000"/>
            <a:headEnd/>
            <a:tailEnd/>
          </a:ln>
          <a:effectLst/>
        </p:spPr>
        <p:txBody>
          <a:bodyPr>
            <a:spAutoFit/>
          </a:bodyPr>
          <a:lstStyle/>
          <a:p>
            <a:pPr algn="r">
              <a:spcBef>
                <a:spcPct val="50000"/>
              </a:spcBef>
            </a:pPr>
            <a:endParaRPr lang="es-ES" sz="1400" b="1" dirty="0"/>
          </a:p>
        </p:txBody>
      </p:sp>
      <p:sp>
        <p:nvSpPr>
          <p:cNvPr id="3081" name="Rectangle 9"/>
          <p:cNvSpPr>
            <a:spLocks noChangeArrowheads="1"/>
          </p:cNvSpPr>
          <p:nvPr/>
        </p:nvSpPr>
        <p:spPr bwMode="auto">
          <a:xfrm>
            <a:off x="179512" y="1844824"/>
            <a:ext cx="4114800" cy="3581400"/>
          </a:xfrm>
          <a:prstGeom prst="rect">
            <a:avLst/>
          </a:prstGeom>
          <a:noFill/>
          <a:ln w="9525">
            <a:noFill/>
            <a:miter lim="800000"/>
            <a:headEnd/>
            <a:tailEnd/>
          </a:ln>
          <a:effectLst/>
        </p:spPr>
        <p:txBody>
          <a:bodyPr wrap="none" anchor="ctr"/>
          <a:lstStyle/>
          <a:p>
            <a:endParaRPr lang="es-VE"/>
          </a:p>
        </p:txBody>
      </p:sp>
      <p:sp>
        <p:nvSpPr>
          <p:cNvPr id="3082" name="Rectangle 10"/>
          <p:cNvSpPr>
            <a:spLocks noChangeArrowheads="1"/>
          </p:cNvSpPr>
          <p:nvPr/>
        </p:nvSpPr>
        <p:spPr bwMode="auto">
          <a:xfrm>
            <a:off x="381000" y="6477000"/>
            <a:ext cx="184731" cy="307777"/>
          </a:xfrm>
          <a:prstGeom prst="rect">
            <a:avLst/>
          </a:prstGeom>
          <a:noFill/>
          <a:ln w="9525">
            <a:noFill/>
            <a:miter lim="800000"/>
            <a:headEnd/>
            <a:tailEnd/>
          </a:ln>
          <a:effectLst/>
        </p:spPr>
        <p:txBody>
          <a:bodyPr wrap="none">
            <a:spAutoFit/>
          </a:bodyPr>
          <a:lstStyle/>
          <a:p>
            <a:endParaRPr lang="es-ES" sz="1400" b="1" dirty="0">
              <a:latin typeface="Arial" charset="0"/>
              <a:cs typeface="Arial" charset="0"/>
            </a:endParaRPr>
          </a:p>
        </p:txBody>
      </p:sp>
      <p:sp>
        <p:nvSpPr>
          <p:cNvPr id="3083" name="Text Box 11"/>
          <p:cNvSpPr txBox="1">
            <a:spLocks noChangeArrowheads="1"/>
          </p:cNvSpPr>
          <p:nvPr/>
        </p:nvSpPr>
        <p:spPr bwMode="auto">
          <a:xfrm>
            <a:off x="685800" y="457200"/>
            <a:ext cx="8001000" cy="304800"/>
          </a:xfrm>
          <a:prstGeom prst="rect">
            <a:avLst/>
          </a:prstGeom>
          <a:noFill/>
          <a:ln w="9525">
            <a:noFill/>
            <a:miter lim="800000"/>
            <a:headEnd/>
            <a:tailEnd/>
          </a:ln>
          <a:effectLst/>
        </p:spPr>
        <p:txBody>
          <a:bodyPr>
            <a:spAutoFit/>
          </a:bodyPr>
          <a:lstStyle/>
          <a:p>
            <a:pPr algn="ctr">
              <a:spcBef>
                <a:spcPct val="50000"/>
              </a:spcBef>
            </a:pPr>
            <a:endParaRPr lang="es-ES" sz="1400" b="1" i="1" dirty="0">
              <a:latin typeface="Arial" charset="0"/>
              <a:cs typeface="Arial" charset="0"/>
            </a:endParaRPr>
          </a:p>
        </p:txBody>
      </p:sp>
      <p:sp>
        <p:nvSpPr>
          <p:cNvPr id="240643" name="Rectangle 3"/>
          <p:cNvSpPr>
            <a:spLocks noChangeArrowheads="1"/>
          </p:cNvSpPr>
          <p:nvPr/>
        </p:nvSpPr>
        <p:spPr bwMode="auto">
          <a:xfrm>
            <a:off x="755576" y="1023125"/>
            <a:ext cx="7704856"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p:txBody>
      </p:sp>
      <p:sp>
        <p:nvSpPr>
          <p:cNvPr id="12" name="11 CuadroTexto"/>
          <p:cNvSpPr txBox="1"/>
          <p:nvPr/>
        </p:nvSpPr>
        <p:spPr>
          <a:xfrm>
            <a:off x="251520" y="1484784"/>
            <a:ext cx="8432117" cy="553998"/>
          </a:xfrm>
          <a:prstGeom prst="rect">
            <a:avLst/>
          </a:prstGeom>
          <a:noFill/>
        </p:spPr>
        <p:txBody>
          <a:bodyPr wrap="square" rtlCol="0">
            <a:spAutoFit/>
          </a:bodyPr>
          <a:lstStyle/>
          <a:p>
            <a:pPr algn="just"/>
            <a:r>
              <a:rPr lang="es-VE" sz="3000" dirty="0" smtClean="0">
                <a:latin typeface="Arial" pitchFamily="34" charset="0"/>
                <a:cs typeface="Arial" pitchFamily="34" charset="0"/>
              </a:rPr>
              <a:t>  </a:t>
            </a:r>
            <a:endParaRPr lang="es-VE" sz="3000" dirty="0">
              <a:latin typeface="Arial" pitchFamily="34" charset="0"/>
              <a:cs typeface="Arial" pitchFamily="34" charset="0"/>
            </a:endParaRPr>
          </a:p>
        </p:txBody>
      </p:sp>
      <p:sp>
        <p:nvSpPr>
          <p:cNvPr id="366593" name="Rectangle 1"/>
          <p:cNvSpPr>
            <a:spLocks noChangeArrowheads="1"/>
          </p:cNvSpPr>
          <p:nvPr/>
        </p:nvSpPr>
        <p:spPr bwMode="auto">
          <a:xfrm>
            <a:off x="971600" y="2665943"/>
            <a:ext cx="6552728"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VE" sz="1800" b="0" i="0" u="none" strike="noStrike" cap="none" normalizeH="0" baseline="0" dirty="0" smtClean="0">
                <a:ln>
                  <a:noFill/>
                </a:ln>
                <a:solidFill>
                  <a:schemeClr val="tx1"/>
                </a:solidFill>
                <a:effectLst/>
                <a:latin typeface="Arial" pitchFamily="34" charset="0"/>
                <a:ea typeface="Calibri" pitchFamily="34" charset="0"/>
                <a:cs typeface="Arial" pitchFamily="34" charset="0"/>
              </a:rPr>
              <a:t>Los primeros programas (Corredor, 2006) desarrollados en la rama EAC (Enseñanza asistida por el computador) aplicaban presentación del material de estudio, preguntas con respuestas leves, análisis de respuesta, diagnóstico del alumno y bifurcación de material a apoyo si era necesario o presentación de material.</a:t>
            </a:r>
          </a:p>
          <a:p>
            <a:pPr algn="just"/>
            <a:r>
              <a:rPr lang="es-VE" sz="1800" dirty="0" smtClean="0">
                <a:latin typeface="Arial" pitchFamily="34" charset="0"/>
                <a:ea typeface="Calibri" pitchFamily="34" charset="0"/>
                <a:cs typeface="Arial" pitchFamily="34" charset="0"/>
              </a:rPr>
              <a:t>Luego se fueron adaptando a los intereses de cada alumno. Y en los 70 surgió la Inteligencia Artificial.</a:t>
            </a:r>
            <a:endParaRPr lang="es-VE" sz="1800" dirty="0" smtClean="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s-VE" sz="18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s-VE" sz="1800" dirty="0" smtClean="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s-VE" sz="1800" b="0" i="0" u="none" strike="noStrike" cap="none" normalizeH="0" baseline="0" dirty="0" smtClean="0">
              <a:ln>
                <a:noFill/>
              </a:ln>
              <a:solidFill>
                <a:schemeClr val="tx1"/>
              </a:solidFill>
              <a:effectLst/>
              <a:latin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457200" y="685800"/>
            <a:ext cx="8077200" cy="523220"/>
          </a:xfrm>
          <a:prstGeom prst="rect">
            <a:avLst/>
          </a:prstGeom>
          <a:noFill/>
          <a:ln w="9525">
            <a:noFill/>
            <a:miter lim="800000"/>
            <a:headEnd/>
            <a:tailEnd/>
          </a:ln>
          <a:effectLst/>
        </p:spPr>
        <p:txBody>
          <a:bodyPr>
            <a:spAutoFit/>
          </a:bodyPr>
          <a:lstStyle/>
          <a:p>
            <a:pPr algn="ctr">
              <a:spcBef>
                <a:spcPct val="50000"/>
              </a:spcBef>
            </a:pPr>
            <a:r>
              <a:rPr lang="es-ES_tradnl" sz="2800" u="sng" dirty="0" smtClean="0">
                <a:latin typeface="Arial" charset="0"/>
              </a:rPr>
              <a:t>Aprendizaje mediante árboles de decisiones</a:t>
            </a:r>
            <a:endParaRPr lang="es-ES_tradnl" sz="2800" u="sng" dirty="0">
              <a:latin typeface="Arial" charset="0"/>
            </a:endParaRPr>
          </a:p>
        </p:txBody>
      </p:sp>
      <p:sp>
        <p:nvSpPr>
          <p:cNvPr id="3078" name="Rectangle 6"/>
          <p:cNvSpPr>
            <a:spLocks noChangeArrowheads="1"/>
          </p:cNvSpPr>
          <p:nvPr/>
        </p:nvSpPr>
        <p:spPr bwMode="auto">
          <a:xfrm>
            <a:off x="838200" y="76200"/>
            <a:ext cx="8077200" cy="304800"/>
          </a:xfrm>
          <a:prstGeom prst="rect">
            <a:avLst/>
          </a:prstGeom>
          <a:noFill/>
          <a:ln w="9525">
            <a:noFill/>
            <a:miter lim="800000"/>
            <a:headEnd/>
            <a:tailEnd/>
          </a:ln>
          <a:effectLst/>
        </p:spPr>
        <p:txBody>
          <a:bodyPr>
            <a:spAutoFit/>
          </a:bodyPr>
          <a:lstStyle/>
          <a:p>
            <a:pPr>
              <a:spcBef>
                <a:spcPct val="50000"/>
              </a:spcBef>
            </a:pPr>
            <a:endParaRPr lang="ar-SA" sz="1400" b="1" dirty="0">
              <a:cs typeface="Times New Roman" pitchFamily="18" charset="0"/>
            </a:endParaRPr>
          </a:p>
        </p:txBody>
      </p:sp>
      <p:sp>
        <p:nvSpPr>
          <p:cNvPr id="3080" name="Text Box 8"/>
          <p:cNvSpPr txBox="1">
            <a:spLocks noChangeArrowheads="1"/>
          </p:cNvSpPr>
          <p:nvPr/>
        </p:nvSpPr>
        <p:spPr bwMode="auto">
          <a:xfrm>
            <a:off x="4495800" y="6477000"/>
            <a:ext cx="4419600" cy="304800"/>
          </a:xfrm>
          <a:prstGeom prst="rect">
            <a:avLst/>
          </a:prstGeom>
          <a:noFill/>
          <a:ln w="9525">
            <a:noFill/>
            <a:miter lim="800000"/>
            <a:headEnd/>
            <a:tailEnd/>
          </a:ln>
          <a:effectLst/>
        </p:spPr>
        <p:txBody>
          <a:bodyPr>
            <a:spAutoFit/>
          </a:bodyPr>
          <a:lstStyle/>
          <a:p>
            <a:pPr algn="r">
              <a:spcBef>
                <a:spcPct val="50000"/>
              </a:spcBef>
            </a:pPr>
            <a:endParaRPr lang="es-ES" sz="1400" b="1" dirty="0"/>
          </a:p>
        </p:txBody>
      </p:sp>
      <p:sp>
        <p:nvSpPr>
          <p:cNvPr id="3081" name="Rectangle 9"/>
          <p:cNvSpPr>
            <a:spLocks noChangeArrowheads="1"/>
          </p:cNvSpPr>
          <p:nvPr/>
        </p:nvSpPr>
        <p:spPr bwMode="auto">
          <a:xfrm>
            <a:off x="179512" y="1844824"/>
            <a:ext cx="4114800" cy="3581400"/>
          </a:xfrm>
          <a:prstGeom prst="rect">
            <a:avLst/>
          </a:prstGeom>
          <a:noFill/>
          <a:ln w="9525">
            <a:noFill/>
            <a:miter lim="800000"/>
            <a:headEnd/>
            <a:tailEnd/>
          </a:ln>
          <a:effectLst/>
        </p:spPr>
        <p:txBody>
          <a:bodyPr wrap="none" anchor="ctr"/>
          <a:lstStyle/>
          <a:p>
            <a:endParaRPr lang="es-VE"/>
          </a:p>
        </p:txBody>
      </p:sp>
      <p:sp>
        <p:nvSpPr>
          <p:cNvPr id="3082" name="Rectangle 10"/>
          <p:cNvSpPr>
            <a:spLocks noChangeArrowheads="1"/>
          </p:cNvSpPr>
          <p:nvPr/>
        </p:nvSpPr>
        <p:spPr bwMode="auto">
          <a:xfrm>
            <a:off x="381000" y="6477000"/>
            <a:ext cx="184731" cy="307777"/>
          </a:xfrm>
          <a:prstGeom prst="rect">
            <a:avLst/>
          </a:prstGeom>
          <a:noFill/>
          <a:ln w="9525">
            <a:noFill/>
            <a:miter lim="800000"/>
            <a:headEnd/>
            <a:tailEnd/>
          </a:ln>
          <a:effectLst/>
        </p:spPr>
        <p:txBody>
          <a:bodyPr wrap="none">
            <a:spAutoFit/>
          </a:bodyPr>
          <a:lstStyle/>
          <a:p>
            <a:endParaRPr lang="es-ES" sz="1400" b="1" dirty="0">
              <a:latin typeface="Arial" charset="0"/>
              <a:cs typeface="Arial" charset="0"/>
            </a:endParaRPr>
          </a:p>
        </p:txBody>
      </p:sp>
      <p:sp>
        <p:nvSpPr>
          <p:cNvPr id="3083" name="Text Box 11"/>
          <p:cNvSpPr txBox="1">
            <a:spLocks noChangeArrowheads="1"/>
          </p:cNvSpPr>
          <p:nvPr/>
        </p:nvSpPr>
        <p:spPr bwMode="auto">
          <a:xfrm>
            <a:off x="685800" y="457200"/>
            <a:ext cx="8001000" cy="304800"/>
          </a:xfrm>
          <a:prstGeom prst="rect">
            <a:avLst/>
          </a:prstGeom>
          <a:noFill/>
          <a:ln w="9525">
            <a:noFill/>
            <a:miter lim="800000"/>
            <a:headEnd/>
            <a:tailEnd/>
          </a:ln>
          <a:effectLst/>
        </p:spPr>
        <p:txBody>
          <a:bodyPr>
            <a:spAutoFit/>
          </a:bodyPr>
          <a:lstStyle/>
          <a:p>
            <a:pPr algn="ctr">
              <a:spcBef>
                <a:spcPct val="50000"/>
              </a:spcBef>
            </a:pPr>
            <a:endParaRPr lang="es-ES" sz="1400" b="1" i="1" dirty="0">
              <a:latin typeface="Arial" charset="0"/>
              <a:cs typeface="Arial" charset="0"/>
            </a:endParaRPr>
          </a:p>
        </p:txBody>
      </p:sp>
      <p:sp>
        <p:nvSpPr>
          <p:cNvPr id="240643" name="Rectangle 3"/>
          <p:cNvSpPr>
            <a:spLocks noChangeArrowheads="1"/>
          </p:cNvSpPr>
          <p:nvPr/>
        </p:nvSpPr>
        <p:spPr bwMode="auto">
          <a:xfrm>
            <a:off x="755576" y="1023125"/>
            <a:ext cx="7704856"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p:txBody>
      </p:sp>
      <p:sp>
        <p:nvSpPr>
          <p:cNvPr id="12" name="11 CuadroTexto"/>
          <p:cNvSpPr txBox="1"/>
          <p:nvPr/>
        </p:nvSpPr>
        <p:spPr>
          <a:xfrm>
            <a:off x="179512" y="1556792"/>
            <a:ext cx="8432117" cy="1384995"/>
          </a:xfrm>
          <a:prstGeom prst="rect">
            <a:avLst/>
          </a:prstGeom>
          <a:noFill/>
        </p:spPr>
        <p:txBody>
          <a:bodyPr wrap="square" rtlCol="0">
            <a:spAutoFit/>
          </a:bodyPr>
          <a:lstStyle/>
          <a:p>
            <a:pPr algn="just"/>
            <a:r>
              <a:rPr lang="es-VE" sz="1800" dirty="0" smtClean="0">
                <a:latin typeface="Arial" pitchFamily="34" charset="0"/>
                <a:cs typeface="Arial" pitchFamily="34" charset="0"/>
              </a:rPr>
              <a:t>Método de aproximación de una función objetivo que es representada mediante un árbol. Se representan con un si-entonces (Alonso, 2009)</a:t>
            </a:r>
          </a:p>
          <a:p>
            <a:pPr lvl="0" algn="just"/>
            <a:r>
              <a:rPr lang="es-VE" sz="1800" dirty="0" smtClean="0">
                <a:latin typeface="Arial" pitchFamily="34" charset="0"/>
                <a:cs typeface="Arial" pitchFamily="34" charset="0"/>
              </a:rPr>
              <a:t>Ejemplo:</a:t>
            </a:r>
          </a:p>
          <a:p>
            <a:pPr lvl="0" algn="just"/>
            <a:endParaRPr lang="es-VE" sz="3000" dirty="0" smtClean="0">
              <a:latin typeface="Arial" pitchFamily="34" charset="0"/>
              <a:cs typeface="Arial" pitchFamily="34" charset="0"/>
            </a:endParaRPr>
          </a:p>
        </p:txBody>
      </p:sp>
      <p:pic>
        <p:nvPicPr>
          <p:cNvPr id="337922" name="Picture 2"/>
          <p:cNvPicPr>
            <a:picLocks noChangeArrowheads="1"/>
          </p:cNvPicPr>
          <p:nvPr/>
        </p:nvPicPr>
        <p:blipFill>
          <a:blip r:embed="rId2" cstate="print"/>
          <a:srcRect l="-2792" t="-3223" r="-3302" b="-2658"/>
          <a:stretch>
            <a:fillRect/>
          </a:stretch>
        </p:blipFill>
        <p:spPr bwMode="auto">
          <a:xfrm>
            <a:off x="1763688" y="3140968"/>
            <a:ext cx="5040560" cy="2429247"/>
          </a:xfrm>
          <a:prstGeom prst="rect">
            <a:avLst/>
          </a:prstGeom>
          <a:noFill/>
          <a:ln w="9525">
            <a:noFill/>
            <a:miter lim="800000"/>
            <a:headEnd/>
            <a:tailEnd/>
          </a:ln>
        </p:spPr>
      </p:pic>
      <p:sp>
        <p:nvSpPr>
          <p:cNvPr id="11" name="10 CuadroTexto"/>
          <p:cNvSpPr txBox="1"/>
          <p:nvPr/>
        </p:nvSpPr>
        <p:spPr>
          <a:xfrm>
            <a:off x="1907704" y="6021288"/>
            <a:ext cx="4463081" cy="307777"/>
          </a:xfrm>
          <a:prstGeom prst="rect">
            <a:avLst/>
          </a:prstGeom>
          <a:noFill/>
        </p:spPr>
        <p:txBody>
          <a:bodyPr wrap="none" rtlCol="0">
            <a:spAutoFit/>
          </a:bodyPr>
          <a:lstStyle/>
          <a:p>
            <a:r>
              <a:rPr lang="es-VE" sz="1400" dirty="0" smtClean="0">
                <a:latin typeface="Arial" pitchFamily="34" charset="0"/>
                <a:cs typeface="Arial" pitchFamily="34" charset="0"/>
              </a:rPr>
              <a:t>Figura 1: Árboles de decisión si llueve (Alonso, 2009).</a:t>
            </a:r>
            <a:endParaRPr lang="es-VE"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457200" y="685800"/>
            <a:ext cx="8077200" cy="523220"/>
          </a:xfrm>
          <a:prstGeom prst="rect">
            <a:avLst/>
          </a:prstGeom>
          <a:noFill/>
          <a:ln w="9525">
            <a:noFill/>
            <a:miter lim="800000"/>
            <a:headEnd/>
            <a:tailEnd/>
          </a:ln>
          <a:effectLst/>
        </p:spPr>
        <p:txBody>
          <a:bodyPr>
            <a:spAutoFit/>
          </a:bodyPr>
          <a:lstStyle/>
          <a:p>
            <a:pPr algn="ctr">
              <a:spcBef>
                <a:spcPct val="50000"/>
              </a:spcBef>
            </a:pPr>
            <a:r>
              <a:rPr lang="es-ES_tradnl" sz="2800" u="sng" dirty="0" smtClean="0">
                <a:latin typeface="Arial" charset="0"/>
              </a:rPr>
              <a:t>Aprendizaje mediante árboles de decisiones</a:t>
            </a:r>
            <a:endParaRPr lang="es-ES_tradnl" sz="2800" u="sng" dirty="0">
              <a:latin typeface="Arial" charset="0"/>
            </a:endParaRPr>
          </a:p>
        </p:txBody>
      </p:sp>
      <p:sp>
        <p:nvSpPr>
          <p:cNvPr id="3078" name="Rectangle 6"/>
          <p:cNvSpPr>
            <a:spLocks noChangeArrowheads="1"/>
          </p:cNvSpPr>
          <p:nvPr/>
        </p:nvSpPr>
        <p:spPr bwMode="auto">
          <a:xfrm>
            <a:off x="838200" y="76200"/>
            <a:ext cx="8077200" cy="304800"/>
          </a:xfrm>
          <a:prstGeom prst="rect">
            <a:avLst/>
          </a:prstGeom>
          <a:noFill/>
          <a:ln w="9525">
            <a:noFill/>
            <a:miter lim="800000"/>
            <a:headEnd/>
            <a:tailEnd/>
          </a:ln>
          <a:effectLst/>
        </p:spPr>
        <p:txBody>
          <a:bodyPr>
            <a:spAutoFit/>
          </a:bodyPr>
          <a:lstStyle/>
          <a:p>
            <a:pPr>
              <a:spcBef>
                <a:spcPct val="50000"/>
              </a:spcBef>
            </a:pPr>
            <a:endParaRPr lang="ar-SA" sz="1400" b="1" dirty="0">
              <a:cs typeface="Times New Roman" pitchFamily="18" charset="0"/>
            </a:endParaRPr>
          </a:p>
        </p:txBody>
      </p:sp>
      <p:sp>
        <p:nvSpPr>
          <p:cNvPr id="3080" name="Text Box 8"/>
          <p:cNvSpPr txBox="1">
            <a:spLocks noChangeArrowheads="1"/>
          </p:cNvSpPr>
          <p:nvPr/>
        </p:nvSpPr>
        <p:spPr bwMode="auto">
          <a:xfrm>
            <a:off x="4495800" y="6477000"/>
            <a:ext cx="4419600" cy="304800"/>
          </a:xfrm>
          <a:prstGeom prst="rect">
            <a:avLst/>
          </a:prstGeom>
          <a:noFill/>
          <a:ln w="9525">
            <a:noFill/>
            <a:miter lim="800000"/>
            <a:headEnd/>
            <a:tailEnd/>
          </a:ln>
          <a:effectLst/>
        </p:spPr>
        <p:txBody>
          <a:bodyPr>
            <a:spAutoFit/>
          </a:bodyPr>
          <a:lstStyle/>
          <a:p>
            <a:pPr algn="r">
              <a:spcBef>
                <a:spcPct val="50000"/>
              </a:spcBef>
            </a:pPr>
            <a:endParaRPr lang="es-ES" sz="1400" b="1" dirty="0"/>
          </a:p>
        </p:txBody>
      </p:sp>
      <p:sp>
        <p:nvSpPr>
          <p:cNvPr id="3081" name="Rectangle 9"/>
          <p:cNvSpPr>
            <a:spLocks noChangeArrowheads="1"/>
          </p:cNvSpPr>
          <p:nvPr/>
        </p:nvSpPr>
        <p:spPr bwMode="auto">
          <a:xfrm>
            <a:off x="179512" y="1844824"/>
            <a:ext cx="4114800" cy="3581400"/>
          </a:xfrm>
          <a:prstGeom prst="rect">
            <a:avLst/>
          </a:prstGeom>
          <a:noFill/>
          <a:ln w="9525">
            <a:noFill/>
            <a:miter lim="800000"/>
            <a:headEnd/>
            <a:tailEnd/>
          </a:ln>
          <a:effectLst/>
        </p:spPr>
        <p:txBody>
          <a:bodyPr wrap="none" anchor="ctr"/>
          <a:lstStyle/>
          <a:p>
            <a:endParaRPr lang="es-VE"/>
          </a:p>
        </p:txBody>
      </p:sp>
      <p:sp>
        <p:nvSpPr>
          <p:cNvPr id="3082" name="Rectangle 10"/>
          <p:cNvSpPr>
            <a:spLocks noChangeArrowheads="1"/>
          </p:cNvSpPr>
          <p:nvPr/>
        </p:nvSpPr>
        <p:spPr bwMode="auto">
          <a:xfrm>
            <a:off x="381000" y="6477000"/>
            <a:ext cx="184731" cy="307777"/>
          </a:xfrm>
          <a:prstGeom prst="rect">
            <a:avLst/>
          </a:prstGeom>
          <a:noFill/>
          <a:ln w="9525">
            <a:noFill/>
            <a:miter lim="800000"/>
            <a:headEnd/>
            <a:tailEnd/>
          </a:ln>
          <a:effectLst/>
        </p:spPr>
        <p:txBody>
          <a:bodyPr wrap="none">
            <a:spAutoFit/>
          </a:bodyPr>
          <a:lstStyle/>
          <a:p>
            <a:endParaRPr lang="es-ES" sz="1400" b="1" dirty="0">
              <a:latin typeface="Arial" charset="0"/>
              <a:cs typeface="Arial" charset="0"/>
            </a:endParaRPr>
          </a:p>
        </p:txBody>
      </p:sp>
      <p:sp>
        <p:nvSpPr>
          <p:cNvPr id="3083" name="Text Box 11"/>
          <p:cNvSpPr txBox="1">
            <a:spLocks noChangeArrowheads="1"/>
          </p:cNvSpPr>
          <p:nvPr/>
        </p:nvSpPr>
        <p:spPr bwMode="auto">
          <a:xfrm>
            <a:off x="685800" y="457200"/>
            <a:ext cx="8001000" cy="304800"/>
          </a:xfrm>
          <a:prstGeom prst="rect">
            <a:avLst/>
          </a:prstGeom>
          <a:noFill/>
          <a:ln w="9525">
            <a:noFill/>
            <a:miter lim="800000"/>
            <a:headEnd/>
            <a:tailEnd/>
          </a:ln>
          <a:effectLst/>
        </p:spPr>
        <p:txBody>
          <a:bodyPr>
            <a:spAutoFit/>
          </a:bodyPr>
          <a:lstStyle/>
          <a:p>
            <a:pPr algn="ctr">
              <a:spcBef>
                <a:spcPct val="50000"/>
              </a:spcBef>
            </a:pPr>
            <a:endParaRPr lang="es-ES" sz="1400" b="1" i="1" dirty="0">
              <a:latin typeface="Arial" charset="0"/>
              <a:cs typeface="Arial" charset="0"/>
            </a:endParaRPr>
          </a:p>
        </p:txBody>
      </p:sp>
      <p:sp>
        <p:nvSpPr>
          <p:cNvPr id="240643" name="Rectangle 3"/>
          <p:cNvSpPr>
            <a:spLocks noChangeArrowheads="1"/>
          </p:cNvSpPr>
          <p:nvPr/>
        </p:nvSpPr>
        <p:spPr bwMode="auto">
          <a:xfrm>
            <a:off x="755576" y="1023125"/>
            <a:ext cx="7704856"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p:txBody>
      </p:sp>
      <p:sp>
        <p:nvSpPr>
          <p:cNvPr id="338945" name="Rectangle 1"/>
          <p:cNvSpPr>
            <a:spLocks noChangeArrowheads="1"/>
          </p:cNvSpPr>
          <p:nvPr/>
        </p:nvSpPr>
        <p:spPr bwMode="auto">
          <a:xfrm>
            <a:off x="323528" y="2642136"/>
            <a:ext cx="8280920"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VE" sz="1800" b="0" i="0" u="none" strike="noStrike" cap="none" normalizeH="0" baseline="0" dirty="0" smtClean="0">
                <a:ln>
                  <a:noFill/>
                </a:ln>
                <a:solidFill>
                  <a:schemeClr val="tx1"/>
                </a:solidFill>
                <a:effectLst/>
                <a:latin typeface="Arial" pitchFamily="34" charset="0"/>
                <a:ea typeface="Calibri" pitchFamily="34" charset="0"/>
                <a:cs typeface="Arial" pitchFamily="34" charset="0"/>
              </a:rPr>
              <a:t>(Cielo=</a:t>
            </a:r>
            <a:r>
              <a:rPr kumimoji="0" lang="es-VE" sz="18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Soleado^Humedad</a:t>
            </a:r>
            <a:r>
              <a:rPr kumimoji="0" lang="es-VE" sz="1800" b="0" i="0" u="none" strike="noStrike" cap="none" normalizeH="0" baseline="0" dirty="0" smtClean="0">
                <a:ln>
                  <a:noFill/>
                </a:ln>
                <a:solidFill>
                  <a:schemeClr val="tx1"/>
                </a:solidFill>
                <a:effectLst/>
                <a:latin typeface="Arial" pitchFamily="34" charset="0"/>
                <a:ea typeface="Calibri" pitchFamily="34" charset="0"/>
                <a:cs typeface="Arial" pitchFamily="34" charset="0"/>
              </a:rPr>
              <a:t>=Normal)v(Cielo=Nublado)v(Cielo=</a:t>
            </a:r>
            <a:r>
              <a:rPr kumimoji="0" lang="es-VE" sz="18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Lluvioso^Viento</a:t>
            </a:r>
            <a:r>
              <a:rPr kumimoji="0" lang="es-VE" sz="1800" b="0" i="0" u="none" strike="noStrike" cap="none" normalizeH="0" baseline="0" dirty="0" smtClean="0">
                <a:ln>
                  <a:noFill/>
                </a:ln>
                <a:solidFill>
                  <a:schemeClr val="tx1"/>
                </a:solidFill>
                <a:effectLst/>
                <a:latin typeface="Arial" pitchFamily="34" charset="0"/>
                <a:ea typeface="Calibri" pitchFamily="34" charset="0"/>
                <a:cs typeface="Arial" pitchFamily="34" charset="0"/>
              </a:rPr>
              <a:t>=Débil).</a:t>
            </a:r>
            <a:endParaRPr kumimoji="0" lang="es-VE"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VE" sz="18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VE" sz="1800" b="0" i="0" u="none" strike="noStrike" cap="none" normalizeH="0" baseline="0" dirty="0" smtClean="0">
                <a:ln>
                  <a:noFill/>
                </a:ln>
                <a:solidFill>
                  <a:schemeClr val="tx1"/>
                </a:solidFill>
                <a:effectLst/>
                <a:latin typeface="Arial" pitchFamily="34" charset="0"/>
                <a:ea typeface="Calibri" pitchFamily="34" charset="0"/>
                <a:cs typeface="Arial" pitchFamily="34" charset="0"/>
              </a:rPr>
              <a:t>Cada nodo es un atributo si no es hoja. Y las hojas son los valores de la clasificación.</a:t>
            </a:r>
            <a:endParaRPr kumimoji="0" lang="es-VE"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457200" y="685800"/>
            <a:ext cx="8077200" cy="523220"/>
          </a:xfrm>
          <a:prstGeom prst="rect">
            <a:avLst/>
          </a:prstGeom>
          <a:noFill/>
          <a:ln w="9525">
            <a:noFill/>
            <a:miter lim="800000"/>
            <a:headEnd/>
            <a:tailEnd/>
          </a:ln>
          <a:effectLst/>
        </p:spPr>
        <p:txBody>
          <a:bodyPr>
            <a:spAutoFit/>
          </a:bodyPr>
          <a:lstStyle/>
          <a:p>
            <a:pPr algn="ctr">
              <a:spcBef>
                <a:spcPct val="50000"/>
              </a:spcBef>
            </a:pPr>
            <a:r>
              <a:rPr lang="es-VE" sz="2800" u="sng" dirty="0" smtClean="0">
                <a:latin typeface="Arial" pitchFamily="34" charset="0"/>
                <a:cs typeface="Arial" pitchFamily="34" charset="0"/>
              </a:rPr>
              <a:t>Algoritmo básico de árboles de decisiones</a:t>
            </a:r>
            <a:endParaRPr lang="es-ES_tradnl" sz="2800" u="sng" dirty="0">
              <a:latin typeface="Arial" pitchFamily="34" charset="0"/>
              <a:cs typeface="Arial" pitchFamily="34" charset="0"/>
            </a:endParaRPr>
          </a:p>
        </p:txBody>
      </p:sp>
      <p:sp>
        <p:nvSpPr>
          <p:cNvPr id="3078" name="Rectangle 6"/>
          <p:cNvSpPr>
            <a:spLocks noChangeArrowheads="1"/>
          </p:cNvSpPr>
          <p:nvPr/>
        </p:nvSpPr>
        <p:spPr bwMode="auto">
          <a:xfrm>
            <a:off x="838200" y="76200"/>
            <a:ext cx="8077200" cy="304800"/>
          </a:xfrm>
          <a:prstGeom prst="rect">
            <a:avLst/>
          </a:prstGeom>
          <a:noFill/>
          <a:ln w="9525">
            <a:noFill/>
            <a:miter lim="800000"/>
            <a:headEnd/>
            <a:tailEnd/>
          </a:ln>
          <a:effectLst/>
        </p:spPr>
        <p:txBody>
          <a:bodyPr>
            <a:spAutoFit/>
          </a:bodyPr>
          <a:lstStyle/>
          <a:p>
            <a:pPr>
              <a:spcBef>
                <a:spcPct val="50000"/>
              </a:spcBef>
            </a:pPr>
            <a:endParaRPr lang="ar-SA" sz="1400" b="1" dirty="0">
              <a:cs typeface="Times New Roman" pitchFamily="18" charset="0"/>
            </a:endParaRPr>
          </a:p>
        </p:txBody>
      </p:sp>
      <p:sp>
        <p:nvSpPr>
          <p:cNvPr id="3080" name="Text Box 8"/>
          <p:cNvSpPr txBox="1">
            <a:spLocks noChangeArrowheads="1"/>
          </p:cNvSpPr>
          <p:nvPr/>
        </p:nvSpPr>
        <p:spPr bwMode="auto">
          <a:xfrm>
            <a:off x="4495800" y="6477000"/>
            <a:ext cx="4419600" cy="304800"/>
          </a:xfrm>
          <a:prstGeom prst="rect">
            <a:avLst/>
          </a:prstGeom>
          <a:noFill/>
          <a:ln w="9525">
            <a:noFill/>
            <a:miter lim="800000"/>
            <a:headEnd/>
            <a:tailEnd/>
          </a:ln>
          <a:effectLst/>
        </p:spPr>
        <p:txBody>
          <a:bodyPr>
            <a:spAutoFit/>
          </a:bodyPr>
          <a:lstStyle/>
          <a:p>
            <a:pPr algn="r">
              <a:spcBef>
                <a:spcPct val="50000"/>
              </a:spcBef>
            </a:pPr>
            <a:endParaRPr lang="es-ES" sz="1400" b="1" dirty="0"/>
          </a:p>
        </p:txBody>
      </p:sp>
      <p:sp>
        <p:nvSpPr>
          <p:cNvPr id="3082" name="Rectangle 10"/>
          <p:cNvSpPr>
            <a:spLocks noChangeArrowheads="1"/>
          </p:cNvSpPr>
          <p:nvPr/>
        </p:nvSpPr>
        <p:spPr bwMode="auto">
          <a:xfrm>
            <a:off x="381000" y="6477000"/>
            <a:ext cx="184731" cy="307777"/>
          </a:xfrm>
          <a:prstGeom prst="rect">
            <a:avLst/>
          </a:prstGeom>
          <a:noFill/>
          <a:ln w="9525">
            <a:noFill/>
            <a:miter lim="800000"/>
            <a:headEnd/>
            <a:tailEnd/>
          </a:ln>
          <a:effectLst/>
        </p:spPr>
        <p:txBody>
          <a:bodyPr wrap="none">
            <a:spAutoFit/>
          </a:bodyPr>
          <a:lstStyle/>
          <a:p>
            <a:endParaRPr lang="es-ES" sz="1400" b="1" dirty="0">
              <a:latin typeface="Arial" charset="0"/>
              <a:cs typeface="Arial" charset="0"/>
            </a:endParaRPr>
          </a:p>
        </p:txBody>
      </p:sp>
      <p:sp>
        <p:nvSpPr>
          <p:cNvPr id="3083" name="Text Box 11"/>
          <p:cNvSpPr txBox="1">
            <a:spLocks noChangeArrowheads="1"/>
          </p:cNvSpPr>
          <p:nvPr/>
        </p:nvSpPr>
        <p:spPr bwMode="auto">
          <a:xfrm>
            <a:off x="685800" y="457200"/>
            <a:ext cx="8001000" cy="304800"/>
          </a:xfrm>
          <a:prstGeom prst="rect">
            <a:avLst/>
          </a:prstGeom>
          <a:noFill/>
          <a:ln w="9525">
            <a:noFill/>
            <a:miter lim="800000"/>
            <a:headEnd/>
            <a:tailEnd/>
          </a:ln>
          <a:effectLst/>
        </p:spPr>
        <p:txBody>
          <a:bodyPr>
            <a:spAutoFit/>
          </a:bodyPr>
          <a:lstStyle/>
          <a:p>
            <a:pPr algn="ctr">
              <a:spcBef>
                <a:spcPct val="50000"/>
              </a:spcBef>
            </a:pPr>
            <a:endParaRPr lang="es-ES" sz="1400" b="1" i="1" dirty="0">
              <a:latin typeface="Arial" charset="0"/>
              <a:cs typeface="Arial" charset="0"/>
            </a:endParaRPr>
          </a:p>
        </p:txBody>
      </p:sp>
      <p:sp>
        <p:nvSpPr>
          <p:cNvPr id="240643" name="Rectangle 3"/>
          <p:cNvSpPr>
            <a:spLocks noChangeArrowheads="1"/>
          </p:cNvSpPr>
          <p:nvPr/>
        </p:nvSpPr>
        <p:spPr bwMode="auto">
          <a:xfrm>
            <a:off x="755576" y="1023125"/>
            <a:ext cx="7704856"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p:txBody>
      </p:sp>
      <p:sp>
        <p:nvSpPr>
          <p:cNvPr id="373761" name="Rectangle 1"/>
          <p:cNvSpPr>
            <a:spLocks noChangeArrowheads="1"/>
          </p:cNvSpPr>
          <p:nvPr/>
        </p:nvSpPr>
        <p:spPr bwMode="auto">
          <a:xfrm>
            <a:off x="467544" y="1623283"/>
            <a:ext cx="8028384" cy="498598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eaLnBrk="0" hangingPunct="0">
              <a:buFont typeface="Arial" pitchFamily="34" charset="0"/>
              <a:buChar char="•"/>
            </a:pPr>
            <a:r>
              <a:rPr lang="es-VE" sz="1800" dirty="0" smtClean="0">
                <a:latin typeface="Arial" pitchFamily="34" charset="0"/>
                <a:ea typeface="Calibri" pitchFamily="34" charset="0"/>
                <a:cs typeface="Arial" pitchFamily="34" charset="0"/>
              </a:rPr>
              <a:t> Se considera el primero nodo N sin etiquetar  (Alonso, 2009). Si los  </a:t>
            </a:r>
          </a:p>
          <a:p>
            <a:pPr algn="just" eaLnBrk="0" hangingPunct="0"/>
            <a:r>
              <a:rPr lang="es-VE" sz="1800" dirty="0" smtClean="0">
                <a:latin typeface="Arial" pitchFamily="34" charset="0"/>
                <a:ea typeface="Calibri" pitchFamily="34" charset="0"/>
                <a:cs typeface="Arial" pitchFamily="34" charset="0"/>
              </a:rPr>
              <a:t>  ejemplos </a:t>
            </a:r>
            <a:r>
              <a:rPr lang="es-VE" sz="1800" dirty="0" smtClean="0">
                <a:latin typeface="Arial" pitchFamily="34" charset="0"/>
                <a:cs typeface="Arial" pitchFamily="34" charset="0"/>
              </a:rPr>
              <a:t>asignados N  tienen la misma clasificación N tiene esa  </a:t>
            </a:r>
          </a:p>
          <a:p>
            <a:pPr algn="just" eaLnBrk="0" hangingPunct="0"/>
            <a:r>
              <a:rPr lang="es-VE" sz="1800" dirty="0" smtClean="0">
                <a:latin typeface="Arial" pitchFamily="34" charset="0"/>
                <a:cs typeface="Arial" pitchFamily="34" charset="0"/>
              </a:rPr>
              <a:t>  clasificación. </a:t>
            </a:r>
            <a:endParaRPr lang="es-VE" sz="1800" dirty="0" smtClean="0">
              <a:cs typeface="Arial" pitchFamily="34" charset="0"/>
            </a:endParaRPr>
          </a:p>
          <a:p>
            <a:pPr lvl="0" algn="just" eaLnBrk="0" hangingPunct="0">
              <a:buFontTx/>
              <a:buChar char="•"/>
            </a:pPr>
            <a:r>
              <a:rPr lang="es-VE" sz="1800" dirty="0" smtClean="0">
                <a:latin typeface="Arial" pitchFamily="34" charset="0"/>
                <a:cs typeface="Arial" pitchFamily="34" charset="0"/>
              </a:rPr>
              <a:t> En otro caso se etiqueta N con el mejor atributo A según el conjunto de  </a:t>
            </a:r>
          </a:p>
          <a:p>
            <a:pPr lvl="0" algn="just" eaLnBrk="0" hangingPunct="0"/>
            <a:r>
              <a:rPr lang="es-VE" sz="1800" dirty="0" smtClean="0">
                <a:latin typeface="Arial" pitchFamily="34" charset="0"/>
                <a:cs typeface="Arial" pitchFamily="34" charset="0"/>
              </a:rPr>
              <a:t>  elementos  asignados.</a:t>
            </a:r>
          </a:p>
          <a:p>
            <a:pPr lvl="0" algn="just" eaLnBrk="0" hangingPunct="0">
              <a:buFontTx/>
              <a:buChar char="•"/>
            </a:pPr>
            <a:r>
              <a:rPr lang="es-VE" sz="1800" dirty="0" smtClean="0">
                <a:latin typeface="Arial" pitchFamily="34" charset="0"/>
                <a:cs typeface="Arial" pitchFamily="34" charset="0"/>
              </a:rPr>
              <a:t> Para cada valor de A se crea una nueva arista descendiente del nodo N, y </a:t>
            </a:r>
          </a:p>
          <a:p>
            <a:pPr lvl="0" algn="just" eaLnBrk="0" hangingPunct="0"/>
            <a:r>
              <a:rPr lang="es-VE" sz="1800" dirty="0" smtClean="0">
                <a:latin typeface="Arial" pitchFamily="34" charset="0"/>
                <a:cs typeface="Arial" pitchFamily="34" charset="0"/>
              </a:rPr>
              <a:t>  al final  se crea nuevos nodos N1 a </a:t>
            </a:r>
            <a:r>
              <a:rPr lang="es-VE" sz="1800" dirty="0" err="1" smtClean="0">
                <a:latin typeface="Arial" pitchFamily="34" charset="0"/>
                <a:cs typeface="Arial" pitchFamily="34" charset="0"/>
              </a:rPr>
              <a:t>Nk</a:t>
            </a:r>
            <a:r>
              <a:rPr lang="es-VE" sz="1800" dirty="0" smtClean="0">
                <a:latin typeface="Arial" pitchFamily="34" charset="0"/>
                <a:cs typeface="Arial" pitchFamily="34" charset="0"/>
              </a:rPr>
              <a:t> sin etiquetar. </a:t>
            </a:r>
          </a:p>
          <a:p>
            <a:pPr lvl="0" algn="just" eaLnBrk="0" hangingPunct="0">
              <a:buFontTx/>
              <a:buChar char="•"/>
            </a:pPr>
            <a:r>
              <a:rPr lang="es-VE" sz="1800" dirty="0" smtClean="0">
                <a:latin typeface="Arial" pitchFamily="34" charset="0"/>
                <a:cs typeface="Arial" pitchFamily="34" charset="0"/>
              </a:rPr>
              <a:t> Se separan todos los ejemplos asignados al nodo N según el valor que </a:t>
            </a:r>
          </a:p>
          <a:p>
            <a:pPr lvl="0" algn="just" eaLnBrk="0" hangingPunct="0"/>
            <a:r>
              <a:rPr lang="es-VE" sz="1800" dirty="0" smtClean="0">
                <a:latin typeface="Arial" pitchFamily="34" charset="0"/>
                <a:cs typeface="Arial" pitchFamily="34" charset="0"/>
              </a:rPr>
              <a:t>  tome y se crean nuevos ejemplos para N1 a </a:t>
            </a:r>
            <a:r>
              <a:rPr lang="es-VE" sz="1800" dirty="0" err="1" smtClean="0">
                <a:latin typeface="Arial" pitchFamily="34" charset="0"/>
                <a:cs typeface="Arial" pitchFamily="34" charset="0"/>
              </a:rPr>
              <a:t>Nk.</a:t>
            </a:r>
            <a:r>
              <a:rPr lang="es-VE" sz="1800" dirty="0" smtClean="0">
                <a:latin typeface="Arial" pitchFamily="34" charset="0"/>
                <a:cs typeface="Arial" pitchFamily="34" charset="0"/>
              </a:rPr>
              <a:t> </a:t>
            </a:r>
            <a:endParaRPr lang="es-VE" sz="1800" dirty="0" smtClean="0">
              <a:cs typeface="Arial" pitchFamily="34" charset="0"/>
            </a:endParaRPr>
          </a:p>
          <a:p>
            <a:pPr lvl="0" algn="just" eaLnBrk="0" hangingPunct="0"/>
            <a:r>
              <a:rPr lang="es-VE" sz="1800" dirty="0" smtClean="0">
                <a:latin typeface="Arial" pitchFamily="34" charset="0"/>
                <a:cs typeface="Arial" pitchFamily="34" charset="0"/>
              </a:rPr>
              <a:t> Hasta que todos los nodos estén etiquetados.</a:t>
            </a:r>
          </a:p>
          <a:p>
            <a:pPr lvl="0" algn="just" eaLnBrk="0" hangingPunct="0"/>
            <a:endParaRPr lang="es-VE" sz="1800" dirty="0" smtClean="0">
              <a:cs typeface="Arial" pitchFamily="34" charset="0"/>
            </a:endParaRPr>
          </a:p>
          <a:p>
            <a:pPr algn="just" eaLnBrk="0" hangingPunct="0"/>
            <a:endParaRPr kumimoji="0" lang="es-VE" sz="3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s-VE" sz="3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s-VE" sz="3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s-VE" sz="3000" b="0" i="0" u="none" strike="noStrike" cap="none" normalizeH="0" baseline="0" dirty="0" smtClean="0">
                <a:ln>
                  <a:noFill/>
                </a:ln>
                <a:solidFill>
                  <a:schemeClr val="tx1"/>
                </a:solidFill>
                <a:effectLst/>
                <a:latin typeface="Arial" pitchFamily="34" charset="0"/>
                <a:cs typeface="Arial" pitchFamily="34" charset="0"/>
              </a:rPr>
              <a:t> </a:t>
            </a:r>
            <a:endParaRPr kumimoji="0" lang="es-VE" sz="3000" b="0" i="0" u="none" strike="noStrike" cap="none" normalizeH="0" baseline="0" dirty="0" smtClean="0">
              <a:ln>
                <a:noFill/>
              </a:ln>
              <a:solidFill>
                <a:schemeClr val="tx1"/>
              </a:solidFill>
              <a:effectLst/>
              <a:latin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457200" y="685800"/>
            <a:ext cx="8077200" cy="523220"/>
          </a:xfrm>
          <a:prstGeom prst="rect">
            <a:avLst/>
          </a:prstGeom>
          <a:noFill/>
          <a:ln w="9525">
            <a:noFill/>
            <a:miter lim="800000"/>
            <a:headEnd/>
            <a:tailEnd/>
          </a:ln>
          <a:effectLst/>
        </p:spPr>
        <p:txBody>
          <a:bodyPr>
            <a:spAutoFit/>
          </a:bodyPr>
          <a:lstStyle/>
          <a:p>
            <a:pPr algn="ctr">
              <a:spcBef>
                <a:spcPct val="50000"/>
              </a:spcBef>
            </a:pPr>
            <a:r>
              <a:rPr lang="es-VE" sz="2800" u="sng" dirty="0" smtClean="0">
                <a:latin typeface="Arial" pitchFamily="34" charset="0"/>
                <a:cs typeface="Arial" pitchFamily="34" charset="0"/>
              </a:rPr>
              <a:t>Suelos y límites</a:t>
            </a:r>
            <a:endParaRPr lang="es-ES_tradnl" sz="2800" u="sng" dirty="0">
              <a:latin typeface="Arial" pitchFamily="34" charset="0"/>
              <a:cs typeface="Arial" pitchFamily="34" charset="0"/>
            </a:endParaRPr>
          </a:p>
        </p:txBody>
      </p:sp>
      <p:sp>
        <p:nvSpPr>
          <p:cNvPr id="3078" name="Rectangle 6"/>
          <p:cNvSpPr>
            <a:spLocks noChangeArrowheads="1"/>
          </p:cNvSpPr>
          <p:nvPr/>
        </p:nvSpPr>
        <p:spPr bwMode="auto">
          <a:xfrm>
            <a:off x="838200" y="76200"/>
            <a:ext cx="8077200" cy="304800"/>
          </a:xfrm>
          <a:prstGeom prst="rect">
            <a:avLst/>
          </a:prstGeom>
          <a:noFill/>
          <a:ln w="9525">
            <a:noFill/>
            <a:miter lim="800000"/>
            <a:headEnd/>
            <a:tailEnd/>
          </a:ln>
          <a:effectLst/>
        </p:spPr>
        <p:txBody>
          <a:bodyPr>
            <a:spAutoFit/>
          </a:bodyPr>
          <a:lstStyle/>
          <a:p>
            <a:pPr>
              <a:spcBef>
                <a:spcPct val="50000"/>
              </a:spcBef>
            </a:pPr>
            <a:endParaRPr lang="ar-SA" sz="1400" b="1" dirty="0">
              <a:cs typeface="Times New Roman" pitchFamily="18" charset="0"/>
            </a:endParaRPr>
          </a:p>
        </p:txBody>
      </p:sp>
      <p:sp>
        <p:nvSpPr>
          <p:cNvPr id="3080" name="Text Box 8"/>
          <p:cNvSpPr txBox="1">
            <a:spLocks noChangeArrowheads="1"/>
          </p:cNvSpPr>
          <p:nvPr/>
        </p:nvSpPr>
        <p:spPr bwMode="auto">
          <a:xfrm>
            <a:off x="4495800" y="6477000"/>
            <a:ext cx="4419600" cy="304800"/>
          </a:xfrm>
          <a:prstGeom prst="rect">
            <a:avLst/>
          </a:prstGeom>
          <a:noFill/>
          <a:ln w="9525">
            <a:noFill/>
            <a:miter lim="800000"/>
            <a:headEnd/>
            <a:tailEnd/>
          </a:ln>
          <a:effectLst/>
        </p:spPr>
        <p:txBody>
          <a:bodyPr>
            <a:spAutoFit/>
          </a:bodyPr>
          <a:lstStyle/>
          <a:p>
            <a:pPr algn="r">
              <a:spcBef>
                <a:spcPct val="50000"/>
              </a:spcBef>
            </a:pPr>
            <a:endParaRPr lang="es-ES" sz="1400" b="1" dirty="0"/>
          </a:p>
        </p:txBody>
      </p:sp>
      <p:sp>
        <p:nvSpPr>
          <p:cNvPr id="3081" name="Rectangle 9"/>
          <p:cNvSpPr>
            <a:spLocks noChangeArrowheads="1"/>
          </p:cNvSpPr>
          <p:nvPr/>
        </p:nvSpPr>
        <p:spPr bwMode="auto">
          <a:xfrm>
            <a:off x="179512" y="1844824"/>
            <a:ext cx="4114800" cy="3581400"/>
          </a:xfrm>
          <a:prstGeom prst="rect">
            <a:avLst/>
          </a:prstGeom>
          <a:noFill/>
          <a:ln w="9525">
            <a:noFill/>
            <a:miter lim="800000"/>
            <a:headEnd/>
            <a:tailEnd/>
          </a:ln>
          <a:effectLst/>
        </p:spPr>
        <p:txBody>
          <a:bodyPr wrap="none" anchor="ctr"/>
          <a:lstStyle/>
          <a:p>
            <a:endParaRPr lang="es-VE"/>
          </a:p>
        </p:txBody>
      </p:sp>
      <p:sp>
        <p:nvSpPr>
          <p:cNvPr id="3082" name="Rectangle 10"/>
          <p:cNvSpPr>
            <a:spLocks noChangeArrowheads="1"/>
          </p:cNvSpPr>
          <p:nvPr/>
        </p:nvSpPr>
        <p:spPr bwMode="auto">
          <a:xfrm>
            <a:off x="381000" y="6477000"/>
            <a:ext cx="184731" cy="307777"/>
          </a:xfrm>
          <a:prstGeom prst="rect">
            <a:avLst/>
          </a:prstGeom>
          <a:noFill/>
          <a:ln w="9525">
            <a:noFill/>
            <a:miter lim="800000"/>
            <a:headEnd/>
            <a:tailEnd/>
          </a:ln>
          <a:effectLst/>
        </p:spPr>
        <p:txBody>
          <a:bodyPr wrap="none">
            <a:spAutoFit/>
          </a:bodyPr>
          <a:lstStyle/>
          <a:p>
            <a:endParaRPr lang="es-ES" sz="1400" b="1" dirty="0">
              <a:latin typeface="Arial" charset="0"/>
              <a:cs typeface="Arial" charset="0"/>
            </a:endParaRPr>
          </a:p>
        </p:txBody>
      </p:sp>
      <p:sp>
        <p:nvSpPr>
          <p:cNvPr id="3083" name="Text Box 11"/>
          <p:cNvSpPr txBox="1">
            <a:spLocks noChangeArrowheads="1"/>
          </p:cNvSpPr>
          <p:nvPr/>
        </p:nvSpPr>
        <p:spPr bwMode="auto">
          <a:xfrm>
            <a:off x="685800" y="457200"/>
            <a:ext cx="8001000" cy="304800"/>
          </a:xfrm>
          <a:prstGeom prst="rect">
            <a:avLst/>
          </a:prstGeom>
          <a:noFill/>
          <a:ln w="9525">
            <a:noFill/>
            <a:miter lim="800000"/>
            <a:headEnd/>
            <a:tailEnd/>
          </a:ln>
          <a:effectLst/>
        </p:spPr>
        <p:txBody>
          <a:bodyPr>
            <a:spAutoFit/>
          </a:bodyPr>
          <a:lstStyle/>
          <a:p>
            <a:pPr algn="ctr">
              <a:spcBef>
                <a:spcPct val="50000"/>
              </a:spcBef>
            </a:pPr>
            <a:endParaRPr lang="es-ES" sz="1400" b="1" i="1" dirty="0">
              <a:latin typeface="Arial" charset="0"/>
              <a:cs typeface="Arial" charset="0"/>
            </a:endParaRPr>
          </a:p>
        </p:txBody>
      </p:sp>
      <p:sp>
        <p:nvSpPr>
          <p:cNvPr id="240643" name="Rectangle 3"/>
          <p:cNvSpPr>
            <a:spLocks noChangeArrowheads="1"/>
          </p:cNvSpPr>
          <p:nvPr/>
        </p:nvSpPr>
        <p:spPr bwMode="auto">
          <a:xfrm>
            <a:off x="755576" y="1023125"/>
            <a:ext cx="7704856"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p:txBody>
      </p:sp>
      <p:sp>
        <p:nvSpPr>
          <p:cNvPr id="10" name="9 CuadroTexto"/>
          <p:cNvSpPr txBox="1"/>
          <p:nvPr/>
        </p:nvSpPr>
        <p:spPr>
          <a:xfrm>
            <a:off x="467544" y="1484784"/>
            <a:ext cx="7848873" cy="1661993"/>
          </a:xfrm>
          <a:prstGeom prst="rect">
            <a:avLst/>
          </a:prstGeom>
          <a:noFill/>
        </p:spPr>
        <p:txBody>
          <a:bodyPr wrap="square" rtlCol="0">
            <a:spAutoFit/>
          </a:bodyPr>
          <a:lstStyle/>
          <a:p>
            <a:pPr algn="just"/>
            <a:r>
              <a:rPr lang="es-VE" sz="1800" dirty="0" smtClean="0">
                <a:latin typeface="Arial" pitchFamily="34" charset="0"/>
                <a:cs typeface="Arial" pitchFamily="34" charset="0"/>
              </a:rPr>
              <a:t>El suelo es el sitio donde viven y crecen las plantas (Casanova, 1991).</a:t>
            </a:r>
          </a:p>
          <a:p>
            <a:pPr algn="just"/>
            <a:endParaRPr lang="es-VE" sz="1800" dirty="0" smtClean="0">
              <a:latin typeface="Arial" pitchFamily="34" charset="0"/>
              <a:cs typeface="Arial" pitchFamily="34" charset="0"/>
            </a:endParaRPr>
          </a:p>
          <a:p>
            <a:pPr algn="just"/>
            <a:r>
              <a:rPr lang="es-VE" sz="1800" dirty="0" smtClean="0">
                <a:latin typeface="Arial" pitchFamily="34" charset="0"/>
                <a:cs typeface="Arial" pitchFamily="34" charset="0"/>
              </a:rPr>
              <a:t>Su límite superior es la atmósfera y el inferior está formado por rocas duras (</a:t>
            </a:r>
            <a:r>
              <a:rPr lang="es-VE" sz="1800" dirty="0" err="1" smtClean="0">
                <a:latin typeface="Arial" pitchFamily="34" charset="0"/>
                <a:cs typeface="Arial" pitchFamily="34" charset="0"/>
              </a:rPr>
              <a:t>Jordan</a:t>
            </a:r>
            <a:r>
              <a:rPr lang="es-VE" sz="1800" dirty="0" smtClean="0">
                <a:latin typeface="Arial" pitchFamily="34" charset="0"/>
                <a:cs typeface="Arial" pitchFamily="34" charset="0"/>
              </a:rPr>
              <a:t>, 2005).</a:t>
            </a:r>
          </a:p>
          <a:p>
            <a:endParaRPr lang="es-VE" sz="3000" dirty="0">
              <a:latin typeface="Arial" pitchFamily="34" charset="0"/>
              <a:cs typeface="Arial" pitchFamily="34" charset="0"/>
            </a:endParaRPr>
          </a:p>
        </p:txBody>
      </p:sp>
      <p:sp>
        <p:nvSpPr>
          <p:cNvPr id="11" name="10 Rectángulo"/>
          <p:cNvSpPr/>
          <p:nvPr/>
        </p:nvSpPr>
        <p:spPr>
          <a:xfrm>
            <a:off x="1349896" y="3013502"/>
            <a:ext cx="6318448" cy="523220"/>
          </a:xfrm>
          <a:prstGeom prst="rect">
            <a:avLst/>
          </a:prstGeom>
        </p:spPr>
        <p:txBody>
          <a:bodyPr wrap="square">
            <a:spAutoFit/>
          </a:bodyPr>
          <a:lstStyle/>
          <a:p>
            <a:pPr algn="ctr">
              <a:spcBef>
                <a:spcPct val="50000"/>
              </a:spcBef>
            </a:pPr>
            <a:r>
              <a:rPr lang="es-VE" sz="2800" u="sng" dirty="0" smtClean="0">
                <a:latin typeface="Arial" pitchFamily="34" charset="0"/>
                <a:cs typeface="Arial" pitchFamily="34" charset="0"/>
              </a:rPr>
              <a:t>Función del suelo en el ecosistema</a:t>
            </a:r>
            <a:endParaRPr lang="es-ES_tradnl" sz="2800" u="sng" dirty="0">
              <a:latin typeface="Arial" pitchFamily="34" charset="0"/>
              <a:cs typeface="Arial" pitchFamily="34" charset="0"/>
            </a:endParaRPr>
          </a:p>
        </p:txBody>
      </p:sp>
      <p:sp>
        <p:nvSpPr>
          <p:cNvPr id="12" name="11 Rectángulo"/>
          <p:cNvSpPr/>
          <p:nvPr/>
        </p:nvSpPr>
        <p:spPr>
          <a:xfrm>
            <a:off x="467544" y="3861048"/>
            <a:ext cx="6696744" cy="1754326"/>
          </a:xfrm>
          <a:prstGeom prst="rect">
            <a:avLst/>
          </a:prstGeom>
        </p:spPr>
        <p:txBody>
          <a:bodyPr wrap="square">
            <a:spAutoFit/>
          </a:bodyPr>
          <a:lstStyle/>
          <a:p>
            <a:pPr algn="just">
              <a:buFont typeface="Arial" pitchFamily="34" charset="0"/>
              <a:buChar char="•"/>
            </a:pPr>
            <a:r>
              <a:rPr lang="es-VE" sz="1800" dirty="0" smtClean="0">
                <a:latin typeface="Arial" pitchFamily="34" charset="0"/>
                <a:cs typeface="Arial" pitchFamily="34" charset="0"/>
              </a:rPr>
              <a:t> Producción de alimentos, fibra y energía  (Ibáñez 2006). </a:t>
            </a:r>
          </a:p>
          <a:p>
            <a:pPr algn="just">
              <a:buFont typeface="Arial" pitchFamily="34" charset="0"/>
              <a:buChar char="•"/>
            </a:pPr>
            <a:r>
              <a:rPr lang="es-VE" sz="1800" dirty="0" smtClean="0">
                <a:latin typeface="Arial" pitchFamily="34" charset="0"/>
                <a:cs typeface="Arial" pitchFamily="34" charset="0"/>
              </a:rPr>
              <a:t> Filtro de materia para la protección del </a:t>
            </a:r>
          </a:p>
          <a:p>
            <a:pPr algn="just"/>
            <a:r>
              <a:rPr lang="es-VE" sz="1800" dirty="0" smtClean="0">
                <a:latin typeface="Arial" pitchFamily="34" charset="0"/>
                <a:cs typeface="Arial" pitchFamily="34" charset="0"/>
              </a:rPr>
              <a:t>   ambiente.</a:t>
            </a:r>
          </a:p>
          <a:p>
            <a:pPr lvl="0" algn="just">
              <a:buFont typeface="Arial" pitchFamily="34" charset="0"/>
              <a:buChar char="•"/>
            </a:pPr>
            <a:r>
              <a:rPr lang="es-VE" sz="1800" dirty="0" smtClean="0">
                <a:latin typeface="Arial" pitchFamily="34" charset="0"/>
                <a:cs typeface="Arial" pitchFamily="34" charset="0"/>
              </a:rPr>
              <a:t> Hábitat de los seres vivos.</a:t>
            </a:r>
          </a:p>
          <a:p>
            <a:pPr algn="just">
              <a:buFont typeface="Arial" pitchFamily="34" charset="0"/>
              <a:buChar char="•"/>
            </a:pPr>
            <a:r>
              <a:rPr lang="es-VE" sz="1800" dirty="0" smtClean="0">
                <a:latin typeface="Arial" pitchFamily="34" charset="0"/>
                <a:cs typeface="Arial" pitchFamily="34" charset="0"/>
              </a:rPr>
              <a:t> </a:t>
            </a:r>
            <a:r>
              <a:rPr lang="es-VE" sz="1800" dirty="0" err="1" smtClean="0">
                <a:latin typeface="Arial"/>
                <a:ea typeface="Calibri"/>
              </a:rPr>
              <a:t>Ciclaje</a:t>
            </a:r>
            <a:r>
              <a:rPr lang="es-VE" sz="1800" dirty="0" smtClean="0">
                <a:latin typeface="Arial"/>
                <a:ea typeface="Calibri"/>
              </a:rPr>
              <a:t> de nutrimentos.</a:t>
            </a:r>
          </a:p>
          <a:p>
            <a:pPr algn="just">
              <a:buFont typeface="Arial" pitchFamily="34" charset="0"/>
              <a:buChar char="•"/>
            </a:pPr>
            <a:r>
              <a:rPr lang="es-VE" sz="1800" dirty="0" smtClean="0">
                <a:latin typeface="Arial"/>
                <a:ea typeface="Calibri"/>
              </a:rPr>
              <a:t> </a:t>
            </a:r>
            <a:r>
              <a:rPr lang="es-VE" sz="1800" dirty="0" smtClean="0">
                <a:latin typeface="Arial" pitchFamily="34" charset="0"/>
                <a:cs typeface="Arial" pitchFamily="34" charset="0"/>
              </a:rPr>
              <a:t>Almacenaje de agua.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900113" y="2781300"/>
            <a:ext cx="7345362" cy="701675"/>
          </a:xfrm>
          <a:prstGeom prst="rect">
            <a:avLst/>
          </a:prstGeom>
          <a:noFill/>
          <a:ln w="9525">
            <a:noFill/>
            <a:miter lim="800000"/>
            <a:headEnd/>
            <a:tailEnd/>
          </a:ln>
          <a:effectLst/>
        </p:spPr>
        <p:txBody>
          <a:bodyPr>
            <a:spAutoFit/>
          </a:bodyPr>
          <a:lstStyle/>
          <a:p>
            <a:pPr algn="just">
              <a:spcBef>
                <a:spcPct val="50000"/>
              </a:spcBef>
            </a:pPr>
            <a:r>
              <a:rPr lang="es-ES_tradnl" sz="4000" b="1" dirty="0" smtClean="0">
                <a:latin typeface="Arial" charset="0"/>
              </a:rPr>
              <a:t>                   </a:t>
            </a:r>
            <a:r>
              <a:rPr lang="es-ES_tradnl" sz="3000" b="1" dirty="0" smtClean="0">
                <a:latin typeface="Arial" charset="0"/>
              </a:rPr>
              <a:t>Agenda</a:t>
            </a:r>
            <a:endParaRPr lang="es-ES" sz="3000" b="1" dirty="0">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457200" y="685800"/>
            <a:ext cx="8077200" cy="523220"/>
          </a:xfrm>
          <a:prstGeom prst="rect">
            <a:avLst/>
          </a:prstGeom>
          <a:noFill/>
          <a:ln w="9525">
            <a:noFill/>
            <a:miter lim="800000"/>
            <a:headEnd/>
            <a:tailEnd/>
          </a:ln>
          <a:effectLst/>
        </p:spPr>
        <p:txBody>
          <a:bodyPr>
            <a:spAutoFit/>
          </a:bodyPr>
          <a:lstStyle/>
          <a:p>
            <a:pPr algn="ctr">
              <a:spcBef>
                <a:spcPct val="50000"/>
              </a:spcBef>
            </a:pPr>
            <a:r>
              <a:rPr lang="es-VE" sz="2800" u="sng" dirty="0" smtClean="0">
                <a:latin typeface="Arial" pitchFamily="34" charset="0"/>
                <a:cs typeface="Arial" pitchFamily="34" charset="0"/>
              </a:rPr>
              <a:t>Factores formadores del suelo</a:t>
            </a:r>
            <a:endParaRPr lang="es-ES_tradnl" sz="2800" u="sng" dirty="0">
              <a:latin typeface="Arial" pitchFamily="34" charset="0"/>
              <a:cs typeface="Arial" pitchFamily="34" charset="0"/>
            </a:endParaRPr>
          </a:p>
        </p:txBody>
      </p:sp>
      <p:sp>
        <p:nvSpPr>
          <p:cNvPr id="3078" name="Rectangle 6"/>
          <p:cNvSpPr>
            <a:spLocks noChangeArrowheads="1"/>
          </p:cNvSpPr>
          <p:nvPr/>
        </p:nvSpPr>
        <p:spPr bwMode="auto">
          <a:xfrm>
            <a:off x="838200" y="76200"/>
            <a:ext cx="8077200" cy="304800"/>
          </a:xfrm>
          <a:prstGeom prst="rect">
            <a:avLst/>
          </a:prstGeom>
          <a:noFill/>
          <a:ln w="9525">
            <a:noFill/>
            <a:miter lim="800000"/>
            <a:headEnd/>
            <a:tailEnd/>
          </a:ln>
          <a:effectLst/>
        </p:spPr>
        <p:txBody>
          <a:bodyPr>
            <a:spAutoFit/>
          </a:bodyPr>
          <a:lstStyle/>
          <a:p>
            <a:pPr>
              <a:spcBef>
                <a:spcPct val="50000"/>
              </a:spcBef>
            </a:pPr>
            <a:endParaRPr lang="ar-SA" sz="1400" b="1" dirty="0">
              <a:cs typeface="Times New Roman" pitchFamily="18" charset="0"/>
            </a:endParaRPr>
          </a:p>
        </p:txBody>
      </p:sp>
      <p:sp>
        <p:nvSpPr>
          <p:cNvPr id="3080" name="Text Box 8"/>
          <p:cNvSpPr txBox="1">
            <a:spLocks noChangeArrowheads="1"/>
          </p:cNvSpPr>
          <p:nvPr/>
        </p:nvSpPr>
        <p:spPr bwMode="auto">
          <a:xfrm>
            <a:off x="4495800" y="6477000"/>
            <a:ext cx="4419600" cy="304800"/>
          </a:xfrm>
          <a:prstGeom prst="rect">
            <a:avLst/>
          </a:prstGeom>
          <a:noFill/>
          <a:ln w="9525">
            <a:noFill/>
            <a:miter lim="800000"/>
            <a:headEnd/>
            <a:tailEnd/>
          </a:ln>
          <a:effectLst/>
        </p:spPr>
        <p:txBody>
          <a:bodyPr>
            <a:spAutoFit/>
          </a:bodyPr>
          <a:lstStyle/>
          <a:p>
            <a:pPr algn="r">
              <a:spcBef>
                <a:spcPct val="50000"/>
              </a:spcBef>
            </a:pPr>
            <a:endParaRPr lang="es-ES" sz="1400" b="1" dirty="0"/>
          </a:p>
        </p:txBody>
      </p:sp>
      <p:sp>
        <p:nvSpPr>
          <p:cNvPr id="3081" name="Rectangle 9"/>
          <p:cNvSpPr>
            <a:spLocks noChangeArrowheads="1"/>
          </p:cNvSpPr>
          <p:nvPr/>
        </p:nvSpPr>
        <p:spPr bwMode="auto">
          <a:xfrm>
            <a:off x="179512" y="1844824"/>
            <a:ext cx="4114800" cy="3581400"/>
          </a:xfrm>
          <a:prstGeom prst="rect">
            <a:avLst/>
          </a:prstGeom>
          <a:noFill/>
          <a:ln w="9525">
            <a:noFill/>
            <a:miter lim="800000"/>
            <a:headEnd/>
            <a:tailEnd/>
          </a:ln>
          <a:effectLst/>
        </p:spPr>
        <p:txBody>
          <a:bodyPr wrap="none" anchor="ctr"/>
          <a:lstStyle/>
          <a:p>
            <a:endParaRPr lang="es-VE"/>
          </a:p>
        </p:txBody>
      </p:sp>
      <p:sp>
        <p:nvSpPr>
          <p:cNvPr id="3082" name="Rectangle 10"/>
          <p:cNvSpPr>
            <a:spLocks noChangeArrowheads="1"/>
          </p:cNvSpPr>
          <p:nvPr/>
        </p:nvSpPr>
        <p:spPr bwMode="auto">
          <a:xfrm>
            <a:off x="381000" y="6477000"/>
            <a:ext cx="184731" cy="307777"/>
          </a:xfrm>
          <a:prstGeom prst="rect">
            <a:avLst/>
          </a:prstGeom>
          <a:noFill/>
          <a:ln w="9525">
            <a:noFill/>
            <a:miter lim="800000"/>
            <a:headEnd/>
            <a:tailEnd/>
          </a:ln>
          <a:effectLst/>
        </p:spPr>
        <p:txBody>
          <a:bodyPr wrap="none">
            <a:spAutoFit/>
          </a:bodyPr>
          <a:lstStyle/>
          <a:p>
            <a:endParaRPr lang="es-ES" sz="1400" b="1" dirty="0">
              <a:latin typeface="Arial" charset="0"/>
              <a:cs typeface="Arial" charset="0"/>
            </a:endParaRPr>
          </a:p>
        </p:txBody>
      </p:sp>
      <p:sp>
        <p:nvSpPr>
          <p:cNvPr id="3083" name="Text Box 11"/>
          <p:cNvSpPr txBox="1">
            <a:spLocks noChangeArrowheads="1"/>
          </p:cNvSpPr>
          <p:nvPr/>
        </p:nvSpPr>
        <p:spPr bwMode="auto">
          <a:xfrm>
            <a:off x="685800" y="457200"/>
            <a:ext cx="8001000" cy="304800"/>
          </a:xfrm>
          <a:prstGeom prst="rect">
            <a:avLst/>
          </a:prstGeom>
          <a:noFill/>
          <a:ln w="9525">
            <a:noFill/>
            <a:miter lim="800000"/>
            <a:headEnd/>
            <a:tailEnd/>
          </a:ln>
          <a:effectLst/>
        </p:spPr>
        <p:txBody>
          <a:bodyPr>
            <a:spAutoFit/>
          </a:bodyPr>
          <a:lstStyle/>
          <a:p>
            <a:pPr algn="ctr">
              <a:spcBef>
                <a:spcPct val="50000"/>
              </a:spcBef>
            </a:pPr>
            <a:endParaRPr lang="es-ES" sz="1400" b="1" i="1" dirty="0">
              <a:latin typeface="Arial" charset="0"/>
              <a:cs typeface="Arial" charset="0"/>
            </a:endParaRPr>
          </a:p>
        </p:txBody>
      </p:sp>
      <p:sp>
        <p:nvSpPr>
          <p:cNvPr id="240643" name="Rectangle 3"/>
          <p:cNvSpPr>
            <a:spLocks noChangeArrowheads="1"/>
          </p:cNvSpPr>
          <p:nvPr/>
        </p:nvSpPr>
        <p:spPr bwMode="auto">
          <a:xfrm>
            <a:off x="755576" y="1023125"/>
            <a:ext cx="7704856"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p:txBody>
      </p:sp>
      <p:sp>
        <p:nvSpPr>
          <p:cNvPr id="10" name="9 CuadroTexto"/>
          <p:cNvSpPr txBox="1"/>
          <p:nvPr/>
        </p:nvSpPr>
        <p:spPr>
          <a:xfrm>
            <a:off x="467544" y="1484784"/>
            <a:ext cx="7848873" cy="2677656"/>
          </a:xfrm>
          <a:prstGeom prst="rect">
            <a:avLst/>
          </a:prstGeom>
          <a:noFill/>
        </p:spPr>
        <p:txBody>
          <a:bodyPr wrap="square" rtlCol="0">
            <a:spAutoFit/>
          </a:bodyPr>
          <a:lstStyle/>
          <a:p>
            <a:pPr algn="just">
              <a:buFont typeface="Arial" pitchFamily="34" charset="0"/>
              <a:buChar char="•"/>
            </a:pPr>
            <a:r>
              <a:rPr lang="es-VE" sz="1800" dirty="0" smtClean="0">
                <a:latin typeface="Arial" pitchFamily="34" charset="0"/>
                <a:cs typeface="Arial" pitchFamily="34" charset="0"/>
              </a:rPr>
              <a:t> Clima y tiempo: Propiedad importante que influencia sobre el crecimiento   </a:t>
            </a:r>
          </a:p>
          <a:p>
            <a:pPr algn="just"/>
            <a:r>
              <a:rPr lang="es-VE" sz="1800" dirty="0" smtClean="0">
                <a:latin typeface="Arial" pitchFamily="34" charset="0"/>
                <a:cs typeface="Arial" pitchFamily="34" charset="0"/>
              </a:rPr>
              <a:t>  de las plantas y el suelo. (ORGANIZACIÓN DE LAS NACIONES UNIDAS  </a:t>
            </a:r>
          </a:p>
          <a:p>
            <a:pPr algn="just"/>
            <a:r>
              <a:rPr lang="es-VE" sz="1800" dirty="0" smtClean="0">
                <a:latin typeface="Arial" pitchFamily="34" charset="0"/>
                <a:cs typeface="Arial" pitchFamily="34" charset="0"/>
              </a:rPr>
              <a:t>  PARA LA  AGRICULTURA Y LA ALIMENTACIÓN, 2009).</a:t>
            </a:r>
          </a:p>
          <a:p>
            <a:pPr lvl="0" algn="just">
              <a:buFont typeface="Arial" pitchFamily="34" charset="0"/>
              <a:buChar char="•"/>
            </a:pPr>
            <a:r>
              <a:rPr lang="es-VE" sz="1800" dirty="0" smtClean="0">
                <a:latin typeface="Arial" pitchFamily="34" charset="0"/>
                <a:cs typeface="Arial" pitchFamily="34" charset="0"/>
              </a:rPr>
              <a:t> Material parental: De dónde  presumiblemente el suelo se formó. </a:t>
            </a:r>
          </a:p>
          <a:p>
            <a:pPr algn="just">
              <a:buFont typeface="Arial" pitchFamily="34" charset="0"/>
              <a:buChar char="•"/>
            </a:pPr>
            <a:r>
              <a:rPr lang="es-VE" sz="1800" dirty="0" smtClean="0">
                <a:latin typeface="Arial" pitchFamily="34" charset="0"/>
                <a:cs typeface="Arial" pitchFamily="34" charset="0"/>
              </a:rPr>
              <a:t> Relieve: Rasgo físico de la superficie  terrestre. </a:t>
            </a:r>
          </a:p>
          <a:p>
            <a:pPr lvl="0" algn="just">
              <a:buFont typeface="Arial" pitchFamily="34" charset="0"/>
              <a:buChar char="•"/>
            </a:pPr>
            <a:endParaRPr lang="es-VE" sz="1800" dirty="0" smtClean="0">
              <a:latin typeface="Arial" pitchFamily="34" charset="0"/>
              <a:cs typeface="Arial" pitchFamily="34" charset="0"/>
            </a:endParaRPr>
          </a:p>
          <a:p>
            <a:pPr algn="just">
              <a:buFont typeface="Arial" pitchFamily="34" charset="0"/>
              <a:buChar char="•"/>
            </a:pPr>
            <a:endParaRPr lang="es-VE" sz="3000" dirty="0" smtClean="0">
              <a:latin typeface="Arial" pitchFamily="34" charset="0"/>
              <a:cs typeface="Arial" pitchFamily="34" charset="0"/>
            </a:endParaRPr>
          </a:p>
          <a:p>
            <a:pPr algn="just"/>
            <a:endParaRPr lang="es-VE" sz="3000" dirty="0">
              <a:latin typeface="Arial" pitchFamily="34" charset="0"/>
              <a:cs typeface="Arial" pitchFamily="34" charset="0"/>
            </a:endParaRPr>
          </a:p>
        </p:txBody>
      </p:sp>
      <p:sp>
        <p:nvSpPr>
          <p:cNvPr id="11" name="Rectangle 4"/>
          <p:cNvSpPr>
            <a:spLocks noChangeArrowheads="1"/>
          </p:cNvSpPr>
          <p:nvPr/>
        </p:nvSpPr>
        <p:spPr bwMode="auto">
          <a:xfrm>
            <a:off x="609600" y="3284984"/>
            <a:ext cx="8077200" cy="523220"/>
          </a:xfrm>
          <a:prstGeom prst="rect">
            <a:avLst/>
          </a:prstGeom>
          <a:noFill/>
          <a:ln w="9525">
            <a:noFill/>
            <a:miter lim="800000"/>
            <a:headEnd/>
            <a:tailEnd/>
          </a:ln>
          <a:effectLst/>
        </p:spPr>
        <p:txBody>
          <a:bodyPr>
            <a:spAutoFit/>
          </a:bodyPr>
          <a:lstStyle/>
          <a:p>
            <a:pPr algn="ctr">
              <a:spcBef>
                <a:spcPct val="50000"/>
              </a:spcBef>
            </a:pPr>
            <a:r>
              <a:rPr lang="es-VE" sz="2800" u="sng" dirty="0" smtClean="0">
                <a:latin typeface="Arial" pitchFamily="34" charset="0"/>
                <a:cs typeface="Arial" pitchFamily="34" charset="0"/>
              </a:rPr>
              <a:t>Horizontes del suelo</a:t>
            </a:r>
            <a:endParaRPr lang="es-ES_tradnl" sz="2800" u="sng" dirty="0">
              <a:latin typeface="Arial" pitchFamily="34" charset="0"/>
              <a:cs typeface="Arial" pitchFamily="34" charset="0"/>
            </a:endParaRPr>
          </a:p>
        </p:txBody>
      </p:sp>
      <p:sp>
        <p:nvSpPr>
          <p:cNvPr id="12" name="11 Rectángulo"/>
          <p:cNvSpPr/>
          <p:nvPr/>
        </p:nvSpPr>
        <p:spPr>
          <a:xfrm>
            <a:off x="1187624" y="4077072"/>
            <a:ext cx="6390456" cy="2308324"/>
          </a:xfrm>
          <a:prstGeom prst="rect">
            <a:avLst/>
          </a:prstGeom>
        </p:spPr>
        <p:txBody>
          <a:bodyPr wrap="square">
            <a:spAutoFit/>
          </a:bodyPr>
          <a:lstStyle/>
          <a:p>
            <a:pPr lvl="0" algn="just"/>
            <a:r>
              <a:rPr lang="es-VE" sz="1800" dirty="0" smtClean="0">
                <a:latin typeface="Arial" pitchFamily="34" charset="0"/>
                <a:cs typeface="Arial" pitchFamily="34" charset="0"/>
              </a:rPr>
              <a:t>Son seis capas. Son (Ver imagen 1) (USDA, 2000):  </a:t>
            </a:r>
          </a:p>
          <a:p>
            <a:pPr marL="514350" lvl="0" indent="-514350" algn="just">
              <a:buFont typeface="+mj-lt"/>
              <a:buAutoNum type="arabicParenR"/>
            </a:pPr>
            <a:r>
              <a:rPr lang="es-VE" sz="1800" dirty="0" smtClean="0">
                <a:latin typeface="Arial" pitchFamily="34" charset="0"/>
                <a:cs typeface="Arial" pitchFamily="34" charset="0"/>
              </a:rPr>
              <a:t>Horizonte o: la capa mas alta, donde hay plantas y otros materiales minerales.</a:t>
            </a:r>
          </a:p>
          <a:p>
            <a:pPr marL="514350" lvl="0" indent="-514350" algn="just">
              <a:buFont typeface="+mj-lt"/>
              <a:buAutoNum type="arabicParenR"/>
            </a:pPr>
            <a:r>
              <a:rPr lang="es-VE" sz="1800" dirty="0" smtClean="0">
                <a:latin typeface="Arial" pitchFamily="34" charset="0"/>
                <a:cs typeface="Arial" pitchFamily="34" charset="0"/>
              </a:rPr>
              <a:t>Horizonte a: material mineral.</a:t>
            </a:r>
          </a:p>
          <a:p>
            <a:pPr marL="514350" lvl="0" indent="-514350" algn="just">
              <a:buFont typeface="+mj-lt"/>
              <a:buAutoNum type="arabicParenR"/>
            </a:pPr>
            <a:r>
              <a:rPr lang="es-VE" sz="1800" dirty="0" smtClean="0">
                <a:latin typeface="Arial" pitchFamily="34" charset="0"/>
                <a:cs typeface="Arial" pitchFamily="34" charset="0"/>
              </a:rPr>
              <a:t>Horizonte e: material soluble, el agua pasa por allí.</a:t>
            </a:r>
          </a:p>
          <a:p>
            <a:pPr marL="514350" lvl="0" indent="-514350" algn="just">
              <a:buFont typeface="+mj-lt"/>
              <a:buAutoNum type="arabicParenR"/>
            </a:pPr>
            <a:r>
              <a:rPr lang="es-VE" sz="1800" dirty="0" smtClean="0">
                <a:latin typeface="Arial" pitchFamily="34" charset="0"/>
                <a:cs typeface="Arial" pitchFamily="34" charset="0"/>
              </a:rPr>
              <a:t>Horizonte b: el subsuelo.</a:t>
            </a:r>
          </a:p>
          <a:p>
            <a:pPr marL="514350" lvl="0" indent="-514350" algn="just">
              <a:buFont typeface="+mj-lt"/>
              <a:buAutoNum type="arabicParenR"/>
            </a:pPr>
            <a:r>
              <a:rPr lang="es-VE" sz="1800" dirty="0" smtClean="0">
                <a:latin typeface="Arial" pitchFamily="34" charset="0"/>
                <a:cs typeface="Arial" pitchFamily="34" charset="0"/>
              </a:rPr>
              <a:t>Horizonte c: hay material desintegrado parcialmente.</a:t>
            </a:r>
          </a:p>
          <a:p>
            <a:pPr marL="514350" indent="-514350" algn="just">
              <a:buFont typeface="+mj-lt"/>
              <a:buAutoNum type="arabicParenR"/>
            </a:pPr>
            <a:r>
              <a:rPr lang="es-VE" sz="1800" dirty="0" smtClean="0">
                <a:latin typeface="Arial" pitchFamily="34" charset="0"/>
                <a:cs typeface="Arial" pitchFamily="34" charset="0"/>
              </a:rPr>
              <a:t>Horizonte R: el mas profundo.</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457200" y="685800"/>
            <a:ext cx="8077200" cy="523220"/>
          </a:xfrm>
          <a:prstGeom prst="rect">
            <a:avLst/>
          </a:prstGeom>
          <a:noFill/>
          <a:ln w="9525">
            <a:noFill/>
            <a:miter lim="800000"/>
            <a:headEnd/>
            <a:tailEnd/>
          </a:ln>
          <a:effectLst/>
        </p:spPr>
        <p:txBody>
          <a:bodyPr>
            <a:spAutoFit/>
          </a:bodyPr>
          <a:lstStyle/>
          <a:p>
            <a:pPr algn="ctr">
              <a:spcBef>
                <a:spcPct val="50000"/>
              </a:spcBef>
            </a:pPr>
            <a:r>
              <a:rPr lang="es-VE" sz="2800" u="sng" dirty="0" smtClean="0">
                <a:latin typeface="Arial" pitchFamily="34" charset="0"/>
                <a:cs typeface="Arial" pitchFamily="34" charset="0"/>
              </a:rPr>
              <a:t>Horizontes del suelo</a:t>
            </a:r>
            <a:endParaRPr lang="es-ES_tradnl" sz="2800" u="sng" dirty="0">
              <a:latin typeface="Arial" pitchFamily="34" charset="0"/>
              <a:cs typeface="Arial" pitchFamily="34" charset="0"/>
            </a:endParaRPr>
          </a:p>
        </p:txBody>
      </p:sp>
      <p:sp>
        <p:nvSpPr>
          <p:cNvPr id="3078" name="Rectangle 6"/>
          <p:cNvSpPr>
            <a:spLocks noChangeArrowheads="1"/>
          </p:cNvSpPr>
          <p:nvPr/>
        </p:nvSpPr>
        <p:spPr bwMode="auto">
          <a:xfrm>
            <a:off x="838200" y="76200"/>
            <a:ext cx="8077200" cy="304800"/>
          </a:xfrm>
          <a:prstGeom prst="rect">
            <a:avLst/>
          </a:prstGeom>
          <a:noFill/>
          <a:ln w="9525">
            <a:noFill/>
            <a:miter lim="800000"/>
            <a:headEnd/>
            <a:tailEnd/>
          </a:ln>
          <a:effectLst/>
        </p:spPr>
        <p:txBody>
          <a:bodyPr>
            <a:spAutoFit/>
          </a:bodyPr>
          <a:lstStyle/>
          <a:p>
            <a:pPr>
              <a:spcBef>
                <a:spcPct val="50000"/>
              </a:spcBef>
            </a:pPr>
            <a:endParaRPr lang="ar-SA" sz="1400" b="1" dirty="0">
              <a:cs typeface="Times New Roman" pitchFamily="18" charset="0"/>
            </a:endParaRPr>
          </a:p>
        </p:txBody>
      </p:sp>
      <p:sp>
        <p:nvSpPr>
          <p:cNvPr id="3080" name="Text Box 8"/>
          <p:cNvSpPr txBox="1">
            <a:spLocks noChangeArrowheads="1"/>
          </p:cNvSpPr>
          <p:nvPr/>
        </p:nvSpPr>
        <p:spPr bwMode="auto">
          <a:xfrm>
            <a:off x="4495800" y="6477000"/>
            <a:ext cx="4419600" cy="304800"/>
          </a:xfrm>
          <a:prstGeom prst="rect">
            <a:avLst/>
          </a:prstGeom>
          <a:noFill/>
          <a:ln w="9525">
            <a:noFill/>
            <a:miter lim="800000"/>
            <a:headEnd/>
            <a:tailEnd/>
          </a:ln>
          <a:effectLst/>
        </p:spPr>
        <p:txBody>
          <a:bodyPr>
            <a:spAutoFit/>
          </a:bodyPr>
          <a:lstStyle/>
          <a:p>
            <a:pPr algn="r">
              <a:spcBef>
                <a:spcPct val="50000"/>
              </a:spcBef>
            </a:pPr>
            <a:endParaRPr lang="es-ES" sz="1400" b="1" dirty="0"/>
          </a:p>
        </p:txBody>
      </p:sp>
      <p:sp>
        <p:nvSpPr>
          <p:cNvPr id="3081" name="Rectangle 9"/>
          <p:cNvSpPr>
            <a:spLocks noChangeArrowheads="1"/>
          </p:cNvSpPr>
          <p:nvPr/>
        </p:nvSpPr>
        <p:spPr bwMode="auto">
          <a:xfrm>
            <a:off x="179512" y="1844824"/>
            <a:ext cx="4114800" cy="3581400"/>
          </a:xfrm>
          <a:prstGeom prst="rect">
            <a:avLst/>
          </a:prstGeom>
          <a:noFill/>
          <a:ln w="9525">
            <a:noFill/>
            <a:miter lim="800000"/>
            <a:headEnd/>
            <a:tailEnd/>
          </a:ln>
          <a:effectLst/>
        </p:spPr>
        <p:txBody>
          <a:bodyPr wrap="none" anchor="ctr"/>
          <a:lstStyle/>
          <a:p>
            <a:endParaRPr lang="es-VE"/>
          </a:p>
        </p:txBody>
      </p:sp>
      <p:sp>
        <p:nvSpPr>
          <p:cNvPr id="3082" name="Rectangle 10"/>
          <p:cNvSpPr>
            <a:spLocks noChangeArrowheads="1"/>
          </p:cNvSpPr>
          <p:nvPr/>
        </p:nvSpPr>
        <p:spPr bwMode="auto">
          <a:xfrm>
            <a:off x="381000" y="6477000"/>
            <a:ext cx="184731" cy="307777"/>
          </a:xfrm>
          <a:prstGeom prst="rect">
            <a:avLst/>
          </a:prstGeom>
          <a:noFill/>
          <a:ln w="9525">
            <a:noFill/>
            <a:miter lim="800000"/>
            <a:headEnd/>
            <a:tailEnd/>
          </a:ln>
          <a:effectLst/>
        </p:spPr>
        <p:txBody>
          <a:bodyPr wrap="none">
            <a:spAutoFit/>
          </a:bodyPr>
          <a:lstStyle/>
          <a:p>
            <a:endParaRPr lang="es-ES" sz="1400" b="1" dirty="0">
              <a:latin typeface="Arial" charset="0"/>
              <a:cs typeface="Arial" charset="0"/>
            </a:endParaRPr>
          </a:p>
        </p:txBody>
      </p:sp>
      <p:sp>
        <p:nvSpPr>
          <p:cNvPr id="3083" name="Text Box 11"/>
          <p:cNvSpPr txBox="1">
            <a:spLocks noChangeArrowheads="1"/>
          </p:cNvSpPr>
          <p:nvPr/>
        </p:nvSpPr>
        <p:spPr bwMode="auto">
          <a:xfrm>
            <a:off x="685800" y="457200"/>
            <a:ext cx="8001000" cy="304800"/>
          </a:xfrm>
          <a:prstGeom prst="rect">
            <a:avLst/>
          </a:prstGeom>
          <a:noFill/>
          <a:ln w="9525">
            <a:noFill/>
            <a:miter lim="800000"/>
            <a:headEnd/>
            <a:tailEnd/>
          </a:ln>
          <a:effectLst/>
        </p:spPr>
        <p:txBody>
          <a:bodyPr>
            <a:spAutoFit/>
          </a:bodyPr>
          <a:lstStyle/>
          <a:p>
            <a:pPr algn="ctr">
              <a:spcBef>
                <a:spcPct val="50000"/>
              </a:spcBef>
            </a:pPr>
            <a:endParaRPr lang="es-ES" sz="1400" b="1" i="1" dirty="0">
              <a:latin typeface="Arial" charset="0"/>
              <a:cs typeface="Arial" charset="0"/>
            </a:endParaRPr>
          </a:p>
        </p:txBody>
      </p:sp>
      <p:sp>
        <p:nvSpPr>
          <p:cNvPr id="240643" name="Rectangle 3"/>
          <p:cNvSpPr>
            <a:spLocks noChangeArrowheads="1"/>
          </p:cNvSpPr>
          <p:nvPr/>
        </p:nvSpPr>
        <p:spPr bwMode="auto">
          <a:xfrm>
            <a:off x="755576" y="1023125"/>
            <a:ext cx="7704856"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p:txBody>
      </p:sp>
      <p:pic>
        <p:nvPicPr>
          <p:cNvPr id="377858" name="Picture 2"/>
          <p:cNvPicPr>
            <a:picLocks noChangeAspect="1" noChangeArrowheads="1"/>
          </p:cNvPicPr>
          <p:nvPr/>
        </p:nvPicPr>
        <p:blipFill>
          <a:blip r:embed="rId2" cstate="print"/>
          <a:srcRect/>
          <a:stretch>
            <a:fillRect/>
          </a:stretch>
        </p:blipFill>
        <p:spPr bwMode="auto">
          <a:xfrm>
            <a:off x="2483768" y="1484784"/>
            <a:ext cx="3960440" cy="3744416"/>
          </a:xfrm>
          <a:prstGeom prst="rect">
            <a:avLst/>
          </a:prstGeom>
          <a:noFill/>
          <a:ln w="9525">
            <a:noFill/>
            <a:miter lim="800000"/>
            <a:headEnd/>
            <a:tailEnd/>
          </a:ln>
        </p:spPr>
      </p:pic>
      <p:sp>
        <p:nvSpPr>
          <p:cNvPr id="11" name="10 CuadroTexto"/>
          <p:cNvSpPr txBox="1"/>
          <p:nvPr/>
        </p:nvSpPr>
        <p:spPr>
          <a:xfrm>
            <a:off x="2843808" y="6093296"/>
            <a:ext cx="3727302" cy="477054"/>
          </a:xfrm>
          <a:prstGeom prst="rect">
            <a:avLst/>
          </a:prstGeom>
          <a:noFill/>
        </p:spPr>
        <p:txBody>
          <a:bodyPr wrap="none" rtlCol="0">
            <a:spAutoFit/>
          </a:bodyPr>
          <a:lstStyle/>
          <a:p>
            <a:r>
              <a:rPr lang="es-VE" sz="1400" dirty="0" smtClean="0">
                <a:latin typeface="Arial" pitchFamily="34" charset="0"/>
                <a:cs typeface="Arial" pitchFamily="34" charset="0"/>
              </a:rPr>
              <a:t>Figura 1: Horizontes del suelo (USDA, 2000)</a:t>
            </a:r>
          </a:p>
          <a:p>
            <a:endParaRPr lang="es-VE" sz="11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457200" y="685800"/>
            <a:ext cx="8077200" cy="523220"/>
          </a:xfrm>
          <a:prstGeom prst="rect">
            <a:avLst/>
          </a:prstGeom>
          <a:noFill/>
          <a:ln w="9525">
            <a:noFill/>
            <a:miter lim="800000"/>
            <a:headEnd/>
            <a:tailEnd/>
          </a:ln>
          <a:effectLst/>
        </p:spPr>
        <p:txBody>
          <a:bodyPr>
            <a:spAutoFit/>
          </a:bodyPr>
          <a:lstStyle/>
          <a:p>
            <a:pPr algn="ctr">
              <a:spcBef>
                <a:spcPct val="50000"/>
              </a:spcBef>
            </a:pPr>
            <a:r>
              <a:rPr lang="es-VE" sz="2800" u="sng" dirty="0" smtClean="0">
                <a:latin typeface="Arial" pitchFamily="34" charset="0"/>
                <a:cs typeface="Arial" pitchFamily="34" charset="0"/>
              </a:rPr>
              <a:t>Procesos formadores de los suelos</a:t>
            </a:r>
            <a:endParaRPr lang="es-ES_tradnl" sz="2800" u="sng" dirty="0">
              <a:latin typeface="Arial" pitchFamily="34" charset="0"/>
              <a:cs typeface="Arial" pitchFamily="34" charset="0"/>
            </a:endParaRPr>
          </a:p>
        </p:txBody>
      </p:sp>
      <p:sp>
        <p:nvSpPr>
          <p:cNvPr id="3078" name="Rectangle 6"/>
          <p:cNvSpPr>
            <a:spLocks noChangeArrowheads="1"/>
          </p:cNvSpPr>
          <p:nvPr/>
        </p:nvSpPr>
        <p:spPr bwMode="auto">
          <a:xfrm>
            <a:off x="838200" y="76200"/>
            <a:ext cx="8077200" cy="304800"/>
          </a:xfrm>
          <a:prstGeom prst="rect">
            <a:avLst/>
          </a:prstGeom>
          <a:noFill/>
          <a:ln w="9525">
            <a:noFill/>
            <a:miter lim="800000"/>
            <a:headEnd/>
            <a:tailEnd/>
          </a:ln>
          <a:effectLst/>
        </p:spPr>
        <p:txBody>
          <a:bodyPr>
            <a:spAutoFit/>
          </a:bodyPr>
          <a:lstStyle/>
          <a:p>
            <a:pPr>
              <a:spcBef>
                <a:spcPct val="50000"/>
              </a:spcBef>
            </a:pPr>
            <a:endParaRPr lang="ar-SA" sz="1400" b="1" dirty="0">
              <a:cs typeface="Times New Roman" pitchFamily="18" charset="0"/>
            </a:endParaRPr>
          </a:p>
        </p:txBody>
      </p:sp>
      <p:sp>
        <p:nvSpPr>
          <p:cNvPr id="3080" name="Text Box 8"/>
          <p:cNvSpPr txBox="1">
            <a:spLocks noChangeArrowheads="1"/>
          </p:cNvSpPr>
          <p:nvPr/>
        </p:nvSpPr>
        <p:spPr bwMode="auto">
          <a:xfrm>
            <a:off x="4495800" y="6477000"/>
            <a:ext cx="4419600" cy="304800"/>
          </a:xfrm>
          <a:prstGeom prst="rect">
            <a:avLst/>
          </a:prstGeom>
          <a:noFill/>
          <a:ln w="9525">
            <a:noFill/>
            <a:miter lim="800000"/>
            <a:headEnd/>
            <a:tailEnd/>
          </a:ln>
          <a:effectLst/>
        </p:spPr>
        <p:txBody>
          <a:bodyPr>
            <a:spAutoFit/>
          </a:bodyPr>
          <a:lstStyle/>
          <a:p>
            <a:pPr algn="r">
              <a:spcBef>
                <a:spcPct val="50000"/>
              </a:spcBef>
            </a:pPr>
            <a:endParaRPr lang="es-ES" sz="1400" b="1" dirty="0"/>
          </a:p>
        </p:txBody>
      </p:sp>
      <p:sp>
        <p:nvSpPr>
          <p:cNvPr id="3081" name="Rectangle 9"/>
          <p:cNvSpPr>
            <a:spLocks noChangeArrowheads="1"/>
          </p:cNvSpPr>
          <p:nvPr/>
        </p:nvSpPr>
        <p:spPr bwMode="auto">
          <a:xfrm>
            <a:off x="179512" y="1844824"/>
            <a:ext cx="4114800" cy="3581400"/>
          </a:xfrm>
          <a:prstGeom prst="rect">
            <a:avLst/>
          </a:prstGeom>
          <a:noFill/>
          <a:ln w="9525">
            <a:noFill/>
            <a:miter lim="800000"/>
            <a:headEnd/>
            <a:tailEnd/>
          </a:ln>
          <a:effectLst/>
        </p:spPr>
        <p:txBody>
          <a:bodyPr wrap="none" anchor="ctr"/>
          <a:lstStyle/>
          <a:p>
            <a:endParaRPr lang="es-VE"/>
          </a:p>
        </p:txBody>
      </p:sp>
      <p:sp>
        <p:nvSpPr>
          <p:cNvPr id="3082" name="Rectangle 10"/>
          <p:cNvSpPr>
            <a:spLocks noChangeArrowheads="1"/>
          </p:cNvSpPr>
          <p:nvPr/>
        </p:nvSpPr>
        <p:spPr bwMode="auto">
          <a:xfrm>
            <a:off x="381000" y="6477000"/>
            <a:ext cx="184731" cy="307777"/>
          </a:xfrm>
          <a:prstGeom prst="rect">
            <a:avLst/>
          </a:prstGeom>
          <a:noFill/>
          <a:ln w="9525">
            <a:noFill/>
            <a:miter lim="800000"/>
            <a:headEnd/>
            <a:tailEnd/>
          </a:ln>
          <a:effectLst/>
        </p:spPr>
        <p:txBody>
          <a:bodyPr wrap="none">
            <a:spAutoFit/>
          </a:bodyPr>
          <a:lstStyle/>
          <a:p>
            <a:endParaRPr lang="es-ES" sz="1400" b="1" dirty="0">
              <a:latin typeface="Arial" charset="0"/>
              <a:cs typeface="Arial" charset="0"/>
            </a:endParaRPr>
          </a:p>
        </p:txBody>
      </p:sp>
      <p:sp>
        <p:nvSpPr>
          <p:cNvPr id="3083" name="Text Box 11"/>
          <p:cNvSpPr txBox="1">
            <a:spLocks noChangeArrowheads="1"/>
          </p:cNvSpPr>
          <p:nvPr/>
        </p:nvSpPr>
        <p:spPr bwMode="auto">
          <a:xfrm>
            <a:off x="685800" y="457200"/>
            <a:ext cx="8001000" cy="304800"/>
          </a:xfrm>
          <a:prstGeom prst="rect">
            <a:avLst/>
          </a:prstGeom>
          <a:noFill/>
          <a:ln w="9525">
            <a:noFill/>
            <a:miter lim="800000"/>
            <a:headEnd/>
            <a:tailEnd/>
          </a:ln>
          <a:effectLst/>
        </p:spPr>
        <p:txBody>
          <a:bodyPr>
            <a:spAutoFit/>
          </a:bodyPr>
          <a:lstStyle/>
          <a:p>
            <a:pPr algn="ctr">
              <a:spcBef>
                <a:spcPct val="50000"/>
              </a:spcBef>
            </a:pPr>
            <a:endParaRPr lang="es-ES" sz="1400" b="1" i="1" dirty="0">
              <a:latin typeface="Arial" charset="0"/>
              <a:cs typeface="Arial" charset="0"/>
            </a:endParaRPr>
          </a:p>
        </p:txBody>
      </p:sp>
      <p:sp>
        <p:nvSpPr>
          <p:cNvPr id="240643" name="Rectangle 3"/>
          <p:cNvSpPr>
            <a:spLocks noChangeArrowheads="1"/>
          </p:cNvSpPr>
          <p:nvPr/>
        </p:nvSpPr>
        <p:spPr bwMode="auto">
          <a:xfrm>
            <a:off x="755576" y="1023125"/>
            <a:ext cx="7704856"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p:txBody>
      </p:sp>
      <p:sp>
        <p:nvSpPr>
          <p:cNvPr id="10" name="9 CuadroTexto"/>
          <p:cNvSpPr txBox="1"/>
          <p:nvPr/>
        </p:nvSpPr>
        <p:spPr>
          <a:xfrm>
            <a:off x="467544" y="1556792"/>
            <a:ext cx="7848873" cy="2215991"/>
          </a:xfrm>
          <a:prstGeom prst="rect">
            <a:avLst/>
          </a:prstGeom>
          <a:noFill/>
        </p:spPr>
        <p:txBody>
          <a:bodyPr wrap="square" rtlCol="0">
            <a:spAutoFit/>
          </a:bodyPr>
          <a:lstStyle/>
          <a:p>
            <a:pPr algn="just"/>
            <a:r>
              <a:rPr lang="es-VE" sz="1800" dirty="0" smtClean="0">
                <a:latin typeface="Arial" pitchFamily="34" charset="0"/>
                <a:cs typeface="Arial" pitchFamily="34" charset="0"/>
              </a:rPr>
              <a:t>Son tres categorías. Son (</a:t>
            </a:r>
            <a:r>
              <a:rPr lang="es-VE" sz="1800" dirty="0" err="1" smtClean="0">
                <a:latin typeface="Arial" pitchFamily="34" charset="0"/>
                <a:cs typeface="Arial" pitchFamily="34" charset="0"/>
              </a:rPr>
              <a:t>Badía</a:t>
            </a:r>
            <a:r>
              <a:rPr lang="es-VE" sz="1800" dirty="0" smtClean="0">
                <a:latin typeface="Arial" pitchFamily="34" charset="0"/>
                <a:cs typeface="Arial" pitchFamily="34" charset="0"/>
              </a:rPr>
              <a:t>, 2011):</a:t>
            </a:r>
          </a:p>
          <a:p>
            <a:pPr marL="514350" lvl="0" indent="-514350" algn="just">
              <a:buFont typeface="+mj-lt"/>
              <a:buAutoNum type="arabicParenR"/>
            </a:pPr>
            <a:r>
              <a:rPr lang="es-VE" sz="1800" dirty="0" smtClean="0">
                <a:latin typeface="Arial" pitchFamily="34" charset="0"/>
                <a:cs typeface="Arial" pitchFamily="34" charset="0"/>
              </a:rPr>
              <a:t>Transformación: procesos que cambian los procesos del suelo.</a:t>
            </a:r>
          </a:p>
          <a:p>
            <a:pPr marL="514350" lvl="0" indent="-514350" algn="just">
              <a:buFont typeface="+mj-lt"/>
              <a:buAutoNum type="arabicParenR"/>
            </a:pPr>
            <a:r>
              <a:rPr lang="es-VE" sz="1800" dirty="0" err="1" smtClean="0">
                <a:latin typeface="Arial" pitchFamily="34" charset="0"/>
                <a:cs typeface="Arial" pitchFamily="34" charset="0"/>
              </a:rPr>
              <a:t>Translocaciones</a:t>
            </a:r>
            <a:r>
              <a:rPr lang="es-VE" sz="1800" dirty="0" smtClean="0">
                <a:latin typeface="Arial" pitchFamily="34" charset="0"/>
                <a:cs typeface="Arial" pitchFamily="34" charset="0"/>
              </a:rPr>
              <a:t>: cambio de posición de un componente, puede ser ascendente como descendente.</a:t>
            </a:r>
          </a:p>
          <a:p>
            <a:pPr marL="514350" lvl="0" indent="-514350" algn="just">
              <a:buFont typeface="+mj-lt"/>
              <a:buAutoNum type="arabicParenR"/>
            </a:pPr>
            <a:r>
              <a:rPr lang="es-VE" sz="1800" dirty="0" smtClean="0">
                <a:latin typeface="Arial" pitchFamily="34" charset="0"/>
                <a:cs typeface="Arial" pitchFamily="34" charset="0"/>
              </a:rPr>
              <a:t> Adiciones y pérdidas: procesos de enriquecimiento o pérdidas de materiales.</a:t>
            </a:r>
          </a:p>
          <a:p>
            <a:pPr algn="just">
              <a:buFont typeface="Arial" pitchFamily="34" charset="0"/>
              <a:buChar char="•"/>
            </a:pPr>
            <a:endParaRPr lang="es-VE" sz="3000" dirty="0" smtClean="0">
              <a:latin typeface="Arial" pitchFamily="34" charset="0"/>
              <a:cs typeface="Arial" pitchFamily="34" charset="0"/>
            </a:endParaRPr>
          </a:p>
        </p:txBody>
      </p:sp>
      <p:sp>
        <p:nvSpPr>
          <p:cNvPr id="11" name="Rectangle 4"/>
          <p:cNvSpPr>
            <a:spLocks noChangeArrowheads="1"/>
          </p:cNvSpPr>
          <p:nvPr/>
        </p:nvSpPr>
        <p:spPr bwMode="auto">
          <a:xfrm>
            <a:off x="539552" y="3284984"/>
            <a:ext cx="8077200" cy="523220"/>
          </a:xfrm>
          <a:prstGeom prst="rect">
            <a:avLst/>
          </a:prstGeom>
          <a:noFill/>
          <a:ln w="9525">
            <a:noFill/>
            <a:miter lim="800000"/>
            <a:headEnd/>
            <a:tailEnd/>
          </a:ln>
          <a:effectLst/>
        </p:spPr>
        <p:txBody>
          <a:bodyPr>
            <a:spAutoFit/>
          </a:bodyPr>
          <a:lstStyle/>
          <a:p>
            <a:pPr algn="ctr">
              <a:spcBef>
                <a:spcPct val="50000"/>
              </a:spcBef>
            </a:pPr>
            <a:r>
              <a:rPr lang="es-VE" sz="2800" u="sng" dirty="0" smtClean="0">
                <a:latin typeface="Arial" pitchFamily="34" charset="0"/>
                <a:cs typeface="Arial" pitchFamily="34" charset="0"/>
              </a:rPr>
              <a:t>Características del suelo</a:t>
            </a:r>
            <a:endParaRPr lang="es-ES_tradnl" sz="2800" u="sng" dirty="0">
              <a:latin typeface="Arial" pitchFamily="34" charset="0"/>
              <a:cs typeface="Arial" pitchFamily="34" charset="0"/>
            </a:endParaRPr>
          </a:p>
        </p:txBody>
      </p:sp>
      <p:sp>
        <p:nvSpPr>
          <p:cNvPr id="12" name="11 CuadroTexto"/>
          <p:cNvSpPr txBox="1"/>
          <p:nvPr/>
        </p:nvSpPr>
        <p:spPr>
          <a:xfrm>
            <a:off x="683568" y="4005064"/>
            <a:ext cx="7848873" cy="4893647"/>
          </a:xfrm>
          <a:prstGeom prst="rect">
            <a:avLst/>
          </a:prstGeom>
          <a:noFill/>
        </p:spPr>
        <p:txBody>
          <a:bodyPr wrap="square" rtlCol="0">
            <a:spAutoFit/>
          </a:bodyPr>
          <a:lstStyle/>
          <a:p>
            <a:pPr marL="514350" lvl="0" indent="-514350" algn="just"/>
            <a:r>
              <a:rPr lang="es-VE" sz="1800" dirty="0" smtClean="0">
                <a:latin typeface="Arial" pitchFamily="34" charset="0"/>
                <a:cs typeface="Arial" pitchFamily="34" charset="0"/>
              </a:rPr>
              <a:t>1) </a:t>
            </a:r>
            <a:r>
              <a:rPr lang="es-VE" sz="1800" dirty="0" err="1" smtClean="0">
                <a:latin typeface="Arial" pitchFamily="34" charset="0"/>
                <a:cs typeface="Arial" pitchFamily="34" charset="0"/>
              </a:rPr>
              <a:t>Pedoclimáticas</a:t>
            </a:r>
            <a:r>
              <a:rPr lang="es-VE" sz="1800" dirty="0" smtClean="0">
                <a:latin typeface="Arial" pitchFamily="34" charset="0"/>
                <a:cs typeface="Arial" pitchFamily="34" charset="0"/>
              </a:rPr>
              <a:t> (Casanova 1991):  régimen de humedad, régimen de </a:t>
            </a:r>
          </a:p>
          <a:p>
            <a:pPr marL="514350" lvl="0" indent="-514350" algn="just"/>
            <a:r>
              <a:rPr lang="es-VE" sz="1800" dirty="0" smtClean="0">
                <a:latin typeface="Arial" pitchFamily="34" charset="0"/>
                <a:cs typeface="Arial" pitchFamily="34" charset="0"/>
              </a:rPr>
              <a:t>     temperatura.</a:t>
            </a:r>
          </a:p>
          <a:p>
            <a:pPr lvl="0"/>
            <a:r>
              <a:rPr lang="es-VE" sz="1800" dirty="0" smtClean="0">
                <a:latin typeface="Arial" pitchFamily="34" charset="0"/>
                <a:cs typeface="Arial" pitchFamily="34" charset="0"/>
              </a:rPr>
              <a:t>2) Morfológicas: Profundidad, número de horizontes, color, textura,  </a:t>
            </a:r>
          </a:p>
          <a:p>
            <a:pPr lvl="0"/>
            <a:r>
              <a:rPr lang="es-VE" sz="1800" dirty="0" smtClean="0">
                <a:latin typeface="Arial" pitchFamily="34" charset="0"/>
                <a:cs typeface="Arial" pitchFamily="34" charset="0"/>
              </a:rPr>
              <a:t>    estructura,  </a:t>
            </a:r>
            <a:r>
              <a:rPr lang="es-VE" sz="1800" dirty="0" err="1" smtClean="0">
                <a:latin typeface="Arial" pitchFamily="34" charset="0"/>
                <a:cs typeface="Arial" pitchFamily="34" charset="0"/>
              </a:rPr>
              <a:t>pedregrosidad</a:t>
            </a:r>
            <a:r>
              <a:rPr lang="es-VE" sz="1800" dirty="0" smtClean="0">
                <a:latin typeface="Arial" pitchFamily="34" charset="0"/>
                <a:cs typeface="Arial" pitchFamily="34" charset="0"/>
              </a:rPr>
              <a:t>, actividad biológica,  presencia de poros y   </a:t>
            </a:r>
          </a:p>
          <a:p>
            <a:pPr lvl="0"/>
            <a:r>
              <a:rPr lang="es-VE" sz="1800" dirty="0" smtClean="0">
                <a:latin typeface="Arial" pitchFamily="34" charset="0"/>
                <a:cs typeface="Arial" pitchFamily="34" charset="0"/>
              </a:rPr>
              <a:t>    grietas, reacción al  HCI, y </a:t>
            </a:r>
            <a:r>
              <a:rPr lang="es-VE" sz="1800" dirty="0" err="1" smtClean="0">
                <a:latin typeface="Arial" pitchFamily="34" charset="0"/>
                <a:cs typeface="Arial" pitchFamily="34" charset="0"/>
              </a:rPr>
              <a:t>morfones</a:t>
            </a:r>
            <a:r>
              <a:rPr lang="es-VE" sz="1800" dirty="0" smtClean="0">
                <a:latin typeface="Arial" pitchFamily="34" charset="0"/>
                <a:cs typeface="Arial" pitchFamily="34" charset="0"/>
              </a:rPr>
              <a:t>.</a:t>
            </a:r>
          </a:p>
          <a:p>
            <a:pPr lvl="0"/>
            <a:r>
              <a:rPr lang="es-VE" sz="1800" dirty="0" smtClean="0">
                <a:latin typeface="Arial" pitchFamily="34" charset="0"/>
                <a:cs typeface="Arial" pitchFamily="34" charset="0"/>
              </a:rPr>
              <a:t>3) Posicionales: Tipo de material parental,  relieve, susceptibilidad a la </a:t>
            </a:r>
          </a:p>
          <a:p>
            <a:pPr lvl="0"/>
            <a:r>
              <a:rPr lang="es-VE" sz="1800" dirty="0" smtClean="0">
                <a:latin typeface="Arial" pitchFamily="34" charset="0"/>
                <a:cs typeface="Arial" pitchFamily="34" charset="0"/>
              </a:rPr>
              <a:t>    erosión, y drenaje.</a:t>
            </a:r>
          </a:p>
          <a:p>
            <a:pPr lvl="0"/>
            <a:r>
              <a:rPr lang="es-VE" sz="1800" dirty="0" smtClean="0">
                <a:latin typeface="Arial" pitchFamily="34" charset="0"/>
                <a:cs typeface="Arial" pitchFamily="34" charset="0"/>
              </a:rPr>
              <a:t>4) Composicionales: pH, contenido de nutrientes (fósforo, nitrógeno, </a:t>
            </a:r>
            <a:r>
              <a:rPr lang="es-VE" sz="1800" dirty="0" err="1" smtClean="0">
                <a:latin typeface="Arial" pitchFamily="34" charset="0"/>
                <a:cs typeface="Arial" pitchFamily="34" charset="0"/>
              </a:rPr>
              <a:t>etc</a:t>
            </a:r>
            <a:r>
              <a:rPr lang="es-VE" sz="1800" dirty="0" smtClean="0">
                <a:latin typeface="Arial" pitchFamily="34" charset="0"/>
                <a:cs typeface="Arial" pitchFamily="34" charset="0"/>
              </a:rPr>
              <a:t>), </a:t>
            </a:r>
          </a:p>
          <a:p>
            <a:pPr lvl="0"/>
            <a:r>
              <a:rPr lang="es-VE" sz="1800" dirty="0" smtClean="0">
                <a:latin typeface="Arial" pitchFamily="34" charset="0"/>
                <a:cs typeface="Arial" pitchFamily="34" charset="0"/>
              </a:rPr>
              <a:t>    constitución de minerales, tipo de arcillas,  actividad biológica, capacidad  </a:t>
            </a:r>
          </a:p>
          <a:p>
            <a:pPr lvl="0"/>
            <a:r>
              <a:rPr lang="es-VE" sz="1800" dirty="0" smtClean="0">
                <a:latin typeface="Arial" pitchFamily="34" charset="0"/>
                <a:cs typeface="Arial" pitchFamily="34" charset="0"/>
              </a:rPr>
              <a:t>   de campo, porosidad y densidad real y aparente.</a:t>
            </a:r>
          </a:p>
          <a:p>
            <a:pPr marL="514350" lvl="0" indent="-514350" algn="just"/>
            <a:endParaRPr lang="es-VE" sz="1800" dirty="0" smtClean="0">
              <a:latin typeface="Arial" pitchFamily="34" charset="0"/>
              <a:cs typeface="Arial" pitchFamily="34" charset="0"/>
            </a:endParaRPr>
          </a:p>
          <a:p>
            <a:pPr algn="just"/>
            <a:endParaRPr lang="es-VE" sz="1800" dirty="0" smtClean="0">
              <a:latin typeface="Arial" pitchFamily="34" charset="0"/>
              <a:cs typeface="Arial" pitchFamily="34" charset="0"/>
            </a:endParaRPr>
          </a:p>
          <a:p>
            <a:pPr algn="just"/>
            <a:endParaRPr lang="es-VE" sz="1800" dirty="0" smtClean="0">
              <a:latin typeface="Arial" pitchFamily="34" charset="0"/>
              <a:cs typeface="Arial" pitchFamily="34" charset="0"/>
            </a:endParaRPr>
          </a:p>
          <a:p>
            <a:pPr lvl="0"/>
            <a:endParaRPr lang="es-VE" sz="1800" dirty="0" smtClean="0">
              <a:latin typeface="Arial" pitchFamily="34" charset="0"/>
              <a:cs typeface="Arial" pitchFamily="34" charset="0"/>
            </a:endParaRPr>
          </a:p>
          <a:p>
            <a:pPr algn="just"/>
            <a:endParaRPr lang="es-VE" sz="3000" dirty="0" smtClean="0">
              <a:latin typeface="Arial" pitchFamily="34" charset="0"/>
              <a:cs typeface="Arial" pitchFamily="34" charset="0"/>
            </a:endParaRPr>
          </a:p>
          <a:p>
            <a:pPr algn="just"/>
            <a:endParaRPr lang="es-VE" sz="30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252536" y="2132856"/>
            <a:ext cx="7345362" cy="2323713"/>
          </a:xfrm>
          <a:prstGeom prst="rect">
            <a:avLst/>
          </a:prstGeom>
          <a:noFill/>
          <a:ln w="9525">
            <a:noFill/>
            <a:miter lim="800000"/>
            <a:headEnd/>
            <a:tailEnd/>
          </a:ln>
          <a:effectLst/>
        </p:spPr>
        <p:txBody>
          <a:bodyPr>
            <a:spAutoFit/>
          </a:bodyPr>
          <a:lstStyle/>
          <a:p>
            <a:pPr algn="just">
              <a:spcBef>
                <a:spcPct val="50000"/>
              </a:spcBef>
            </a:pPr>
            <a:r>
              <a:rPr lang="es-ES_tradnl" sz="4000" b="1" dirty="0" smtClean="0">
                <a:latin typeface="Arial" charset="0"/>
              </a:rPr>
              <a:t>                      </a:t>
            </a:r>
          </a:p>
          <a:p>
            <a:pPr algn="ctr">
              <a:spcBef>
                <a:spcPct val="50000"/>
              </a:spcBef>
            </a:pPr>
            <a:r>
              <a:rPr lang="es-ES_tradnl" sz="4000" b="1" dirty="0" smtClean="0">
                <a:latin typeface="Arial" charset="0"/>
              </a:rPr>
              <a:t>                 </a:t>
            </a:r>
            <a:r>
              <a:rPr lang="es-ES_tradnl" sz="3000" b="1" dirty="0" smtClean="0">
                <a:latin typeface="Arial" charset="0"/>
              </a:rPr>
              <a:t>Marco metodológico</a:t>
            </a:r>
          </a:p>
          <a:p>
            <a:pPr algn="just">
              <a:spcBef>
                <a:spcPct val="50000"/>
              </a:spcBef>
            </a:pPr>
            <a:r>
              <a:rPr lang="es-ES_tradnl" sz="3000" b="1" dirty="0" smtClean="0">
                <a:latin typeface="Arial" charset="0"/>
              </a:rPr>
              <a:t>  </a:t>
            </a:r>
            <a:endParaRPr lang="es-ES" sz="3000" b="1" dirty="0">
              <a:latin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457200" y="685800"/>
            <a:ext cx="8077200" cy="1354217"/>
          </a:xfrm>
          <a:prstGeom prst="rect">
            <a:avLst/>
          </a:prstGeom>
          <a:noFill/>
          <a:ln w="9525">
            <a:noFill/>
            <a:miter lim="800000"/>
            <a:headEnd/>
            <a:tailEnd/>
          </a:ln>
          <a:effectLst/>
        </p:spPr>
        <p:txBody>
          <a:bodyPr>
            <a:spAutoFit/>
          </a:bodyPr>
          <a:lstStyle/>
          <a:p>
            <a:pPr algn="ctr">
              <a:spcBef>
                <a:spcPct val="50000"/>
              </a:spcBef>
            </a:pPr>
            <a:r>
              <a:rPr lang="es-VE" sz="2800" u="sng" dirty="0" smtClean="0">
                <a:latin typeface="Arial" pitchFamily="34" charset="0"/>
                <a:cs typeface="Arial" pitchFamily="34" charset="0"/>
              </a:rPr>
              <a:t>Introducción</a:t>
            </a:r>
          </a:p>
          <a:p>
            <a:pPr algn="ctr">
              <a:spcBef>
                <a:spcPct val="50000"/>
              </a:spcBef>
            </a:pPr>
            <a:endParaRPr lang="es-VE" sz="1800" u="sng" dirty="0" smtClean="0">
              <a:latin typeface="Arial" pitchFamily="34" charset="0"/>
              <a:cs typeface="Arial" pitchFamily="34" charset="0"/>
            </a:endParaRPr>
          </a:p>
          <a:p>
            <a:pPr algn="ctr">
              <a:spcBef>
                <a:spcPct val="50000"/>
              </a:spcBef>
            </a:pPr>
            <a:endParaRPr lang="es-ES_tradnl" sz="1800" u="sng" dirty="0">
              <a:latin typeface="Arial" pitchFamily="34" charset="0"/>
              <a:cs typeface="Arial" pitchFamily="34" charset="0"/>
            </a:endParaRPr>
          </a:p>
        </p:txBody>
      </p:sp>
      <p:sp>
        <p:nvSpPr>
          <p:cNvPr id="3078" name="Rectangle 6"/>
          <p:cNvSpPr>
            <a:spLocks noChangeArrowheads="1"/>
          </p:cNvSpPr>
          <p:nvPr/>
        </p:nvSpPr>
        <p:spPr bwMode="auto">
          <a:xfrm>
            <a:off x="838200" y="76200"/>
            <a:ext cx="8077200" cy="304800"/>
          </a:xfrm>
          <a:prstGeom prst="rect">
            <a:avLst/>
          </a:prstGeom>
          <a:noFill/>
          <a:ln w="9525">
            <a:noFill/>
            <a:miter lim="800000"/>
            <a:headEnd/>
            <a:tailEnd/>
          </a:ln>
          <a:effectLst/>
        </p:spPr>
        <p:txBody>
          <a:bodyPr>
            <a:spAutoFit/>
          </a:bodyPr>
          <a:lstStyle/>
          <a:p>
            <a:pPr>
              <a:spcBef>
                <a:spcPct val="50000"/>
              </a:spcBef>
            </a:pPr>
            <a:endParaRPr lang="ar-SA" sz="1400" b="1" dirty="0">
              <a:cs typeface="Times New Roman" pitchFamily="18" charset="0"/>
            </a:endParaRPr>
          </a:p>
        </p:txBody>
      </p:sp>
      <p:sp>
        <p:nvSpPr>
          <p:cNvPr id="3080" name="Text Box 8"/>
          <p:cNvSpPr txBox="1">
            <a:spLocks noChangeArrowheads="1"/>
          </p:cNvSpPr>
          <p:nvPr/>
        </p:nvSpPr>
        <p:spPr bwMode="auto">
          <a:xfrm>
            <a:off x="4495800" y="6477000"/>
            <a:ext cx="4419600" cy="304800"/>
          </a:xfrm>
          <a:prstGeom prst="rect">
            <a:avLst/>
          </a:prstGeom>
          <a:noFill/>
          <a:ln w="9525">
            <a:noFill/>
            <a:miter lim="800000"/>
            <a:headEnd/>
            <a:tailEnd/>
          </a:ln>
          <a:effectLst/>
        </p:spPr>
        <p:txBody>
          <a:bodyPr>
            <a:spAutoFit/>
          </a:bodyPr>
          <a:lstStyle/>
          <a:p>
            <a:pPr algn="r">
              <a:spcBef>
                <a:spcPct val="50000"/>
              </a:spcBef>
            </a:pPr>
            <a:endParaRPr lang="es-ES" sz="1400" b="1" dirty="0"/>
          </a:p>
        </p:txBody>
      </p:sp>
      <p:sp>
        <p:nvSpPr>
          <p:cNvPr id="3081" name="Rectangle 9"/>
          <p:cNvSpPr>
            <a:spLocks noChangeArrowheads="1"/>
          </p:cNvSpPr>
          <p:nvPr/>
        </p:nvSpPr>
        <p:spPr bwMode="auto">
          <a:xfrm>
            <a:off x="179512" y="1844824"/>
            <a:ext cx="4114800" cy="3581400"/>
          </a:xfrm>
          <a:prstGeom prst="rect">
            <a:avLst/>
          </a:prstGeom>
          <a:noFill/>
          <a:ln w="9525">
            <a:noFill/>
            <a:miter lim="800000"/>
            <a:headEnd/>
            <a:tailEnd/>
          </a:ln>
          <a:effectLst/>
        </p:spPr>
        <p:txBody>
          <a:bodyPr wrap="none" anchor="ctr"/>
          <a:lstStyle/>
          <a:p>
            <a:endParaRPr lang="es-VE"/>
          </a:p>
        </p:txBody>
      </p:sp>
      <p:sp>
        <p:nvSpPr>
          <p:cNvPr id="3082" name="Rectangle 10"/>
          <p:cNvSpPr>
            <a:spLocks noChangeArrowheads="1"/>
          </p:cNvSpPr>
          <p:nvPr/>
        </p:nvSpPr>
        <p:spPr bwMode="auto">
          <a:xfrm>
            <a:off x="381000" y="6477000"/>
            <a:ext cx="184731" cy="307777"/>
          </a:xfrm>
          <a:prstGeom prst="rect">
            <a:avLst/>
          </a:prstGeom>
          <a:noFill/>
          <a:ln w="9525">
            <a:noFill/>
            <a:miter lim="800000"/>
            <a:headEnd/>
            <a:tailEnd/>
          </a:ln>
          <a:effectLst/>
        </p:spPr>
        <p:txBody>
          <a:bodyPr wrap="none">
            <a:spAutoFit/>
          </a:bodyPr>
          <a:lstStyle/>
          <a:p>
            <a:endParaRPr lang="es-ES" sz="1400" b="1" dirty="0">
              <a:latin typeface="Arial" charset="0"/>
              <a:cs typeface="Arial" charset="0"/>
            </a:endParaRPr>
          </a:p>
        </p:txBody>
      </p:sp>
      <p:sp>
        <p:nvSpPr>
          <p:cNvPr id="3083" name="Text Box 11"/>
          <p:cNvSpPr txBox="1">
            <a:spLocks noChangeArrowheads="1"/>
          </p:cNvSpPr>
          <p:nvPr/>
        </p:nvSpPr>
        <p:spPr bwMode="auto">
          <a:xfrm>
            <a:off x="685800" y="457200"/>
            <a:ext cx="8001000" cy="304800"/>
          </a:xfrm>
          <a:prstGeom prst="rect">
            <a:avLst/>
          </a:prstGeom>
          <a:noFill/>
          <a:ln w="9525">
            <a:noFill/>
            <a:miter lim="800000"/>
            <a:headEnd/>
            <a:tailEnd/>
          </a:ln>
          <a:effectLst/>
        </p:spPr>
        <p:txBody>
          <a:bodyPr>
            <a:spAutoFit/>
          </a:bodyPr>
          <a:lstStyle/>
          <a:p>
            <a:pPr algn="ctr">
              <a:spcBef>
                <a:spcPct val="50000"/>
              </a:spcBef>
            </a:pPr>
            <a:endParaRPr lang="es-ES" sz="1400" b="1" i="1" dirty="0">
              <a:latin typeface="Arial" charset="0"/>
              <a:cs typeface="Arial" charset="0"/>
            </a:endParaRPr>
          </a:p>
        </p:txBody>
      </p:sp>
      <p:sp>
        <p:nvSpPr>
          <p:cNvPr id="240643" name="Rectangle 3"/>
          <p:cNvSpPr>
            <a:spLocks noChangeArrowheads="1"/>
          </p:cNvSpPr>
          <p:nvPr/>
        </p:nvSpPr>
        <p:spPr bwMode="auto">
          <a:xfrm>
            <a:off x="755576" y="1023125"/>
            <a:ext cx="7704856"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p:txBody>
      </p:sp>
      <p:sp>
        <p:nvSpPr>
          <p:cNvPr id="10" name="9 CuadroTexto"/>
          <p:cNvSpPr txBox="1"/>
          <p:nvPr/>
        </p:nvSpPr>
        <p:spPr>
          <a:xfrm>
            <a:off x="467544" y="1556792"/>
            <a:ext cx="7848873" cy="2400657"/>
          </a:xfrm>
          <a:prstGeom prst="rect">
            <a:avLst/>
          </a:prstGeom>
          <a:noFill/>
        </p:spPr>
        <p:txBody>
          <a:bodyPr wrap="square" rtlCol="0">
            <a:spAutoFit/>
          </a:bodyPr>
          <a:lstStyle/>
          <a:p>
            <a:pPr algn="just"/>
            <a:endParaRPr lang="es-VE" sz="1800" dirty="0" smtClean="0">
              <a:latin typeface="Arial" pitchFamily="34" charset="0"/>
              <a:cs typeface="Arial" pitchFamily="34" charset="0"/>
            </a:endParaRPr>
          </a:p>
          <a:p>
            <a:pPr marL="514350" lvl="0" indent="-514350" algn="just"/>
            <a:endParaRPr lang="es-VE" sz="1800" dirty="0" smtClean="0">
              <a:latin typeface="Arial" pitchFamily="34" charset="0"/>
              <a:cs typeface="Arial" pitchFamily="34" charset="0"/>
            </a:endParaRPr>
          </a:p>
          <a:p>
            <a:pPr algn="just"/>
            <a:endParaRPr lang="es-VE" sz="1800" dirty="0" smtClean="0">
              <a:latin typeface="Arial" pitchFamily="34" charset="0"/>
              <a:cs typeface="Arial" pitchFamily="34" charset="0"/>
            </a:endParaRPr>
          </a:p>
          <a:p>
            <a:pPr algn="just"/>
            <a:endParaRPr lang="es-VE" sz="1800" dirty="0" smtClean="0">
              <a:latin typeface="Arial" pitchFamily="34" charset="0"/>
              <a:cs typeface="Arial" pitchFamily="34" charset="0"/>
            </a:endParaRPr>
          </a:p>
          <a:p>
            <a:pPr lvl="0"/>
            <a:endParaRPr lang="es-VE" sz="1800" dirty="0" smtClean="0">
              <a:latin typeface="Arial" pitchFamily="34" charset="0"/>
              <a:cs typeface="Arial" pitchFamily="34" charset="0"/>
            </a:endParaRPr>
          </a:p>
          <a:p>
            <a:pPr algn="just"/>
            <a:endParaRPr lang="es-VE" sz="3000" dirty="0" smtClean="0">
              <a:latin typeface="Arial" pitchFamily="34" charset="0"/>
              <a:cs typeface="Arial" pitchFamily="34" charset="0"/>
            </a:endParaRPr>
          </a:p>
          <a:p>
            <a:pPr algn="just"/>
            <a:endParaRPr lang="es-VE" sz="3000" dirty="0" smtClean="0">
              <a:latin typeface="Arial" pitchFamily="34" charset="0"/>
              <a:cs typeface="Arial" pitchFamily="34" charset="0"/>
            </a:endParaRPr>
          </a:p>
        </p:txBody>
      </p:sp>
      <p:sp>
        <p:nvSpPr>
          <p:cNvPr id="13" name="12 Rectángulo"/>
          <p:cNvSpPr/>
          <p:nvPr/>
        </p:nvSpPr>
        <p:spPr>
          <a:xfrm>
            <a:off x="2267744" y="1484784"/>
            <a:ext cx="4572000" cy="3139321"/>
          </a:xfrm>
          <a:prstGeom prst="rect">
            <a:avLst/>
          </a:prstGeom>
        </p:spPr>
        <p:txBody>
          <a:bodyPr>
            <a:spAutoFit/>
          </a:bodyPr>
          <a:lstStyle/>
          <a:p>
            <a:pPr algn="just"/>
            <a:r>
              <a:rPr lang="es-VE" sz="1800" dirty="0" smtClean="0">
                <a:latin typeface="Arial" pitchFamily="34" charset="0"/>
                <a:cs typeface="Arial" pitchFamily="34" charset="0"/>
              </a:rPr>
              <a:t>Se usa el método ADDIE como se dijo anteriormente. Pasando por las cinco fases.</a:t>
            </a:r>
          </a:p>
          <a:p>
            <a:pPr algn="just"/>
            <a:r>
              <a:rPr lang="es-VE" sz="1800" dirty="0" smtClean="0">
                <a:latin typeface="Arial" pitchFamily="34" charset="0"/>
                <a:cs typeface="Arial" pitchFamily="34" charset="0"/>
              </a:rPr>
              <a:t>Se usó 3 iteraciones.</a:t>
            </a:r>
          </a:p>
          <a:p>
            <a:pPr marL="342900" indent="-342900" algn="just">
              <a:buFont typeface="+mj-lt"/>
              <a:buAutoNum type="arabicParenR"/>
            </a:pPr>
            <a:r>
              <a:rPr lang="es-VE" sz="1800" dirty="0" smtClean="0">
                <a:latin typeface="Arial" pitchFamily="34" charset="0"/>
                <a:cs typeface="Arial" pitchFamily="34" charset="0"/>
              </a:rPr>
              <a:t>Iteración 1: Diseño </a:t>
            </a:r>
            <a:r>
              <a:rPr lang="es-VE" sz="1800" dirty="0" err="1" smtClean="0">
                <a:latin typeface="Arial" pitchFamily="34" charset="0"/>
                <a:cs typeface="Arial" pitchFamily="34" charset="0"/>
              </a:rPr>
              <a:t>instruccional</a:t>
            </a:r>
            <a:r>
              <a:rPr lang="es-VE" sz="1800" dirty="0" smtClean="0">
                <a:latin typeface="Arial" pitchFamily="34" charset="0"/>
                <a:cs typeface="Arial" pitchFamily="34" charset="0"/>
              </a:rPr>
              <a:t>, </a:t>
            </a:r>
            <a:r>
              <a:rPr lang="es-VE" sz="1800" dirty="0" err="1" smtClean="0">
                <a:latin typeface="Arial" pitchFamily="34" charset="0"/>
                <a:cs typeface="Arial" pitchFamily="34" charset="0"/>
              </a:rPr>
              <a:t>análisisde</a:t>
            </a:r>
            <a:r>
              <a:rPr lang="es-VE" sz="1800" dirty="0" smtClean="0">
                <a:latin typeface="Arial" pitchFamily="34" charset="0"/>
                <a:cs typeface="Arial" pitchFamily="34" charset="0"/>
              </a:rPr>
              <a:t> requerimientos,  y la implementación </a:t>
            </a:r>
            <a:r>
              <a:rPr lang="es-VE" sz="1800" dirty="0" err="1" smtClean="0">
                <a:latin typeface="Arial" pitchFamily="34" charset="0"/>
                <a:cs typeface="Arial" pitchFamily="34" charset="0"/>
              </a:rPr>
              <a:t>dedivulgar</a:t>
            </a:r>
            <a:r>
              <a:rPr lang="es-VE" sz="1800" dirty="0" smtClean="0">
                <a:latin typeface="Arial" pitchFamily="34" charset="0"/>
                <a:cs typeface="Arial" pitchFamily="34" charset="0"/>
              </a:rPr>
              <a:t> los temas</a:t>
            </a:r>
          </a:p>
          <a:p>
            <a:pPr marL="342900" indent="-342900" algn="just">
              <a:buFont typeface="+mj-lt"/>
              <a:buAutoNum type="arabicParenR"/>
            </a:pPr>
            <a:r>
              <a:rPr lang="es-VE" sz="1800" dirty="0" smtClean="0">
                <a:latin typeface="Arial" pitchFamily="34" charset="0"/>
                <a:cs typeface="Arial" pitchFamily="34" charset="0"/>
              </a:rPr>
              <a:t>Iteración 2: El modelo de prueba y el de preguntas.</a:t>
            </a:r>
          </a:p>
          <a:p>
            <a:pPr marL="342900" indent="-342900" algn="just">
              <a:buFont typeface="+mj-lt"/>
              <a:buAutoNum type="arabicParenR"/>
            </a:pPr>
            <a:r>
              <a:rPr lang="es-VE" sz="1800" dirty="0" smtClean="0">
                <a:latin typeface="Arial" pitchFamily="34" charset="0"/>
                <a:cs typeface="Arial" pitchFamily="34" charset="0"/>
              </a:rPr>
              <a:t>Iteración 3: Suelo a mostrar según las características.</a:t>
            </a:r>
            <a:endParaRPr lang="es-VE" sz="1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asosuso.jpg"/>
          <p:cNvPicPr>
            <a:picLocks noGrp="1" noChangeAspect="1"/>
          </p:cNvPicPr>
          <p:nvPr>
            <p:ph idx="1"/>
          </p:nvPr>
        </p:nvPicPr>
        <p:blipFill>
          <a:blip r:embed="rId2" cstate="print"/>
          <a:stretch>
            <a:fillRect/>
          </a:stretch>
        </p:blipFill>
        <p:spPr>
          <a:xfrm>
            <a:off x="755577" y="764704"/>
            <a:ext cx="7488832" cy="5328592"/>
          </a:xfrm>
          <a:prstGeom prst="rect">
            <a:avLst/>
          </a:prstGeom>
        </p:spPr>
      </p:pic>
      <p:sp>
        <p:nvSpPr>
          <p:cNvPr id="6" name="5 CuadroTexto"/>
          <p:cNvSpPr txBox="1"/>
          <p:nvPr/>
        </p:nvSpPr>
        <p:spPr>
          <a:xfrm>
            <a:off x="3419872" y="6309320"/>
            <a:ext cx="2720617" cy="307777"/>
          </a:xfrm>
          <a:prstGeom prst="rect">
            <a:avLst/>
          </a:prstGeom>
          <a:noFill/>
        </p:spPr>
        <p:txBody>
          <a:bodyPr wrap="none" rtlCol="0">
            <a:spAutoFit/>
          </a:bodyPr>
          <a:lstStyle/>
          <a:p>
            <a:r>
              <a:rPr lang="es-VE" sz="1400" dirty="0" smtClean="0">
                <a:latin typeface="Arial" pitchFamily="34" charset="0"/>
                <a:cs typeface="Arial" pitchFamily="34" charset="0"/>
              </a:rPr>
              <a:t>Figura 1 (Casos de uso nivel 0).</a:t>
            </a:r>
            <a:endParaRPr lang="es-VE"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457200" y="685800"/>
            <a:ext cx="8077200" cy="523220"/>
          </a:xfrm>
          <a:prstGeom prst="rect">
            <a:avLst/>
          </a:prstGeom>
          <a:noFill/>
          <a:ln w="9525">
            <a:noFill/>
            <a:miter lim="800000"/>
            <a:headEnd/>
            <a:tailEnd/>
          </a:ln>
          <a:effectLst/>
        </p:spPr>
        <p:txBody>
          <a:bodyPr>
            <a:spAutoFit/>
          </a:bodyPr>
          <a:lstStyle/>
          <a:p>
            <a:pPr algn="ctr">
              <a:spcBef>
                <a:spcPct val="50000"/>
              </a:spcBef>
            </a:pPr>
            <a:endParaRPr lang="es-ES_tradnl" sz="2800" u="sng" dirty="0">
              <a:latin typeface="Arial" pitchFamily="34" charset="0"/>
              <a:cs typeface="Arial" pitchFamily="34" charset="0"/>
            </a:endParaRPr>
          </a:p>
        </p:txBody>
      </p:sp>
      <p:sp>
        <p:nvSpPr>
          <p:cNvPr id="3078" name="Rectangle 6"/>
          <p:cNvSpPr>
            <a:spLocks noChangeArrowheads="1"/>
          </p:cNvSpPr>
          <p:nvPr/>
        </p:nvSpPr>
        <p:spPr bwMode="auto">
          <a:xfrm>
            <a:off x="838200" y="76200"/>
            <a:ext cx="8077200" cy="304800"/>
          </a:xfrm>
          <a:prstGeom prst="rect">
            <a:avLst/>
          </a:prstGeom>
          <a:noFill/>
          <a:ln w="9525">
            <a:noFill/>
            <a:miter lim="800000"/>
            <a:headEnd/>
            <a:tailEnd/>
          </a:ln>
          <a:effectLst/>
        </p:spPr>
        <p:txBody>
          <a:bodyPr>
            <a:spAutoFit/>
          </a:bodyPr>
          <a:lstStyle/>
          <a:p>
            <a:pPr>
              <a:spcBef>
                <a:spcPct val="50000"/>
              </a:spcBef>
            </a:pPr>
            <a:endParaRPr lang="ar-SA" sz="1400" b="1" dirty="0">
              <a:cs typeface="Times New Roman" pitchFamily="18" charset="0"/>
            </a:endParaRPr>
          </a:p>
        </p:txBody>
      </p:sp>
      <p:sp>
        <p:nvSpPr>
          <p:cNvPr id="3080" name="Text Box 8"/>
          <p:cNvSpPr txBox="1">
            <a:spLocks noChangeArrowheads="1"/>
          </p:cNvSpPr>
          <p:nvPr/>
        </p:nvSpPr>
        <p:spPr bwMode="auto">
          <a:xfrm>
            <a:off x="4495800" y="6477000"/>
            <a:ext cx="4419600" cy="304800"/>
          </a:xfrm>
          <a:prstGeom prst="rect">
            <a:avLst/>
          </a:prstGeom>
          <a:noFill/>
          <a:ln w="9525">
            <a:noFill/>
            <a:miter lim="800000"/>
            <a:headEnd/>
            <a:tailEnd/>
          </a:ln>
          <a:effectLst/>
        </p:spPr>
        <p:txBody>
          <a:bodyPr>
            <a:spAutoFit/>
          </a:bodyPr>
          <a:lstStyle/>
          <a:p>
            <a:pPr algn="r">
              <a:spcBef>
                <a:spcPct val="50000"/>
              </a:spcBef>
            </a:pPr>
            <a:endParaRPr lang="es-ES" sz="1400" b="1" dirty="0"/>
          </a:p>
        </p:txBody>
      </p:sp>
      <p:sp>
        <p:nvSpPr>
          <p:cNvPr id="3081" name="Rectangle 9"/>
          <p:cNvSpPr>
            <a:spLocks noChangeArrowheads="1"/>
          </p:cNvSpPr>
          <p:nvPr/>
        </p:nvSpPr>
        <p:spPr bwMode="auto">
          <a:xfrm>
            <a:off x="179512" y="1844824"/>
            <a:ext cx="4114800" cy="3581400"/>
          </a:xfrm>
          <a:prstGeom prst="rect">
            <a:avLst/>
          </a:prstGeom>
          <a:noFill/>
          <a:ln w="9525">
            <a:noFill/>
            <a:miter lim="800000"/>
            <a:headEnd/>
            <a:tailEnd/>
          </a:ln>
          <a:effectLst/>
        </p:spPr>
        <p:txBody>
          <a:bodyPr wrap="none" anchor="ctr"/>
          <a:lstStyle/>
          <a:p>
            <a:endParaRPr lang="es-VE"/>
          </a:p>
        </p:txBody>
      </p:sp>
      <p:sp>
        <p:nvSpPr>
          <p:cNvPr id="3082" name="Rectangle 10"/>
          <p:cNvSpPr>
            <a:spLocks noChangeArrowheads="1"/>
          </p:cNvSpPr>
          <p:nvPr/>
        </p:nvSpPr>
        <p:spPr bwMode="auto">
          <a:xfrm>
            <a:off x="381000" y="6477000"/>
            <a:ext cx="184731" cy="307777"/>
          </a:xfrm>
          <a:prstGeom prst="rect">
            <a:avLst/>
          </a:prstGeom>
          <a:noFill/>
          <a:ln w="9525">
            <a:noFill/>
            <a:miter lim="800000"/>
            <a:headEnd/>
            <a:tailEnd/>
          </a:ln>
          <a:effectLst/>
        </p:spPr>
        <p:txBody>
          <a:bodyPr wrap="none">
            <a:spAutoFit/>
          </a:bodyPr>
          <a:lstStyle/>
          <a:p>
            <a:endParaRPr lang="es-ES" sz="1400" b="1" dirty="0">
              <a:latin typeface="Arial" charset="0"/>
              <a:cs typeface="Arial" charset="0"/>
            </a:endParaRPr>
          </a:p>
        </p:txBody>
      </p:sp>
      <p:sp>
        <p:nvSpPr>
          <p:cNvPr id="3083" name="Text Box 11"/>
          <p:cNvSpPr txBox="1">
            <a:spLocks noChangeArrowheads="1"/>
          </p:cNvSpPr>
          <p:nvPr/>
        </p:nvSpPr>
        <p:spPr bwMode="auto">
          <a:xfrm>
            <a:off x="685800" y="457200"/>
            <a:ext cx="8001000" cy="304800"/>
          </a:xfrm>
          <a:prstGeom prst="rect">
            <a:avLst/>
          </a:prstGeom>
          <a:noFill/>
          <a:ln w="9525">
            <a:noFill/>
            <a:miter lim="800000"/>
            <a:headEnd/>
            <a:tailEnd/>
          </a:ln>
          <a:effectLst/>
        </p:spPr>
        <p:txBody>
          <a:bodyPr>
            <a:spAutoFit/>
          </a:bodyPr>
          <a:lstStyle/>
          <a:p>
            <a:pPr algn="ctr">
              <a:spcBef>
                <a:spcPct val="50000"/>
              </a:spcBef>
            </a:pPr>
            <a:endParaRPr lang="es-ES" sz="1400" b="1" i="1" dirty="0">
              <a:latin typeface="Arial" charset="0"/>
              <a:cs typeface="Arial" charset="0"/>
            </a:endParaRPr>
          </a:p>
        </p:txBody>
      </p:sp>
      <p:sp>
        <p:nvSpPr>
          <p:cNvPr id="240643" name="Rectangle 3"/>
          <p:cNvSpPr>
            <a:spLocks noChangeArrowheads="1"/>
          </p:cNvSpPr>
          <p:nvPr/>
        </p:nvSpPr>
        <p:spPr bwMode="auto">
          <a:xfrm>
            <a:off x="755576" y="1023125"/>
            <a:ext cx="7704856"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p:txBody>
      </p:sp>
      <p:sp>
        <p:nvSpPr>
          <p:cNvPr id="10" name="9 CuadroTexto"/>
          <p:cNvSpPr txBox="1"/>
          <p:nvPr/>
        </p:nvSpPr>
        <p:spPr>
          <a:xfrm>
            <a:off x="467544" y="404664"/>
            <a:ext cx="7848873" cy="2308324"/>
          </a:xfrm>
          <a:prstGeom prst="rect">
            <a:avLst/>
          </a:prstGeom>
          <a:noFill/>
        </p:spPr>
        <p:txBody>
          <a:bodyPr wrap="square" rtlCol="0">
            <a:spAutoFit/>
          </a:bodyPr>
          <a:lstStyle/>
          <a:p>
            <a:pPr algn="just"/>
            <a:r>
              <a:rPr lang="es-VE" sz="1800" dirty="0" smtClean="0">
                <a:latin typeface="Arial" pitchFamily="34" charset="0"/>
                <a:cs typeface="Arial" pitchFamily="34" charset="0"/>
              </a:rPr>
              <a:t> </a:t>
            </a:r>
            <a:r>
              <a:rPr lang="es-VE" sz="1800" b="1" dirty="0" smtClean="0">
                <a:latin typeface="Arial" pitchFamily="34" charset="0"/>
                <a:cs typeface="Arial" pitchFamily="34" charset="0"/>
              </a:rPr>
              <a:t>Fase de implementación</a:t>
            </a:r>
          </a:p>
          <a:p>
            <a:endParaRPr lang="es-VE" sz="1800" b="1" dirty="0" smtClean="0">
              <a:latin typeface="Arial" pitchFamily="34" charset="0"/>
              <a:cs typeface="Arial" pitchFamily="34" charset="0"/>
            </a:endParaRPr>
          </a:p>
          <a:p>
            <a:pPr lvl="0" algn="just"/>
            <a:endParaRPr lang="es-VE" sz="1800" dirty="0" smtClean="0">
              <a:latin typeface="Arial" pitchFamily="34" charset="0"/>
              <a:cs typeface="Arial" pitchFamily="34" charset="0"/>
            </a:endParaRPr>
          </a:p>
          <a:p>
            <a:pPr lvl="0" algn="just">
              <a:buFont typeface="Arial" pitchFamily="34" charset="0"/>
              <a:buChar char="•"/>
            </a:pPr>
            <a:endParaRPr lang="es-VE" sz="3000" dirty="0" smtClean="0">
              <a:latin typeface="Arial" pitchFamily="34" charset="0"/>
              <a:cs typeface="Arial" pitchFamily="34" charset="0"/>
            </a:endParaRPr>
          </a:p>
          <a:p>
            <a:pPr algn="just"/>
            <a:endParaRPr lang="es-VE" sz="3000" dirty="0" smtClean="0">
              <a:latin typeface="Arial" pitchFamily="34" charset="0"/>
              <a:cs typeface="Arial" pitchFamily="34" charset="0"/>
            </a:endParaRPr>
          </a:p>
          <a:p>
            <a:pPr algn="just"/>
            <a:endParaRPr lang="es-VE" sz="3000" dirty="0" smtClean="0">
              <a:latin typeface="Arial" pitchFamily="34" charset="0"/>
              <a:cs typeface="Arial" pitchFamily="34" charset="0"/>
            </a:endParaRPr>
          </a:p>
        </p:txBody>
      </p:sp>
      <p:pic>
        <p:nvPicPr>
          <p:cNvPr id="71682" name="Picture 2"/>
          <p:cNvPicPr>
            <a:picLocks noChangeAspect="1" noChangeArrowheads="1"/>
          </p:cNvPicPr>
          <p:nvPr/>
        </p:nvPicPr>
        <p:blipFill>
          <a:blip r:embed="rId2" cstate="print"/>
          <a:srcRect/>
          <a:stretch>
            <a:fillRect/>
          </a:stretch>
        </p:blipFill>
        <p:spPr bwMode="auto">
          <a:xfrm>
            <a:off x="1259632" y="1052736"/>
            <a:ext cx="6048672" cy="2808312"/>
          </a:xfrm>
          <a:prstGeom prst="rect">
            <a:avLst/>
          </a:prstGeom>
          <a:noFill/>
          <a:ln w="9525">
            <a:noFill/>
            <a:miter lim="800000"/>
            <a:headEnd/>
            <a:tailEnd/>
          </a:ln>
        </p:spPr>
      </p:pic>
      <p:sp>
        <p:nvSpPr>
          <p:cNvPr id="11" name="10 CuadroTexto"/>
          <p:cNvSpPr txBox="1"/>
          <p:nvPr/>
        </p:nvSpPr>
        <p:spPr>
          <a:xfrm>
            <a:off x="1979712" y="4293096"/>
            <a:ext cx="3995004" cy="307777"/>
          </a:xfrm>
          <a:prstGeom prst="rect">
            <a:avLst/>
          </a:prstGeom>
          <a:noFill/>
        </p:spPr>
        <p:txBody>
          <a:bodyPr wrap="none" rtlCol="0">
            <a:spAutoFit/>
          </a:bodyPr>
          <a:lstStyle/>
          <a:p>
            <a:pPr algn="just"/>
            <a:r>
              <a:rPr lang="es-VE" sz="1400" dirty="0" smtClean="0">
                <a:latin typeface="Arial" pitchFamily="34" charset="0"/>
                <a:cs typeface="Arial" pitchFamily="34" charset="0"/>
              </a:rPr>
              <a:t>Figura 7: Ejemplo de un documento web del OA</a:t>
            </a:r>
            <a:endParaRPr lang="es-VE"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3568" y="332656"/>
            <a:ext cx="7772400" cy="4114800"/>
          </a:xfrm>
        </p:spPr>
        <p:txBody>
          <a:bodyPr/>
          <a:lstStyle/>
          <a:p>
            <a:pPr>
              <a:buNone/>
            </a:pPr>
            <a:r>
              <a:rPr lang="es-VE" sz="2400" u="sng" dirty="0" smtClean="0">
                <a:latin typeface="Arial" pitchFamily="34" charset="0"/>
                <a:cs typeface="Arial" pitchFamily="34" charset="0"/>
              </a:rPr>
              <a:t>Iteración 2:</a:t>
            </a:r>
          </a:p>
          <a:p>
            <a:pPr>
              <a:buNone/>
            </a:pPr>
            <a:endParaRPr lang="es-VE" sz="2400" u="sng" dirty="0" smtClean="0">
              <a:latin typeface="Arial" pitchFamily="34" charset="0"/>
              <a:cs typeface="Arial" pitchFamily="34" charset="0"/>
            </a:endParaRPr>
          </a:p>
          <a:p>
            <a:pPr>
              <a:buNone/>
            </a:pPr>
            <a:r>
              <a:rPr lang="es-VE" sz="1800" dirty="0" smtClean="0">
                <a:latin typeface="Arial" pitchFamily="34" charset="0"/>
                <a:cs typeface="Arial" pitchFamily="34" charset="0"/>
              </a:rPr>
              <a:t>El modelo de la autoevaluación. </a:t>
            </a:r>
          </a:p>
          <a:p>
            <a:pPr>
              <a:buNone/>
            </a:pPr>
            <a:endParaRPr lang="es-VE" sz="1800" dirty="0" smtClean="0">
              <a:latin typeface="Arial" pitchFamily="34" charset="0"/>
              <a:cs typeface="Arial" pitchFamily="34" charset="0"/>
            </a:endParaRPr>
          </a:p>
          <a:p>
            <a:pPr>
              <a:buNone/>
            </a:pPr>
            <a:endParaRPr lang="es-VE" sz="1800" b="1" dirty="0" smtClean="0">
              <a:latin typeface="Arial" pitchFamily="34" charset="0"/>
              <a:cs typeface="Arial" pitchFamily="34" charset="0"/>
            </a:endParaRPr>
          </a:p>
          <a:p>
            <a:pPr>
              <a:buNone/>
            </a:pPr>
            <a:endParaRPr lang="es-VE" sz="1800" b="1" dirty="0" smtClean="0">
              <a:latin typeface="Arial" pitchFamily="34" charset="0"/>
              <a:cs typeface="Arial" pitchFamily="34" charset="0"/>
            </a:endParaRPr>
          </a:p>
          <a:p>
            <a:pPr lvl="0">
              <a:buNone/>
            </a:pPr>
            <a:endParaRPr lang="es-VE" sz="1800" dirty="0">
              <a:latin typeface="Arial" pitchFamily="34" charset="0"/>
              <a:cs typeface="Arial" pitchFamily="34" charset="0"/>
            </a:endParaRPr>
          </a:p>
        </p:txBody>
      </p:sp>
      <p:pic>
        <p:nvPicPr>
          <p:cNvPr id="6" name="Picture 2"/>
          <p:cNvPicPr>
            <a:picLocks noChangeAspect="1" noChangeArrowheads="1"/>
          </p:cNvPicPr>
          <p:nvPr/>
        </p:nvPicPr>
        <p:blipFill>
          <a:blip r:embed="rId2" cstate="print"/>
          <a:srcRect/>
          <a:stretch>
            <a:fillRect/>
          </a:stretch>
        </p:blipFill>
        <p:spPr bwMode="auto">
          <a:xfrm>
            <a:off x="395536" y="1844824"/>
            <a:ext cx="8496944" cy="4032448"/>
          </a:xfrm>
          <a:prstGeom prst="rect">
            <a:avLst/>
          </a:prstGeom>
          <a:noFill/>
          <a:ln w="9525">
            <a:noFill/>
            <a:miter lim="800000"/>
            <a:headEnd/>
            <a:tailEnd/>
          </a:ln>
        </p:spPr>
      </p:pic>
      <p:sp>
        <p:nvSpPr>
          <p:cNvPr id="7" name="6 Rectángulo"/>
          <p:cNvSpPr/>
          <p:nvPr/>
        </p:nvSpPr>
        <p:spPr>
          <a:xfrm>
            <a:off x="2123728" y="6021288"/>
            <a:ext cx="3397084" cy="307777"/>
          </a:xfrm>
          <a:prstGeom prst="rect">
            <a:avLst/>
          </a:prstGeom>
        </p:spPr>
        <p:txBody>
          <a:bodyPr wrap="none">
            <a:spAutoFit/>
          </a:bodyPr>
          <a:lstStyle/>
          <a:p>
            <a:r>
              <a:rPr lang="es-VE" sz="1400" dirty="0" smtClean="0">
                <a:latin typeface="Arial" pitchFamily="34" charset="0"/>
                <a:cs typeface="Arial" pitchFamily="34" charset="0"/>
              </a:rPr>
              <a:t>Figura  4:  Documento de la evaluación</a:t>
            </a:r>
            <a:endParaRPr lang="es-VE"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3568" y="476672"/>
            <a:ext cx="7772400" cy="1440160"/>
          </a:xfrm>
        </p:spPr>
        <p:txBody>
          <a:bodyPr/>
          <a:lstStyle/>
          <a:p>
            <a:pPr>
              <a:buNone/>
            </a:pPr>
            <a:r>
              <a:rPr lang="es-VE" sz="1800" b="1" dirty="0" smtClean="0">
                <a:latin typeface="Arial" pitchFamily="34" charset="0"/>
                <a:cs typeface="Arial" pitchFamily="34" charset="0"/>
              </a:rPr>
              <a:t>Fase de implementación</a:t>
            </a:r>
          </a:p>
          <a:p>
            <a:pPr>
              <a:buNone/>
            </a:pPr>
            <a:endParaRPr lang="es-VE" sz="1800" b="1" dirty="0" smtClean="0">
              <a:latin typeface="Arial" pitchFamily="34" charset="0"/>
              <a:cs typeface="Arial" pitchFamily="34" charset="0"/>
            </a:endParaRPr>
          </a:p>
          <a:p>
            <a:pPr>
              <a:buNone/>
            </a:pPr>
            <a:r>
              <a:rPr lang="es-VE" sz="1800" dirty="0" smtClean="0">
                <a:latin typeface="Arial" pitchFamily="34" charset="0"/>
                <a:cs typeface="Arial" pitchFamily="34" charset="0"/>
              </a:rPr>
              <a:t>Se muestra el documento web de dónde se introducen los datos del </a:t>
            </a:r>
          </a:p>
          <a:p>
            <a:pPr>
              <a:buNone/>
            </a:pPr>
            <a:r>
              <a:rPr lang="es-VE" sz="1800" dirty="0" smtClean="0">
                <a:latin typeface="Arial" pitchFamily="34" charset="0"/>
                <a:cs typeface="Arial" pitchFamily="34" charset="0"/>
              </a:rPr>
              <a:t>suelo (Ver figura 7)</a:t>
            </a:r>
          </a:p>
          <a:p>
            <a:pPr>
              <a:buNone/>
            </a:pPr>
            <a:endParaRPr lang="es-VE" sz="1800" dirty="0" smtClean="0">
              <a:latin typeface="Arial" pitchFamily="34" charset="0"/>
              <a:cs typeface="Arial" pitchFamily="34" charset="0"/>
            </a:endParaRPr>
          </a:p>
          <a:p>
            <a:pPr>
              <a:buNone/>
            </a:pPr>
            <a:endParaRPr lang="es-VE" sz="1800" dirty="0" smtClean="0">
              <a:latin typeface="Arial" pitchFamily="34" charset="0"/>
              <a:cs typeface="Arial" pitchFamily="34" charset="0"/>
            </a:endParaRPr>
          </a:p>
          <a:p>
            <a:pPr>
              <a:buNone/>
            </a:pPr>
            <a:endParaRPr lang="es-VE" sz="1800" dirty="0" smtClean="0">
              <a:latin typeface="Arial" pitchFamily="34" charset="0"/>
              <a:cs typeface="Arial" pitchFamily="34" charset="0"/>
            </a:endParaRPr>
          </a:p>
          <a:p>
            <a:pPr>
              <a:buNone/>
            </a:pPr>
            <a:endParaRPr lang="es-VE" sz="1800" dirty="0" smtClean="0">
              <a:latin typeface="Arial" pitchFamily="34" charset="0"/>
              <a:cs typeface="Arial" pitchFamily="34" charset="0"/>
            </a:endParaRPr>
          </a:p>
          <a:p>
            <a:pPr>
              <a:buNone/>
            </a:pPr>
            <a:endParaRPr lang="es-VE" sz="1800" dirty="0" smtClean="0">
              <a:latin typeface="Arial" pitchFamily="34" charset="0"/>
              <a:cs typeface="Arial" pitchFamily="34" charset="0"/>
            </a:endParaRPr>
          </a:p>
          <a:p>
            <a:pPr lvl="0">
              <a:buNone/>
            </a:pPr>
            <a:endParaRPr lang="es-VE" sz="1800" dirty="0">
              <a:latin typeface="Arial" pitchFamily="34" charset="0"/>
              <a:cs typeface="Arial" pitchFamily="34" charset="0"/>
            </a:endParaRPr>
          </a:p>
        </p:txBody>
      </p:sp>
      <p:pic>
        <p:nvPicPr>
          <p:cNvPr id="9" name="Picture 4"/>
          <p:cNvPicPr>
            <a:picLocks noChangeAspect="1" noChangeArrowheads="1"/>
          </p:cNvPicPr>
          <p:nvPr/>
        </p:nvPicPr>
        <p:blipFill>
          <a:blip r:embed="rId2" cstate="print"/>
          <a:srcRect/>
          <a:stretch>
            <a:fillRect/>
          </a:stretch>
        </p:blipFill>
        <p:spPr bwMode="auto">
          <a:xfrm>
            <a:off x="1259632" y="1988840"/>
            <a:ext cx="5610225" cy="3152775"/>
          </a:xfrm>
          <a:prstGeom prst="rect">
            <a:avLst/>
          </a:prstGeom>
          <a:noFill/>
          <a:ln w="9525">
            <a:noFill/>
            <a:miter lim="800000"/>
            <a:headEnd/>
            <a:tailEnd/>
          </a:ln>
        </p:spPr>
      </p:pic>
      <p:sp>
        <p:nvSpPr>
          <p:cNvPr id="10" name="9 CuadroTexto"/>
          <p:cNvSpPr txBox="1"/>
          <p:nvPr/>
        </p:nvSpPr>
        <p:spPr>
          <a:xfrm>
            <a:off x="1619672" y="5301208"/>
            <a:ext cx="5057795" cy="307777"/>
          </a:xfrm>
          <a:prstGeom prst="rect">
            <a:avLst/>
          </a:prstGeom>
          <a:noFill/>
        </p:spPr>
        <p:txBody>
          <a:bodyPr wrap="none" rtlCol="0">
            <a:spAutoFit/>
          </a:bodyPr>
          <a:lstStyle/>
          <a:p>
            <a:r>
              <a:rPr lang="es-VE" sz="1400" dirty="0" smtClean="0">
                <a:latin typeface="Arial" pitchFamily="34" charset="0"/>
                <a:cs typeface="Arial" pitchFamily="34" charset="0"/>
              </a:rPr>
              <a:t>Figura 7: Documento donde se introducen los datos del suelo</a:t>
            </a:r>
            <a:endParaRPr lang="es-VE"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252536" y="2276872"/>
            <a:ext cx="7345362" cy="2092881"/>
          </a:xfrm>
          <a:prstGeom prst="rect">
            <a:avLst/>
          </a:prstGeom>
          <a:noFill/>
          <a:ln w="9525">
            <a:noFill/>
            <a:miter lim="800000"/>
            <a:headEnd/>
            <a:tailEnd/>
          </a:ln>
          <a:effectLst/>
        </p:spPr>
        <p:txBody>
          <a:bodyPr>
            <a:spAutoFit/>
          </a:bodyPr>
          <a:lstStyle/>
          <a:p>
            <a:pPr algn="just">
              <a:spcBef>
                <a:spcPct val="50000"/>
              </a:spcBef>
            </a:pPr>
            <a:r>
              <a:rPr lang="es-ES_tradnl" sz="4000" b="1" dirty="0" smtClean="0">
                <a:latin typeface="Arial" charset="0"/>
              </a:rPr>
              <a:t>                  </a:t>
            </a:r>
            <a:r>
              <a:rPr lang="es-ES_tradnl" sz="3000" b="1" dirty="0" smtClean="0">
                <a:latin typeface="Arial" charset="0"/>
              </a:rPr>
              <a:t>Conclusiones y </a:t>
            </a:r>
          </a:p>
          <a:p>
            <a:pPr algn="just">
              <a:spcBef>
                <a:spcPct val="50000"/>
              </a:spcBef>
            </a:pPr>
            <a:r>
              <a:rPr lang="es-ES_tradnl" sz="3000" b="1" dirty="0" smtClean="0">
                <a:latin typeface="Arial" charset="0"/>
              </a:rPr>
              <a:t>                        recomendaciones</a:t>
            </a:r>
          </a:p>
          <a:p>
            <a:pPr algn="just">
              <a:spcBef>
                <a:spcPct val="50000"/>
              </a:spcBef>
            </a:pPr>
            <a:r>
              <a:rPr lang="es-ES_tradnl" sz="3000" b="1" dirty="0" smtClean="0">
                <a:latin typeface="Arial" charset="0"/>
              </a:rPr>
              <a:t>  </a:t>
            </a:r>
            <a:endParaRPr lang="es-ES" sz="3000" b="1" dirty="0">
              <a:latin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txBox="1">
            <a:spLocks noChangeArrowheads="1"/>
          </p:cNvSpPr>
          <p:nvPr/>
        </p:nvSpPr>
        <p:spPr bwMode="auto">
          <a:xfrm>
            <a:off x="250825" y="908050"/>
            <a:ext cx="8029575" cy="779463"/>
          </a:xfrm>
          <a:prstGeom prst="rect">
            <a:avLst/>
          </a:prstGeom>
          <a:noFill/>
          <a:ln w="9525">
            <a:noFill/>
            <a:miter lim="800000"/>
            <a:headEnd/>
            <a:tailEnd/>
          </a:ln>
          <a:effectLst/>
        </p:spPr>
        <p:txBody>
          <a:bodyPr>
            <a:spAutoFit/>
          </a:bodyPr>
          <a:lstStyle/>
          <a:p>
            <a:pPr>
              <a:spcBef>
                <a:spcPct val="50000"/>
              </a:spcBef>
            </a:pPr>
            <a:endParaRPr lang="es-ES_tradnl" sz="1800">
              <a:latin typeface="Arial" charset="0"/>
            </a:endParaRPr>
          </a:p>
          <a:p>
            <a:pPr>
              <a:spcBef>
                <a:spcPct val="50000"/>
              </a:spcBef>
            </a:pPr>
            <a:endParaRPr lang="es-ES" sz="1800">
              <a:latin typeface="Arial" charset="0"/>
            </a:endParaRPr>
          </a:p>
        </p:txBody>
      </p:sp>
      <p:sp>
        <p:nvSpPr>
          <p:cNvPr id="5124" name="Text Box 4"/>
          <p:cNvSpPr txBox="1">
            <a:spLocks noChangeArrowheads="1"/>
          </p:cNvSpPr>
          <p:nvPr/>
        </p:nvSpPr>
        <p:spPr bwMode="auto">
          <a:xfrm>
            <a:off x="539750" y="433109"/>
            <a:ext cx="8208963" cy="6140142"/>
          </a:xfrm>
          <a:prstGeom prst="rect">
            <a:avLst/>
          </a:prstGeom>
          <a:noFill/>
          <a:ln w="9525">
            <a:noFill/>
            <a:miter lim="800000"/>
            <a:headEnd/>
            <a:tailEnd/>
          </a:ln>
          <a:effectLst/>
        </p:spPr>
        <p:txBody>
          <a:bodyPr>
            <a:spAutoFit/>
          </a:bodyPr>
          <a:lstStyle/>
          <a:p>
            <a:pPr algn="just">
              <a:spcBef>
                <a:spcPct val="50000"/>
              </a:spcBef>
            </a:pPr>
            <a:r>
              <a:rPr lang="es-ES" sz="1800" b="1" dirty="0" smtClean="0">
                <a:latin typeface="Arial" charset="0"/>
              </a:rPr>
              <a:t>  </a:t>
            </a:r>
          </a:p>
          <a:p>
            <a:pPr algn="just">
              <a:spcBef>
                <a:spcPct val="50000"/>
              </a:spcBef>
              <a:buFont typeface="Wingdings" pitchFamily="2" charset="2"/>
              <a:buChar char="v"/>
            </a:pPr>
            <a:endParaRPr lang="es-ES" sz="1800" b="1" dirty="0" smtClean="0">
              <a:latin typeface="Arial" charset="0"/>
            </a:endParaRPr>
          </a:p>
          <a:p>
            <a:pPr algn="just">
              <a:spcBef>
                <a:spcPct val="50000"/>
              </a:spcBef>
              <a:buFont typeface="Wingdings" pitchFamily="2" charset="2"/>
              <a:buChar char="v"/>
            </a:pPr>
            <a:endParaRPr lang="es-ES" sz="1800" b="1" dirty="0" smtClean="0">
              <a:latin typeface="Arial" charset="0"/>
            </a:endParaRPr>
          </a:p>
          <a:p>
            <a:pPr algn="just">
              <a:spcBef>
                <a:spcPct val="50000"/>
              </a:spcBef>
              <a:buFont typeface="Wingdings" pitchFamily="2" charset="2"/>
              <a:buChar char="v"/>
            </a:pPr>
            <a:r>
              <a:rPr lang="es-ES" sz="1800" b="1" dirty="0" smtClean="0">
                <a:latin typeface="Arial" charset="0"/>
              </a:rPr>
              <a:t>    Introducción</a:t>
            </a:r>
          </a:p>
          <a:p>
            <a:pPr algn="just">
              <a:spcBef>
                <a:spcPct val="50000"/>
              </a:spcBef>
              <a:buFont typeface="Wingdings" pitchFamily="2" charset="2"/>
              <a:buChar char="v"/>
            </a:pPr>
            <a:r>
              <a:rPr lang="es-ES" sz="1800" b="1" dirty="0" smtClean="0">
                <a:latin typeface="Arial" charset="0"/>
              </a:rPr>
              <a:t>    El problema</a:t>
            </a:r>
          </a:p>
          <a:p>
            <a:pPr marL="457200" indent="-457200" algn="just">
              <a:spcBef>
                <a:spcPct val="50000"/>
              </a:spcBef>
              <a:buFont typeface="Wingdings" pitchFamily="2" charset="2"/>
              <a:buChar char="v"/>
            </a:pPr>
            <a:r>
              <a:rPr lang="es-ES" sz="1800" b="1" dirty="0" smtClean="0">
                <a:latin typeface="Arial" charset="0"/>
              </a:rPr>
              <a:t>Marco Conceptual</a:t>
            </a:r>
          </a:p>
          <a:p>
            <a:pPr algn="just">
              <a:spcBef>
                <a:spcPct val="50000"/>
              </a:spcBef>
              <a:buFont typeface="Wingdings" pitchFamily="2" charset="2"/>
              <a:buChar char="v"/>
            </a:pPr>
            <a:r>
              <a:rPr lang="es-ES" sz="1800" b="1" dirty="0" smtClean="0">
                <a:latin typeface="Arial" charset="0"/>
              </a:rPr>
              <a:t>    Marco metodológico</a:t>
            </a:r>
          </a:p>
          <a:p>
            <a:pPr algn="just">
              <a:spcBef>
                <a:spcPct val="50000"/>
              </a:spcBef>
              <a:buFont typeface="Wingdings" pitchFamily="2" charset="2"/>
              <a:buChar char="v"/>
            </a:pPr>
            <a:r>
              <a:rPr lang="es-ES" sz="1800" b="1" dirty="0" smtClean="0">
                <a:latin typeface="Arial" charset="0"/>
              </a:rPr>
              <a:t>    Conclusiones y recomendaciones</a:t>
            </a:r>
            <a:r>
              <a:rPr lang="es-ES" sz="1800" dirty="0" smtClean="0">
                <a:latin typeface="Arial" charset="0"/>
              </a:rPr>
              <a:t>.</a:t>
            </a:r>
          </a:p>
          <a:p>
            <a:pPr algn="just">
              <a:spcBef>
                <a:spcPct val="50000"/>
              </a:spcBef>
              <a:buFont typeface="Wingdings" pitchFamily="2" charset="2"/>
              <a:buChar char="v"/>
            </a:pPr>
            <a:r>
              <a:rPr lang="es-ES" sz="1800" dirty="0" smtClean="0">
                <a:latin typeface="Arial" charset="0"/>
              </a:rPr>
              <a:t>    </a:t>
            </a:r>
            <a:r>
              <a:rPr lang="es-ES" sz="1800" b="1" dirty="0" smtClean="0">
                <a:latin typeface="Arial" charset="0"/>
              </a:rPr>
              <a:t>Bibliografía.</a:t>
            </a:r>
          </a:p>
          <a:p>
            <a:pPr marL="457200" indent="-457200" algn="just">
              <a:spcBef>
                <a:spcPct val="50000"/>
              </a:spcBef>
            </a:pPr>
            <a:endParaRPr lang="es-ES" sz="1800" dirty="0" smtClean="0">
              <a:latin typeface="Arial" charset="0"/>
            </a:endParaRPr>
          </a:p>
          <a:p>
            <a:pPr marL="457200" indent="-457200" algn="just">
              <a:spcBef>
                <a:spcPct val="50000"/>
              </a:spcBef>
            </a:pPr>
            <a:endParaRPr lang="es-ES" sz="1800" dirty="0" smtClean="0">
              <a:latin typeface="Arial" charset="0"/>
            </a:endParaRPr>
          </a:p>
          <a:p>
            <a:pPr marL="514350" indent="-514350" algn="just">
              <a:spcBef>
                <a:spcPct val="50000"/>
              </a:spcBef>
            </a:pPr>
            <a:endParaRPr lang="es-ES" sz="1800" dirty="0" smtClean="0">
              <a:latin typeface="Arial" charset="0"/>
            </a:endParaRPr>
          </a:p>
          <a:p>
            <a:pPr marL="514350" indent="-514350" algn="just">
              <a:spcBef>
                <a:spcPct val="50000"/>
              </a:spcBef>
              <a:buFont typeface="+mj-lt"/>
              <a:buAutoNum type="arabicParenR"/>
            </a:pPr>
            <a:endParaRPr lang="es-ES" dirty="0" smtClean="0">
              <a:latin typeface="Arial" charset="0"/>
            </a:endParaRPr>
          </a:p>
          <a:p>
            <a:pPr marL="514350" indent="-514350" algn="just">
              <a:spcBef>
                <a:spcPct val="50000"/>
              </a:spcBef>
              <a:buFont typeface="+mj-lt"/>
              <a:buAutoNum type="arabicParenR"/>
            </a:pPr>
            <a:endParaRPr lang="es-ES" sz="2800" dirty="0">
              <a:latin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457200" y="685800"/>
            <a:ext cx="8077200" cy="523220"/>
          </a:xfrm>
          <a:prstGeom prst="rect">
            <a:avLst/>
          </a:prstGeom>
          <a:noFill/>
          <a:ln w="9525">
            <a:noFill/>
            <a:miter lim="800000"/>
            <a:headEnd/>
            <a:tailEnd/>
          </a:ln>
          <a:effectLst/>
        </p:spPr>
        <p:txBody>
          <a:bodyPr>
            <a:spAutoFit/>
          </a:bodyPr>
          <a:lstStyle/>
          <a:p>
            <a:pPr algn="ctr">
              <a:spcBef>
                <a:spcPct val="50000"/>
              </a:spcBef>
            </a:pPr>
            <a:endParaRPr lang="es-ES_tradnl" sz="2800" u="sng" dirty="0">
              <a:latin typeface="Arial" pitchFamily="34" charset="0"/>
              <a:cs typeface="Arial" pitchFamily="34" charset="0"/>
            </a:endParaRPr>
          </a:p>
        </p:txBody>
      </p:sp>
      <p:sp>
        <p:nvSpPr>
          <p:cNvPr id="3078" name="Rectangle 6"/>
          <p:cNvSpPr>
            <a:spLocks noChangeArrowheads="1"/>
          </p:cNvSpPr>
          <p:nvPr/>
        </p:nvSpPr>
        <p:spPr bwMode="auto">
          <a:xfrm>
            <a:off x="838200" y="76200"/>
            <a:ext cx="8077200" cy="304800"/>
          </a:xfrm>
          <a:prstGeom prst="rect">
            <a:avLst/>
          </a:prstGeom>
          <a:noFill/>
          <a:ln w="9525">
            <a:noFill/>
            <a:miter lim="800000"/>
            <a:headEnd/>
            <a:tailEnd/>
          </a:ln>
          <a:effectLst/>
        </p:spPr>
        <p:txBody>
          <a:bodyPr>
            <a:spAutoFit/>
          </a:bodyPr>
          <a:lstStyle/>
          <a:p>
            <a:pPr>
              <a:spcBef>
                <a:spcPct val="50000"/>
              </a:spcBef>
            </a:pPr>
            <a:endParaRPr lang="ar-SA" sz="1400" b="1" dirty="0">
              <a:cs typeface="Times New Roman" pitchFamily="18" charset="0"/>
            </a:endParaRPr>
          </a:p>
        </p:txBody>
      </p:sp>
      <p:sp>
        <p:nvSpPr>
          <p:cNvPr id="3080" name="Text Box 8"/>
          <p:cNvSpPr txBox="1">
            <a:spLocks noChangeArrowheads="1"/>
          </p:cNvSpPr>
          <p:nvPr/>
        </p:nvSpPr>
        <p:spPr bwMode="auto">
          <a:xfrm>
            <a:off x="4495800" y="6477000"/>
            <a:ext cx="4419600" cy="304800"/>
          </a:xfrm>
          <a:prstGeom prst="rect">
            <a:avLst/>
          </a:prstGeom>
          <a:noFill/>
          <a:ln w="9525">
            <a:noFill/>
            <a:miter lim="800000"/>
            <a:headEnd/>
            <a:tailEnd/>
          </a:ln>
          <a:effectLst/>
        </p:spPr>
        <p:txBody>
          <a:bodyPr>
            <a:spAutoFit/>
          </a:bodyPr>
          <a:lstStyle/>
          <a:p>
            <a:pPr algn="r">
              <a:spcBef>
                <a:spcPct val="50000"/>
              </a:spcBef>
            </a:pPr>
            <a:endParaRPr lang="es-ES" sz="1400" b="1" dirty="0"/>
          </a:p>
        </p:txBody>
      </p:sp>
      <p:sp>
        <p:nvSpPr>
          <p:cNvPr id="3081" name="Rectangle 9"/>
          <p:cNvSpPr>
            <a:spLocks noChangeArrowheads="1"/>
          </p:cNvSpPr>
          <p:nvPr/>
        </p:nvSpPr>
        <p:spPr bwMode="auto">
          <a:xfrm>
            <a:off x="179512" y="1844824"/>
            <a:ext cx="4114800" cy="3581400"/>
          </a:xfrm>
          <a:prstGeom prst="rect">
            <a:avLst/>
          </a:prstGeom>
          <a:noFill/>
          <a:ln w="9525">
            <a:noFill/>
            <a:miter lim="800000"/>
            <a:headEnd/>
            <a:tailEnd/>
          </a:ln>
          <a:effectLst/>
        </p:spPr>
        <p:txBody>
          <a:bodyPr wrap="none" anchor="ctr"/>
          <a:lstStyle/>
          <a:p>
            <a:endParaRPr lang="es-VE"/>
          </a:p>
        </p:txBody>
      </p:sp>
      <p:sp>
        <p:nvSpPr>
          <p:cNvPr id="3082" name="Rectangle 10"/>
          <p:cNvSpPr>
            <a:spLocks noChangeArrowheads="1"/>
          </p:cNvSpPr>
          <p:nvPr/>
        </p:nvSpPr>
        <p:spPr bwMode="auto">
          <a:xfrm>
            <a:off x="381000" y="6477000"/>
            <a:ext cx="184731" cy="307777"/>
          </a:xfrm>
          <a:prstGeom prst="rect">
            <a:avLst/>
          </a:prstGeom>
          <a:noFill/>
          <a:ln w="9525">
            <a:noFill/>
            <a:miter lim="800000"/>
            <a:headEnd/>
            <a:tailEnd/>
          </a:ln>
          <a:effectLst/>
        </p:spPr>
        <p:txBody>
          <a:bodyPr wrap="none">
            <a:spAutoFit/>
          </a:bodyPr>
          <a:lstStyle/>
          <a:p>
            <a:endParaRPr lang="es-ES" sz="1400" b="1" dirty="0">
              <a:latin typeface="Arial" charset="0"/>
              <a:cs typeface="Arial" charset="0"/>
            </a:endParaRPr>
          </a:p>
        </p:txBody>
      </p:sp>
      <p:sp>
        <p:nvSpPr>
          <p:cNvPr id="3083" name="Text Box 11"/>
          <p:cNvSpPr txBox="1">
            <a:spLocks noChangeArrowheads="1"/>
          </p:cNvSpPr>
          <p:nvPr/>
        </p:nvSpPr>
        <p:spPr bwMode="auto">
          <a:xfrm>
            <a:off x="685800" y="457200"/>
            <a:ext cx="8001000" cy="304800"/>
          </a:xfrm>
          <a:prstGeom prst="rect">
            <a:avLst/>
          </a:prstGeom>
          <a:noFill/>
          <a:ln w="9525">
            <a:noFill/>
            <a:miter lim="800000"/>
            <a:headEnd/>
            <a:tailEnd/>
          </a:ln>
          <a:effectLst/>
        </p:spPr>
        <p:txBody>
          <a:bodyPr>
            <a:spAutoFit/>
          </a:bodyPr>
          <a:lstStyle/>
          <a:p>
            <a:pPr algn="ctr">
              <a:spcBef>
                <a:spcPct val="50000"/>
              </a:spcBef>
            </a:pPr>
            <a:endParaRPr lang="es-ES" sz="1400" b="1" i="1" dirty="0">
              <a:latin typeface="Arial" charset="0"/>
              <a:cs typeface="Arial" charset="0"/>
            </a:endParaRPr>
          </a:p>
        </p:txBody>
      </p:sp>
      <p:sp>
        <p:nvSpPr>
          <p:cNvPr id="240643" name="Rectangle 3"/>
          <p:cNvSpPr>
            <a:spLocks noChangeArrowheads="1"/>
          </p:cNvSpPr>
          <p:nvPr/>
        </p:nvSpPr>
        <p:spPr bwMode="auto">
          <a:xfrm>
            <a:off x="755576" y="1023125"/>
            <a:ext cx="7704856"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p:txBody>
      </p:sp>
      <p:sp>
        <p:nvSpPr>
          <p:cNvPr id="10" name="9 CuadroTexto"/>
          <p:cNvSpPr txBox="1"/>
          <p:nvPr/>
        </p:nvSpPr>
        <p:spPr>
          <a:xfrm>
            <a:off x="467544" y="404664"/>
            <a:ext cx="7848873" cy="5632311"/>
          </a:xfrm>
          <a:prstGeom prst="rect">
            <a:avLst/>
          </a:prstGeom>
          <a:noFill/>
        </p:spPr>
        <p:txBody>
          <a:bodyPr wrap="square" rtlCol="0">
            <a:spAutoFit/>
          </a:bodyPr>
          <a:lstStyle/>
          <a:p>
            <a:pPr lvl="0" algn="just">
              <a:buFont typeface="Arial" pitchFamily="34" charset="0"/>
              <a:buChar char="•"/>
            </a:pPr>
            <a:r>
              <a:rPr lang="es-VE" sz="1800" dirty="0" smtClean="0">
                <a:latin typeface="Arial" pitchFamily="34" charset="0"/>
                <a:cs typeface="Arial" pitchFamily="34" charset="0"/>
              </a:rPr>
              <a:t> La idea de los objetos de aprendizaje es reutilizarlos para crear nuevas </a:t>
            </a:r>
          </a:p>
          <a:p>
            <a:pPr lvl="0" algn="just"/>
            <a:r>
              <a:rPr lang="es-VE" sz="1800" dirty="0" smtClean="0">
                <a:latin typeface="Arial" pitchFamily="34" charset="0"/>
                <a:cs typeface="Arial" pitchFamily="34" charset="0"/>
              </a:rPr>
              <a:t>  habilidades.</a:t>
            </a:r>
          </a:p>
          <a:p>
            <a:pPr lvl="0" algn="just">
              <a:buFont typeface="Arial" pitchFamily="34" charset="0"/>
              <a:buChar char="•"/>
            </a:pPr>
            <a:r>
              <a:rPr lang="es-VE" sz="1800" dirty="0" smtClean="0">
                <a:latin typeface="Arial" pitchFamily="34" charset="0"/>
                <a:cs typeface="Arial" pitchFamily="34" charset="0"/>
              </a:rPr>
              <a:t> Para reutilizarlos se utilizan metadatos.</a:t>
            </a:r>
          </a:p>
          <a:p>
            <a:pPr lvl="0" algn="just">
              <a:buFont typeface="Arial" pitchFamily="34" charset="0"/>
              <a:buChar char="•"/>
            </a:pPr>
            <a:r>
              <a:rPr lang="es-VE" sz="1800" dirty="0" smtClean="0">
                <a:latin typeface="Arial" pitchFamily="34" charset="0"/>
                <a:cs typeface="Arial" pitchFamily="34" charset="0"/>
              </a:rPr>
              <a:t> El aprendizaje depende de muchos factores. </a:t>
            </a:r>
          </a:p>
          <a:p>
            <a:pPr lvl="0" algn="just">
              <a:buFont typeface="Arial" pitchFamily="34" charset="0"/>
              <a:buChar char="•"/>
            </a:pPr>
            <a:r>
              <a:rPr lang="es-VE" sz="1800" dirty="0" smtClean="0">
                <a:latin typeface="Arial" pitchFamily="34" charset="0"/>
                <a:cs typeface="Arial" pitchFamily="34" charset="0"/>
              </a:rPr>
              <a:t> Para satisfacer una necesidad </a:t>
            </a:r>
            <a:r>
              <a:rPr lang="es-VE" sz="1800" dirty="0" err="1" smtClean="0">
                <a:latin typeface="Arial" pitchFamily="34" charset="0"/>
                <a:cs typeface="Arial" pitchFamily="34" charset="0"/>
              </a:rPr>
              <a:t>instruccional</a:t>
            </a:r>
            <a:r>
              <a:rPr lang="es-VE" sz="1800" dirty="0" smtClean="0">
                <a:latin typeface="Arial" pitchFamily="34" charset="0"/>
                <a:cs typeface="Arial" pitchFamily="34" charset="0"/>
              </a:rPr>
              <a:t> debe haber un buen proceso </a:t>
            </a:r>
          </a:p>
          <a:p>
            <a:pPr lvl="0" algn="just"/>
            <a:r>
              <a:rPr lang="es-VE" sz="1800" dirty="0" smtClean="0">
                <a:latin typeface="Arial" pitchFamily="34" charset="0"/>
                <a:cs typeface="Arial" pitchFamily="34" charset="0"/>
              </a:rPr>
              <a:t>  donde se  analiza los objetivos y se debe aplicar un buen procedimiento   </a:t>
            </a:r>
          </a:p>
          <a:p>
            <a:pPr lvl="0" algn="just"/>
            <a:r>
              <a:rPr lang="es-VE" sz="1800" dirty="0" smtClean="0">
                <a:latin typeface="Arial" pitchFamily="34" charset="0"/>
                <a:cs typeface="Arial" pitchFamily="34" charset="0"/>
              </a:rPr>
              <a:t>  de evaluación para evaluar el aprendizaje.</a:t>
            </a:r>
          </a:p>
          <a:p>
            <a:pPr lvl="0" algn="just">
              <a:buFont typeface="Arial" pitchFamily="34" charset="0"/>
              <a:buChar char="•"/>
            </a:pPr>
            <a:r>
              <a:rPr lang="es-VE" sz="1800" dirty="0" smtClean="0">
                <a:latin typeface="Arial" pitchFamily="34" charset="0"/>
                <a:cs typeface="Arial" pitchFamily="34" charset="0"/>
              </a:rPr>
              <a:t> Los tutores inteligentes son ventajosos   </a:t>
            </a:r>
          </a:p>
          <a:p>
            <a:pPr lvl="0" algn="just"/>
            <a:r>
              <a:rPr lang="es-VE" sz="1800" dirty="0" smtClean="0">
                <a:latin typeface="Arial" pitchFamily="34" charset="0"/>
                <a:cs typeface="Arial" pitchFamily="34" charset="0"/>
              </a:rPr>
              <a:t>  porque saben qué enseñar, cómo enseñar,  e  imitan a  un profesor real.</a:t>
            </a:r>
          </a:p>
          <a:p>
            <a:pPr lvl="0" algn="just">
              <a:buFont typeface="Arial" pitchFamily="34" charset="0"/>
              <a:buChar char="•"/>
            </a:pPr>
            <a:r>
              <a:rPr lang="es-VE" sz="1800" dirty="0" smtClean="0">
                <a:latin typeface="Arial" pitchFamily="34" charset="0"/>
                <a:cs typeface="Arial" pitchFamily="34" charset="0"/>
              </a:rPr>
              <a:t> Los árboles de decisiones ayudan mucho a clasificar objetos para tomar </a:t>
            </a:r>
          </a:p>
          <a:p>
            <a:pPr lvl="0" algn="just"/>
            <a:r>
              <a:rPr lang="es-VE" sz="1800" dirty="0" smtClean="0">
                <a:latin typeface="Arial" pitchFamily="34" charset="0"/>
                <a:cs typeface="Arial" pitchFamily="34" charset="0"/>
              </a:rPr>
              <a:t>  decisiones.</a:t>
            </a:r>
          </a:p>
          <a:p>
            <a:pPr lvl="0" algn="just">
              <a:buFont typeface="Arial" pitchFamily="34" charset="0"/>
              <a:buChar char="•"/>
            </a:pPr>
            <a:r>
              <a:rPr lang="es-VE" sz="1800" dirty="0" smtClean="0">
                <a:latin typeface="Arial" pitchFamily="34" charset="0"/>
                <a:cs typeface="Arial" pitchFamily="34" charset="0"/>
              </a:rPr>
              <a:t> Se recomienda que los OA sean más   interactivos y no tengan mucho </a:t>
            </a:r>
          </a:p>
          <a:p>
            <a:pPr lvl="0" algn="just"/>
            <a:r>
              <a:rPr lang="es-VE" sz="1800" dirty="0" smtClean="0">
                <a:latin typeface="Arial" pitchFamily="34" charset="0"/>
                <a:cs typeface="Arial" pitchFamily="34" charset="0"/>
              </a:rPr>
              <a:t>  texto.</a:t>
            </a:r>
          </a:p>
          <a:p>
            <a:pPr lvl="0" algn="just">
              <a:buFont typeface="Arial" pitchFamily="34" charset="0"/>
              <a:buChar char="•"/>
            </a:pPr>
            <a:r>
              <a:rPr lang="es-VE" sz="1800" dirty="0" smtClean="0">
                <a:latin typeface="Arial" pitchFamily="34" charset="0"/>
                <a:cs typeface="Arial" pitchFamily="34" charset="0"/>
              </a:rPr>
              <a:t> Es difícil mantener un estándar fijo de OA</a:t>
            </a:r>
          </a:p>
          <a:p>
            <a:pPr lvl="0" algn="just"/>
            <a:endParaRPr lang="es-VE" sz="1800" dirty="0" smtClean="0">
              <a:latin typeface="Arial" pitchFamily="34" charset="0"/>
              <a:cs typeface="Arial" pitchFamily="34" charset="0"/>
            </a:endParaRPr>
          </a:p>
          <a:p>
            <a:pPr lvl="0" algn="just">
              <a:buFont typeface="Arial" pitchFamily="34" charset="0"/>
              <a:buChar char="•"/>
            </a:pPr>
            <a:endParaRPr lang="es-VE" sz="3000" dirty="0" smtClean="0">
              <a:latin typeface="Arial" pitchFamily="34" charset="0"/>
              <a:cs typeface="Arial" pitchFamily="34" charset="0"/>
            </a:endParaRPr>
          </a:p>
          <a:p>
            <a:pPr algn="just"/>
            <a:endParaRPr lang="es-VE" sz="3000" dirty="0" smtClean="0">
              <a:latin typeface="Arial" pitchFamily="34" charset="0"/>
              <a:cs typeface="Arial" pitchFamily="34" charset="0"/>
            </a:endParaRPr>
          </a:p>
          <a:p>
            <a:pPr algn="just"/>
            <a:endParaRPr lang="es-VE" sz="30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252536" y="2276872"/>
            <a:ext cx="7345362" cy="2092881"/>
          </a:xfrm>
          <a:prstGeom prst="rect">
            <a:avLst/>
          </a:prstGeom>
          <a:noFill/>
          <a:ln w="9525">
            <a:noFill/>
            <a:miter lim="800000"/>
            <a:headEnd/>
            <a:tailEnd/>
          </a:ln>
          <a:effectLst/>
        </p:spPr>
        <p:txBody>
          <a:bodyPr>
            <a:spAutoFit/>
          </a:bodyPr>
          <a:lstStyle/>
          <a:p>
            <a:pPr algn="just">
              <a:spcBef>
                <a:spcPct val="50000"/>
              </a:spcBef>
            </a:pPr>
            <a:r>
              <a:rPr lang="es-ES_tradnl" sz="4000" b="1" dirty="0" smtClean="0">
                <a:latin typeface="Arial" charset="0"/>
              </a:rPr>
              <a:t>                      </a:t>
            </a:r>
            <a:r>
              <a:rPr lang="es-ES_tradnl" sz="3000" b="1" dirty="0" smtClean="0">
                <a:latin typeface="Arial" charset="0"/>
              </a:rPr>
              <a:t>Referencias </a:t>
            </a:r>
          </a:p>
          <a:p>
            <a:pPr algn="just">
              <a:spcBef>
                <a:spcPct val="50000"/>
              </a:spcBef>
            </a:pPr>
            <a:r>
              <a:rPr lang="es-ES_tradnl" sz="3000" b="1" smtClean="0">
                <a:latin typeface="Arial" charset="0"/>
              </a:rPr>
              <a:t>                             </a:t>
            </a:r>
            <a:r>
              <a:rPr lang="es-ES_tradnl" sz="3000" b="1" dirty="0" smtClean="0">
                <a:latin typeface="Arial" charset="0"/>
              </a:rPr>
              <a:t>bibliográficas</a:t>
            </a:r>
          </a:p>
          <a:p>
            <a:pPr algn="just">
              <a:spcBef>
                <a:spcPct val="50000"/>
              </a:spcBef>
            </a:pPr>
            <a:r>
              <a:rPr lang="es-ES_tradnl" sz="3000" b="1" dirty="0" smtClean="0">
                <a:latin typeface="Arial" charset="0"/>
              </a:rPr>
              <a:t>  </a:t>
            </a:r>
            <a:endParaRPr lang="es-ES" sz="3000" b="1" dirty="0">
              <a:latin typeface="Arial"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457200" y="685800"/>
            <a:ext cx="8077200" cy="523220"/>
          </a:xfrm>
          <a:prstGeom prst="rect">
            <a:avLst/>
          </a:prstGeom>
          <a:noFill/>
          <a:ln w="9525">
            <a:noFill/>
            <a:miter lim="800000"/>
            <a:headEnd/>
            <a:tailEnd/>
          </a:ln>
          <a:effectLst/>
        </p:spPr>
        <p:txBody>
          <a:bodyPr>
            <a:spAutoFit/>
          </a:bodyPr>
          <a:lstStyle/>
          <a:p>
            <a:pPr algn="ctr">
              <a:spcBef>
                <a:spcPct val="50000"/>
              </a:spcBef>
            </a:pPr>
            <a:endParaRPr lang="es-ES_tradnl" sz="2800" u="sng" dirty="0">
              <a:latin typeface="Arial" pitchFamily="34" charset="0"/>
              <a:cs typeface="Arial" pitchFamily="34" charset="0"/>
            </a:endParaRPr>
          </a:p>
        </p:txBody>
      </p:sp>
      <p:sp>
        <p:nvSpPr>
          <p:cNvPr id="3078" name="Rectangle 6"/>
          <p:cNvSpPr>
            <a:spLocks noChangeArrowheads="1"/>
          </p:cNvSpPr>
          <p:nvPr/>
        </p:nvSpPr>
        <p:spPr bwMode="auto">
          <a:xfrm>
            <a:off x="838200" y="76200"/>
            <a:ext cx="8077200" cy="304800"/>
          </a:xfrm>
          <a:prstGeom prst="rect">
            <a:avLst/>
          </a:prstGeom>
          <a:noFill/>
          <a:ln w="9525">
            <a:noFill/>
            <a:miter lim="800000"/>
            <a:headEnd/>
            <a:tailEnd/>
          </a:ln>
          <a:effectLst/>
        </p:spPr>
        <p:txBody>
          <a:bodyPr>
            <a:spAutoFit/>
          </a:bodyPr>
          <a:lstStyle/>
          <a:p>
            <a:pPr>
              <a:spcBef>
                <a:spcPct val="50000"/>
              </a:spcBef>
            </a:pPr>
            <a:endParaRPr lang="ar-SA" sz="1400" b="1" dirty="0">
              <a:cs typeface="Times New Roman" pitchFamily="18" charset="0"/>
            </a:endParaRPr>
          </a:p>
        </p:txBody>
      </p:sp>
      <p:sp>
        <p:nvSpPr>
          <p:cNvPr id="3080" name="Text Box 8"/>
          <p:cNvSpPr txBox="1">
            <a:spLocks noChangeArrowheads="1"/>
          </p:cNvSpPr>
          <p:nvPr/>
        </p:nvSpPr>
        <p:spPr bwMode="auto">
          <a:xfrm>
            <a:off x="4495800" y="6477000"/>
            <a:ext cx="4419600" cy="304800"/>
          </a:xfrm>
          <a:prstGeom prst="rect">
            <a:avLst/>
          </a:prstGeom>
          <a:noFill/>
          <a:ln w="9525">
            <a:noFill/>
            <a:miter lim="800000"/>
            <a:headEnd/>
            <a:tailEnd/>
          </a:ln>
          <a:effectLst/>
        </p:spPr>
        <p:txBody>
          <a:bodyPr>
            <a:spAutoFit/>
          </a:bodyPr>
          <a:lstStyle/>
          <a:p>
            <a:pPr algn="r">
              <a:spcBef>
                <a:spcPct val="50000"/>
              </a:spcBef>
            </a:pPr>
            <a:endParaRPr lang="es-ES" sz="1400" b="1" dirty="0"/>
          </a:p>
        </p:txBody>
      </p:sp>
      <p:sp>
        <p:nvSpPr>
          <p:cNvPr id="3081" name="Rectangle 9"/>
          <p:cNvSpPr>
            <a:spLocks noChangeArrowheads="1"/>
          </p:cNvSpPr>
          <p:nvPr/>
        </p:nvSpPr>
        <p:spPr bwMode="auto">
          <a:xfrm>
            <a:off x="179512" y="1844824"/>
            <a:ext cx="4114800" cy="3581400"/>
          </a:xfrm>
          <a:prstGeom prst="rect">
            <a:avLst/>
          </a:prstGeom>
          <a:noFill/>
          <a:ln w="9525">
            <a:noFill/>
            <a:miter lim="800000"/>
            <a:headEnd/>
            <a:tailEnd/>
          </a:ln>
          <a:effectLst/>
        </p:spPr>
        <p:txBody>
          <a:bodyPr wrap="none" anchor="ctr"/>
          <a:lstStyle/>
          <a:p>
            <a:endParaRPr lang="es-VE"/>
          </a:p>
        </p:txBody>
      </p:sp>
      <p:sp>
        <p:nvSpPr>
          <p:cNvPr id="3082" name="Rectangle 10"/>
          <p:cNvSpPr>
            <a:spLocks noChangeArrowheads="1"/>
          </p:cNvSpPr>
          <p:nvPr/>
        </p:nvSpPr>
        <p:spPr bwMode="auto">
          <a:xfrm>
            <a:off x="381000" y="6477000"/>
            <a:ext cx="184731" cy="307777"/>
          </a:xfrm>
          <a:prstGeom prst="rect">
            <a:avLst/>
          </a:prstGeom>
          <a:noFill/>
          <a:ln w="9525">
            <a:noFill/>
            <a:miter lim="800000"/>
            <a:headEnd/>
            <a:tailEnd/>
          </a:ln>
          <a:effectLst/>
        </p:spPr>
        <p:txBody>
          <a:bodyPr wrap="none">
            <a:spAutoFit/>
          </a:bodyPr>
          <a:lstStyle/>
          <a:p>
            <a:endParaRPr lang="es-ES" sz="1400" b="1" dirty="0">
              <a:latin typeface="Arial" charset="0"/>
              <a:cs typeface="Arial" charset="0"/>
            </a:endParaRPr>
          </a:p>
        </p:txBody>
      </p:sp>
      <p:sp>
        <p:nvSpPr>
          <p:cNvPr id="3083" name="Text Box 11"/>
          <p:cNvSpPr txBox="1">
            <a:spLocks noChangeArrowheads="1"/>
          </p:cNvSpPr>
          <p:nvPr/>
        </p:nvSpPr>
        <p:spPr bwMode="auto">
          <a:xfrm>
            <a:off x="685800" y="457200"/>
            <a:ext cx="8001000" cy="304800"/>
          </a:xfrm>
          <a:prstGeom prst="rect">
            <a:avLst/>
          </a:prstGeom>
          <a:noFill/>
          <a:ln w="9525">
            <a:noFill/>
            <a:miter lim="800000"/>
            <a:headEnd/>
            <a:tailEnd/>
          </a:ln>
          <a:effectLst/>
        </p:spPr>
        <p:txBody>
          <a:bodyPr>
            <a:spAutoFit/>
          </a:bodyPr>
          <a:lstStyle/>
          <a:p>
            <a:pPr algn="ctr">
              <a:spcBef>
                <a:spcPct val="50000"/>
              </a:spcBef>
            </a:pPr>
            <a:endParaRPr lang="es-ES" sz="1400" b="1" i="1" dirty="0">
              <a:latin typeface="Arial" charset="0"/>
              <a:cs typeface="Arial" charset="0"/>
            </a:endParaRPr>
          </a:p>
        </p:txBody>
      </p:sp>
      <p:sp>
        <p:nvSpPr>
          <p:cNvPr id="240643" name="Rectangle 3"/>
          <p:cNvSpPr>
            <a:spLocks noChangeArrowheads="1"/>
          </p:cNvSpPr>
          <p:nvPr/>
        </p:nvSpPr>
        <p:spPr bwMode="auto">
          <a:xfrm>
            <a:off x="755576" y="1023125"/>
            <a:ext cx="7704856"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p:txBody>
      </p:sp>
      <p:sp>
        <p:nvSpPr>
          <p:cNvPr id="10" name="9 CuadroTexto"/>
          <p:cNvSpPr txBox="1"/>
          <p:nvPr/>
        </p:nvSpPr>
        <p:spPr>
          <a:xfrm>
            <a:off x="467544" y="952267"/>
            <a:ext cx="7848873" cy="6832640"/>
          </a:xfrm>
          <a:prstGeom prst="rect">
            <a:avLst/>
          </a:prstGeom>
          <a:noFill/>
        </p:spPr>
        <p:txBody>
          <a:bodyPr wrap="square" rtlCol="0">
            <a:spAutoFit/>
          </a:bodyPr>
          <a:lstStyle/>
          <a:p>
            <a:pPr lvl="0">
              <a:buFont typeface="Arial" pitchFamily="34" charset="0"/>
              <a:buChar char="•"/>
            </a:pPr>
            <a:r>
              <a:rPr lang="en-US" sz="1800" dirty="0" smtClean="0">
                <a:latin typeface="Arial" pitchFamily="34" charset="0"/>
                <a:cs typeface="Arial" pitchFamily="34" charset="0"/>
              </a:rPr>
              <a:t> Alonso J., Gutierrez M., </a:t>
            </a:r>
            <a:r>
              <a:rPr lang="en-US" sz="1800" dirty="0" err="1" smtClean="0">
                <a:latin typeface="Arial" pitchFamily="34" charset="0"/>
                <a:cs typeface="Arial" pitchFamily="34" charset="0"/>
              </a:rPr>
              <a:t>Martín</a:t>
            </a:r>
            <a:r>
              <a:rPr lang="en-US" sz="1800" dirty="0" smtClean="0">
                <a:latin typeface="Arial" pitchFamily="34" charset="0"/>
                <a:cs typeface="Arial" pitchFamily="34" charset="0"/>
              </a:rPr>
              <a:t> F. y Ruiz J. </a:t>
            </a:r>
          </a:p>
          <a:p>
            <a:pPr lvl="0"/>
            <a:r>
              <a:rPr lang="en-US" sz="1800" dirty="0" smtClean="0">
                <a:latin typeface="Arial" pitchFamily="34" charset="0"/>
                <a:cs typeface="Arial" pitchFamily="34" charset="0"/>
              </a:rPr>
              <a:t> (2009).</a:t>
            </a:r>
            <a:r>
              <a:rPr lang="en-US" sz="1800" i="1" dirty="0" smtClean="0">
                <a:latin typeface="Arial" pitchFamily="34" charset="0"/>
                <a:cs typeface="Arial" pitchFamily="34" charset="0"/>
              </a:rPr>
              <a:t> </a:t>
            </a:r>
            <a:r>
              <a:rPr lang="en-US" sz="1800" i="1" dirty="0" err="1" smtClean="0">
                <a:latin typeface="Arial" pitchFamily="34" charset="0"/>
                <a:cs typeface="Arial" pitchFamily="34" charset="0"/>
              </a:rPr>
              <a:t>Tema</a:t>
            </a:r>
            <a:r>
              <a:rPr lang="en-US" sz="1800" i="1" dirty="0" smtClean="0">
                <a:latin typeface="Arial" pitchFamily="34" charset="0"/>
                <a:cs typeface="Arial" pitchFamily="34" charset="0"/>
              </a:rPr>
              <a:t> 7: </a:t>
            </a:r>
            <a:r>
              <a:rPr lang="en-US" sz="1800" i="1" dirty="0" err="1" smtClean="0">
                <a:latin typeface="Arial" pitchFamily="34" charset="0"/>
                <a:cs typeface="Arial" pitchFamily="34" charset="0"/>
              </a:rPr>
              <a:t>Aprendizaje</a:t>
            </a:r>
            <a:r>
              <a:rPr lang="en-US" sz="1800" i="1" dirty="0" smtClean="0">
                <a:latin typeface="Arial" pitchFamily="34" charset="0"/>
                <a:cs typeface="Arial" pitchFamily="34" charset="0"/>
              </a:rPr>
              <a:t> </a:t>
            </a:r>
            <a:r>
              <a:rPr lang="en-US" sz="1800" i="1" dirty="0" err="1" smtClean="0">
                <a:latin typeface="Arial" pitchFamily="34" charset="0"/>
                <a:cs typeface="Arial" pitchFamily="34" charset="0"/>
              </a:rPr>
              <a:t>mediante</a:t>
            </a:r>
            <a:r>
              <a:rPr lang="en-US" sz="1800" i="1" dirty="0" smtClean="0">
                <a:latin typeface="Arial" pitchFamily="34" charset="0"/>
                <a:cs typeface="Arial" pitchFamily="34" charset="0"/>
              </a:rPr>
              <a:t> </a:t>
            </a:r>
          </a:p>
          <a:p>
            <a:pPr lvl="0"/>
            <a:r>
              <a:rPr lang="en-US" sz="1800" i="1" dirty="0" smtClean="0">
                <a:latin typeface="Arial" pitchFamily="34" charset="0"/>
                <a:cs typeface="Arial" pitchFamily="34" charset="0"/>
              </a:rPr>
              <a:t> </a:t>
            </a:r>
            <a:r>
              <a:rPr lang="en-US" sz="1800" i="1" dirty="0" err="1" smtClean="0">
                <a:latin typeface="Arial" pitchFamily="34" charset="0"/>
                <a:cs typeface="Arial" pitchFamily="34" charset="0"/>
              </a:rPr>
              <a:t>árboles</a:t>
            </a:r>
            <a:r>
              <a:rPr lang="en-US" sz="1800" i="1" dirty="0" smtClean="0">
                <a:latin typeface="Arial" pitchFamily="34" charset="0"/>
                <a:cs typeface="Arial" pitchFamily="34" charset="0"/>
              </a:rPr>
              <a:t> de </a:t>
            </a:r>
            <a:r>
              <a:rPr lang="en-US" sz="1800" i="1" dirty="0" err="1" smtClean="0">
                <a:latin typeface="Arial" pitchFamily="34" charset="0"/>
                <a:cs typeface="Arial" pitchFamily="34" charset="0"/>
              </a:rPr>
              <a:t>desición</a:t>
            </a:r>
            <a:r>
              <a:rPr lang="en-US" sz="1800" i="1" dirty="0" smtClean="0">
                <a:latin typeface="Arial" pitchFamily="34" charset="0"/>
                <a:cs typeface="Arial" pitchFamily="34" charset="0"/>
              </a:rPr>
              <a:t>. </a:t>
            </a:r>
            <a:r>
              <a:rPr lang="en-US" sz="1800" dirty="0" smtClean="0">
                <a:latin typeface="Arial" pitchFamily="34" charset="0"/>
                <a:cs typeface="Arial" pitchFamily="34" charset="0"/>
              </a:rPr>
              <a:t>De    http://www. cs. us.es /~</a:t>
            </a:r>
            <a:r>
              <a:rPr lang="en-US" sz="1800" dirty="0" err="1" smtClean="0">
                <a:latin typeface="Arial" pitchFamily="34" charset="0"/>
                <a:cs typeface="Arial" pitchFamily="34" charset="0"/>
              </a:rPr>
              <a:t>jalonso</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cursos</a:t>
            </a:r>
            <a:r>
              <a:rPr lang="en-US" sz="1800" dirty="0" smtClean="0">
                <a:latin typeface="Arial" pitchFamily="34" charset="0"/>
                <a:cs typeface="Arial" pitchFamily="34" charset="0"/>
              </a:rPr>
              <a:t>/ ia202 /</a:t>
            </a:r>
            <a:r>
              <a:rPr lang="en-US" sz="1800" dirty="0" err="1" smtClean="0">
                <a:latin typeface="Arial" pitchFamily="34" charset="0"/>
                <a:cs typeface="Arial" pitchFamily="34" charset="0"/>
              </a:rPr>
              <a:t>temas</a:t>
            </a:r>
            <a:r>
              <a:rPr lang="en-US" sz="1800" dirty="0" smtClean="0">
                <a:latin typeface="Arial" pitchFamily="34" charset="0"/>
                <a:cs typeface="Arial" pitchFamily="34" charset="0"/>
              </a:rPr>
              <a:t>/tema-7.pdf.</a:t>
            </a:r>
            <a:endParaRPr lang="es-VE" sz="1800" dirty="0" smtClean="0">
              <a:latin typeface="Arial" pitchFamily="34" charset="0"/>
              <a:cs typeface="Arial" pitchFamily="34" charset="0"/>
            </a:endParaRPr>
          </a:p>
          <a:p>
            <a:pPr lvl="0">
              <a:buFont typeface="Arial" pitchFamily="34" charset="0"/>
              <a:buChar char="•"/>
            </a:pPr>
            <a:r>
              <a:rPr lang="en-US" sz="1800" dirty="0" smtClean="0">
                <a:latin typeface="Arial" pitchFamily="34" charset="0"/>
                <a:cs typeface="Arial" pitchFamily="34" charset="0"/>
              </a:rPr>
              <a:t> ASTD &amp; Smart Force (2002). </a:t>
            </a:r>
            <a:r>
              <a:rPr lang="en-US" sz="1800" i="1" dirty="0" smtClean="0">
                <a:latin typeface="Arial" pitchFamily="34" charset="0"/>
                <a:cs typeface="Arial" pitchFamily="34" charset="0"/>
              </a:rPr>
              <a:t>A Field Guide to Learning Object</a:t>
            </a:r>
            <a:r>
              <a:rPr lang="en-US" sz="1800" dirty="0" smtClean="0">
                <a:latin typeface="Arial" pitchFamily="34" charset="0"/>
                <a:cs typeface="Arial" pitchFamily="34" charset="0"/>
              </a:rPr>
              <a:t>. </a:t>
            </a:r>
            <a:r>
              <a:rPr lang="es-VE" sz="1800" dirty="0" smtClean="0">
                <a:latin typeface="Arial" pitchFamily="34" charset="0"/>
                <a:cs typeface="Arial" pitchFamily="34" charset="0"/>
              </a:rPr>
              <a:t>De </a:t>
            </a:r>
          </a:p>
          <a:p>
            <a:r>
              <a:rPr lang="es-VE" sz="1800" dirty="0" smtClean="0">
                <a:latin typeface="Arial" pitchFamily="34" charset="0"/>
                <a:cs typeface="Arial" pitchFamily="34" charset="0"/>
              </a:rPr>
              <a:t>http://db.formez.it/fontinor.nsf/c658e3224c300556c1256ae90036d38e/30AA</a:t>
            </a:r>
          </a:p>
          <a:p>
            <a:r>
              <a:rPr lang="es-VE" sz="1800" dirty="0" smtClean="0">
                <a:latin typeface="Arial" pitchFamily="34" charset="0"/>
                <a:cs typeface="Arial" pitchFamily="34" charset="0"/>
              </a:rPr>
              <a:t>876BD011A7C1256E59003A4943/$file/smartforce.pdf</a:t>
            </a:r>
            <a:r>
              <a:rPr lang="es-VE" sz="3000" dirty="0" smtClean="0">
                <a:latin typeface="Arial" pitchFamily="34" charset="0"/>
                <a:cs typeface="Arial" pitchFamily="34" charset="0"/>
              </a:rPr>
              <a:t>. </a:t>
            </a:r>
          </a:p>
          <a:p>
            <a:pPr>
              <a:buFont typeface="Arial" pitchFamily="34" charset="0"/>
              <a:buChar char="•"/>
            </a:pPr>
            <a:r>
              <a:rPr lang="es-VE" sz="1800" dirty="0" smtClean="0">
                <a:latin typeface="Arial" pitchFamily="34" charset="0"/>
                <a:cs typeface="Arial" pitchFamily="34" charset="0"/>
              </a:rPr>
              <a:t> </a:t>
            </a:r>
            <a:r>
              <a:rPr lang="es-VE" sz="1800" dirty="0" err="1" smtClean="0">
                <a:latin typeface="Arial" pitchFamily="34" charset="0"/>
                <a:cs typeface="Arial" pitchFamily="34" charset="0"/>
              </a:rPr>
              <a:t>Badía</a:t>
            </a:r>
            <a:r>
              <a:rPr lang="es-VE" sz="1800" dirty="0" smtClean="0">
                <a:latin typeface="Arial" pitchFamily="34" charset="0"/>
                <a:cs typeface="Arial" pitchFamily="34" charset="0"/>
              </a:rPr>
              <a:t> D. (2011): </a:t>
            </a:r>
            <a:r>
              <a:rPr lang="es-VE" sz="1800" i="1" dirty="0" err="1" smtClean="0">
                <a:latin typeface="Arial" pitchFamily="34" charset="0"/>
                <a:cs typeface="Arial" pitchFamily="34" charset="0"/>
              </a:rPr>
              <a:t>iArasol</a:t>
            </a:r>
            <a:r>
              <a:rPr lang="es-VE" sz="1800" i="1" dirty="0" smtClean="0">
                <a:latin typeface="Arial" pitchFamily="34" charset="0"/>
                <a:cs typeface="Arial" pitchFamily="34" charset="0"/>
              </a:rPr>
              <a:t>, programa interactivo para el estudio y clasificación de suelos de Aragón</a:t>
            </a:r>
            <a:r>
              <a:rPr lang="es-VE" sz="1800" dirty="0" smtClean="0">
                <a:latin typeface="Arial" pitchFamily="34" charset="0"/>
                <a:cs typeface="Arial" pitchFamily="34" charset="0"/>
              </a:rPr>
              <a:t>. De http://www.suelosdearagon.com.</a:t>
            </a:r>
          </a:p>
          <a:p>
            <a:pPr lvl="0" algn="just">
              <a:buFont typeface="Arial" pitchFamily="34" charset="0"/>
              <a:buChar char="•"/>
            </a:pPr>
            <a:r>
              <a:rPr lang="es-VE" sz="1800" dirty="0" smtClean="0">
                <a:latin typeface="Arial" pitchFamily="34" charset="0"/>
                <a:cs typeface="Arial" pitchFamily="34" charset="0"/>
              </a:rPr>
              <a:t> Casanova E. (1991). </a:t>
            </a:r>
            <a:r>
              <a:rPr lang="es-VE" sz="1800" i="1" dirty="0" smtClean="0">
                <a:latin typeface="Arial" pitchFamily="34" charset="0"/>
                <a:cs typeface="Arial" pitchFamily="34" charset="0"/>
              </a:rPr>
              <a:t>Introducción a la Ciencia del Suelo.</a:t>
            </a:r>
            <a:r>
              <a:rPr lang="es-VE" sz="1800" dirty="0" smtClean="0">
                <a:latin typeface="Arial" pitchFamily="34" charset="0"/>
                <a:cs typeface="Arial" pitchFamily="34" charset="0"/>
              </a:rPr>
              <a:t> Ediciones CDCH UCV.</a:t>
            </a:r>
          </a:p>
          <a:p>
            <a:pPr lvl="0" algn="just">
              <a:buFont typeface="Arial" pitchFamily="34" charset="0"/>
              <a:buChar char="•"/>
            </a:pPr>
            <a:r>
              <a:rPr lang="es-VE" sz="1800" dirty="0" smtClean="0">
                <a:latin typeface="Arial" pitchFamily="34" charset="0"/>
                <a:cs typeface="Arial" pitchFamily="34" charset="0"/>
              </a:rPr>
              <a:t>  </a:t>
            </a:r>
            <a:r>
              <a:rPr lang="en-US" sz="1800" dirty="0" smtClean="0">
                <a:latin typeface="Arial" pitchFamily="34" charset="0"/>
                <a:cs typeface="Arial" pitchFamily="34" charset="0"/>
              </a:rPr>
              <a:t>Castillo E., Gutierrez J. y </a:t>
            </a:r>
            <a:r>
              <a:rPr lang="en-US" sz="1800" dirty="0" err="1" smtClean="0">
                <a:latin typeface="Arial" pitchFamily="34" charset="0"/>
                <a:cs typeface="Arial" pitchFamily="34" charset="0"/>
              </a:rPr>
              <a:t>Hadi</a:t>
            </a:r>
            <a:r>
              <a:rPr lang="en-US" sz="1800" dirty="0" smtClean="0">
                <a:latin typeface="Arial" pitchFamily="34" charset="0"/>
                <a:cs typeface="Arial" pitchFamily="34" charset="0"/>
              </a:rPr>
              <a:t> A. (2001).</a:t>
            </a:r>
            <a:r>
              <a:rPr lang="en-US" sz="1800" i="1" dirty="0" smtClean="0">
                <a:latin typeface="Arial" pitchFamily="34" charset="0"/>
                <a:cs typeface="Arial" pitchFamily="34" charset="0"/>
              </a:rPr>
              <a:t> </a:t>
            </a:r>
            <a:r>
              <a:rPr lang="en-US" sz="1800" i="1" dirty="0" err="1" smtClean="0">
                <a:latin typeface="Arial" pitchFamily="34" charset="0"/>
                <a:cs typeface="Arial" pitchFamily="34" charset="0"/>
              </a:rPr>
              <a:t>Sistemas</a:t>
            </a:r>
            <a:r>
              <a:rPr lang="en-US" sz="1800" i="1" dirty="0" smtClean="0">
                <a:latin typeface="Arial" pitchFamily="34" charset="0"/>
                <a:cs typeface="Arial" pitchFamily="34" charset="0"/>
              </a:rPr>
              <a:t> </a:t>
            </a:r>
            <a:r>
              <a:rPr lang="en-US" sz="1800" i="1" dirty="0" err="1" smtClean="0">
                <a:latin typeface="Arial" pitchFamily="34" charset="0"/>
                <a:cs typeface="Arial" pitchFamily="34" charset="0"/>
              </a:rPr>
              <a:t>Expertos</a:t>
            </a:r>
            <a:r>
              <a:rPr lang="en-US" sz="1800" i="1" dirty="0" smtClean="0">
                <a:latin typeface="Arial" pitchFamily="34" charset="0"/>
                <a:cs typeface="Arial" pitchFamily="34" charset="0"/>
              </a:rPr>
              <a:t> y </a:t>
            </a:r>
            <a:r>
              <a:rPr lang="en-US" sz="1800" i="1" dirty="0" err="1" smtClean="0">
                <a:latin typeface="Arial" pitchFamily="34" charset="0"/>
                <a:cs typeface="Arial" pitchFamily="34" charset="0"/>
              </a:rPr>
              <a:t>modelos</a:t>
            </a:r>
            <a:r>
              <a:rPr lang="en-US" sz="1800" i="1" dirty="0" smtClean="0">
                <a:latin typeface="Arial" pitchFamily="34" charset="0"/>
                <a:cs typeface="Arial" pitchFamily="34" charset="0"/>
              </a:rPr>
              <a:t> de </a:t>
            </a:r>
            <a:r>
              <a:rPr lang="en-US" sz="1800" i="1" dirty="0" err="1" smtClean="0">
                <a:latin typeface="Arial" pitchFamily="34" charset="0"/>
                <a:cs typeface="Arial" pitchFamily="34" charset="0"/>
              </a:rPr>
              <a:t>redes</a:t>
            </a:r>
            <a:r>
              <a:rPr lang="en-US" sz="1800" i="1" dirty="0" smtClean="0">
                <a:latin typeface="Arial" pitchFamily="34" charset="0"/>
                <a:cs typeface="Arial" pitchFamily="34" charset="0"/>
              </a:rPr>
              <a:t>  </a:t>
            </a:r>
            <a:r>
              <a:rPr lang="en-US" sz="1800" i="1" dirty="0" err="1" smtClean="0">
                <a:latin typeface="Arial" pitchFamily="34" charset="0"/>
                <a:cs typeface="Arial" pitchFamily="34" charset="0"/>
              </a:rPr>
              <a:t>probabilísticas</a:t>
            </a:r>
            <a:r>
              <a:rPr lang="en-US" sz="1800" dirty="0" smtClean="0">
                <a:latin typeface="Arial" pitchFamily="34" charset="0"/>
                <a:cs typeface="Arial" pitchFamily="34" charset="0"/>
              </a:rPr>
              <a:t>. </a:t>
            </a:r>
            <a:r>
              <a:rPr lang="es-VE" sz="1800" dirty="0" smtClean="0">
                <a:latin typeface="Arial" pitchFamily="34" charset="0"/>
                <a:cs typeface="Arial" pitchFamily="34" charset="0"/>
              </a:rPr>
              <a:t>De  http://personales.unican.es/gutierjm/papers</a:t>
            </a:r>
            <a:r>
              <a:rPr lang="es-VE" sz="1800" u="sng" dirty="0" smtClean="0">
                <a:latin typeface="Arial" pitchFamily="34" charset="0"/>
                <a:cs typeface="Arial" pitchFamily="34" charset="0"/>
              </a:rPr>
              <a:t>/</a:t>
            </a:r>
          </a:p>
          <a:p>
            <a:pPr lvl="0" algn="just"/>
            <a:r>
              <a:rPr lang="es-VE" sz="1800" dirty="0" smtClean="0">
                <a:latin typeface="Arial" pitchFamily="34" charset="0"/>
                <a:cs typeface="Arial" pitchFamily="34" charset="0"/>
              </a:rPr>
              <a:t>BookCGH.pdf.</a:t>
            </a:r>
          </a:p>
          <a:p>
            <a:pPr lvl="0">
              <a:buFont typeface="Arial" pitchFamily="34" charset="0"/>
              <a:buChar char="•"/>
            </a:pPr>
            <a:r>
              <a:rPr lang="es-VE" sz="1800" dirty="0" smtClean="0">
                <a:latin typeface="Arial" pitchFamily="34" charset="0"/>
                <a:cs typeface="Arial" pitchFamily="34" charset="0"/>
              </a:rPr>
              <a:t> </a:t>
            </a:r>
            <a:r>
              <a:rPr lang="en-US" sz="1800" dirty="0" err="1" smtClean="0">
                <a:latin typeface="Arial" pitchFamily="34" charset="0"/>
                <a:cs typeface="Arial" pitchFamily="34" charset="0"/>
              </a:rPr>
              <a:t>Corredor</a:t>
            </a:r>
            <a:r>
              <a:rPr lang="en-US" sz="1800" dirty="0" smtClean="0">
                <a:latin typeface="Arial" pitchFamily="34" charset="0"/>
                <a:cs typeface="Arial" pitchFamily="34" charset="0"/>
              </a:rPr>
              <a:t> M. (2001).</a:t>
            </a:r>
            <a:r>
              <a:rPr lang="en-US" sz="1800" i="1" dirty="0" smtClean="0">
                <a:latin typeface="Arial" pitchFamily="34" charset="0"/>
                <a:cs typeface="Arial" pitchFamily="34" charset="0"/>
              </a:rPr>
              <a:t> </a:t>
            </a:r>
            <a:r>
              <a:rPr lang="en-US" sz="1800" i="1" dirty="0" err="1" smtClean="0">
                <a:latin typeface="Arial" pitchFamily="34" charset="0"/>
                <a:cs typeface="Arial" pitchFamily="34" charset="0"/>
              </a:rPr>
              <a:t>Sistemas</a:t>
            </a:r>
            <a:r>
              <a:rPr lang="en-US" sz="1800" i="1" dirty="0" smtClean="0">
                <a:latin typeface="Arial" pitchFamily="34" charset="0"/>
                <a:cs typeface="Arial" pitchFamily="34" charset="0"/>
              </a:rPr>
              <a:t> </a:t>
            </a:r>
            <a:r>
              <a:rPr lang="en-US" sz="1800" i="1" dirty="0" err="1" smtClean="0">
                <a:latin typeface="Arial" pitchFamily="34" charset="0"/>
                <a:cs typeface="Arial" pitchFamily="34" charset="0"/>
              </a:rPr>
              <a:t>Tutoriales</a:t>
            </a:r>
            <a:r>
              <a:rPr lang="en-US" sz="1800" i="1" dirty="0" smtClean="0">
                <a:latin typeface="Arial" pitchFamily="34" charset="0"/>
                <a:cs typeface="Arial" pitchFamily="34" charset="0"/>
              </a:rPr>
              <a:t>   </a:t>
            </a:r>
            <a:r>
              <a:rPr lang="en-US" sz="1800" i="1" dirty="0" err="1" smtClean="0">
                <a:latin typeface="Arial" pitchFamily="34" charset="0"/>
                <a:cs typeface="Arial" pitchFamily="34" charset="0"/>
              </a:rPr>
              <a:t>Inteligentes</a:t>
            </a:r>
            <a:endParaRPr lang="es-VE" sz="1800" dirty="0" smtClean="0">
              <a:latin typeface="Arial" pitchFamily="34" charset="0"/>
              <a:cs typeface="Arial" pitchFamily="34" charset="0"/>
            </a:endParaRPr>
          </a:p>
          <a:p>
            <a:pPr lvl="0">
              <a:buFont typeface="Arial" pitchFamily="34" charset="0"/>
              <a:buChar char="•"/>
            </a:pPr>
            <a:r>
              <a:rPr lang="en-US" sz="1800" dirty="0" smtClean="0">
                <a:latin typeface="Arial" pitchFamily="34" charset="0"/>
                <a:cs typeface="Arial" pitchFamily="34" charset="0"/>
              </a:rPr>
              <a:t> Duque G. y Escobar C</a:t>
            </a:r>
            <a:r>
              <a:rPr lang="es-VE" sz="1800" dirty="0" smtClean="0">
                <a:latin typeface="Arial" pitchFamily="34" charset="0"/>
                <a:cs typeface="Arial" pitchFamily="34" charset="0"/>
              </a:rPr>
              <a:t>. (2002). </a:t>
            </a:r>
            <a:r>
              <a:rPr lang="es-VE" sz="1800" i="1" dirty="0" smtClean="0">
                <a:latin typeface="Arial" pitchFamily="34" charset="0"/>
                <a:cs typeface="Arial" pitchFamily="34" charset="0"/>
              </a:rPr>
              <a:t>Mecánica de los suelos.</a:t>
            </a:r>
            <a:r>
              <a:rPr lang="es-VE" sz="1800" dirty="0" smtClean="0">
                <a:latin typeface="Arial" pitchFamily="34" charset="0"/>
                <a:cs typeface="Arial" pitchFamily="34" charset="0"/>
              </a:rPr>
              <a:t> De http://www.bdigital. </a:t>
            </a:r>
            <a:r>
              <a:rPr lang="es-VE" sz="1800" dirty="0" err="1" smtClean="0">
                <a:latin typeface="Arial" pitchFamily="34" charset="0"/>
                <a:cs typeface="Arial" pitchFamily="34" charset="0"/>
              </a:rPr>
              <a:t>unal</a:t>
            </a:r>
            <a:r>
              <a:rPr lang="es-VE" sz="1800" dirty="0" smtClean="0">
                <a:latin typeface="Arial" pitchFamily="34" charset="0"/>
                <a:cs typeface="Arial" pitchFamily="34" charset="0"/>
              </a:rPr>
              <a:t>. edu.co/1864/</a:t>
            </a:r>
          </a:p>
          <a:p>
            <a:pPr>
              <a:buFont typeface="Arial" pitchFamily="34" charset="0"/>
              <a:buChar char="•"/>
            </a:pPr>
            <a:r>
              <a:rPr lang="es-VE" sz="1800" dirty="0" smtClean="0">
                <a:latin typeface="Arial" pitchFamily="34" charset="0"/>
                <a:cs typeface="Arial" pitchFamily="34" charset="0"/>
              </a:rPr>
              <a:t> http://www.definicion.org</a:t>
            </a:r>
          </a:p>
          <a:p>
            <a:pPr lvl="0"/>
            <a:endParaRPr lang="es-VE" sz="1800" dirty="0" smtClean="0">
              <a:latin typeface="Arial" pitchFamily="34" charset="0"/>
              <a:cs typeface="Arial" pitchFamily="34" charset="0"/>
            </a:endParaRPr>
          </a:p>
          <a:p>
            <a:pPr lvl="0" algn="just">
              <a:buFont typeface="Arial" pitchFamily="34" charset="0"/>
              <a:buChar char="•"/>
            </a:pPr>
            <a:endParaRPr lang="es-VE" sz="1800" dirty="0" smtClean="0">
              <a:latin typeface="Arial" pitchFamily="34" charset="0"/>
              <a:cs typeface="Arial" pitchFamily="34" charset="0"/>
            </a:endParaRPr>
          </a:p>
          <a:p>
            <a:pPr lvl="0" algn="just">
              <a:buFont typeface="Arial" pitchFamily="34" charset="0"/>
              <a:buChar char="•"/>
            </a:pPr>
            <a:endParaRPr lang="es-VE" sz="1800" dirty="0" smtClean="0">
              <a:latin typeface="Arial" pitchFamily="34" charset="0"/>
              <a:cs typeface="Arial" pitchFamily="34" charset="0"/>
            </a:endParaRPr>
          </a:p>
          <a:p>
            <a:endParaRPr lang="es-VE" sz="1800" dirty="0" smtClean="0">
              <a:latin typeface="Arial" pitchFamily="34" charset="0"/>
              <a:cs typeface="Arial" pitchFamily="34" charset="0"/>
            </a:endParaRPr>
          </a:p>
          <a:p>
            <a:endParaRPr lang="es-VE" sz="18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457200" y="685800"/>
            <a:ext cx="8077200" cy="523220"/>
          </a:xfrm>
          <a:prstGeom prst="rect">
            <a:avLst/>
          </a:prstGeom>
          <a:noFill/>
          <a:ln w="9525">
            <a:noFill/>
            <a:miter lim="800000"/>
            <a:headEnd/>
            <a:tailEnd/>
          </a:ln>
          <a:effectLst/>
        </p:spPr>
        <p:txBody>
          <a:bodyPr>
            <a:spAutoFit/>
          </a:bodyPr>
          <a:lstStyle/>
          <a:p>
            <a:pPr algn="ctr">
              <a:spcBef>
                <a:spcPct val="50000"/>
              </a:spcBef>
            </a:pPr>
            <a:endParaRPr lang="es-ES_tradnl" sz="2800" u="sng" dirty="0">
              <a:latin typeface="Arial" pitchFamily="34" charset="0"/>
              <a:cs typeface="Arial" pitchFamily="34" charset="0"/>
            </a:endParaRPr>
          </a:p>
        </p:txBody>
      </p:sp>
      <p:sp>
        <p:nvSpPr>
          <p:cNvPr id="3078" name="Rectangle 6"/>
          <p:cNvSpPr>
            <a:spLocks noChangeArrowheads="1"/>
          </p:cNvSpPr>
          <p:nvPr/>
        </p:nvSpPr>
        <p:spPr bwMode="auto">
          <a:xfrm>
            <a:off x="838200" y="76200"/>
            <a:ext cx="8077200" cy="304800"/>
          </a:xfrm>
          <a:prstGeom prst="rect">
            <a:avLst/>
          </a:prstGeom>
          <a:noFill/>
          <a:ln w="9525">
            <a:noFill/>
            <a:miter lim="800000"/>
            <a:headEnd/>
            <a:tailEnd/>
          </a:ln>
          <a:effectLst/>
        </p:spPr>
        <p:txBody>
          <a:bodyPr>
            <a:spAutoFit/>
          </a:bodyPr>
          <a:lstStyle/>
          <a:p>
            <a:pPr>
              <a:spcBef>
                <a:spcPct val="50000"/>
              </a:spcBef>
            </a:pPr>
            <a:endParaRPr lang="ar-SA" sz="1400" b="1" dirty="0">
              <a:cs typeface="Times New Roman" pitchFamily="18" charset="0"/>
            </a:endParaRPr>
          </a:p>
        </p:txBody>
      </p:sp>
      <p:sp>
        <p:nvSpPr>
          <p:cNvPr id="3080" name="Text Box 8"/>
          <p:cNvSpPr txBox="1">
            <a:spLocks noChangeArrowheads="1"/>
          </p:cNvSpPr>
          <p:nvPr/>
        </p:nvSpPr>
        <p:spPr bwMode="auto">
          <a:xfrm>
            <a:off x="4495800" y="6477000"/>
            <a:ext cx="4419600" cy="304800"/>
          </a:xfrm>
          <a:prstGeom prst="rect">
            <a:avLst/>
          </a:prstGeom>
          <a:noFill/>
          <a:ln w="9525">
            <a:noFill/>
            <a:miter lim="800000"/>
            <a:headEnd/>
            <a:tailEnd/>
          </a:ln>
          <a:effectLst/>
        </p:spPr>
        <p:txBody>
          <a:bodyPr>
            <a:spAutoFit/>
          </a:bodyPr>
          <a:lstStyle/>
          <a:p>
            <a:pPr algn="r">
              <a:spcBef>
                <a:spcPct val="50000"/>
              </a:spcBef>
            </a:pPr>
            <a:endParaRPr lang="es-ES" sz="1400" b="1" dirty="0"/>
          </a:p>
        </p:txBody>
      </p:sp>
      <p:sp>
        <p:nvSpPr>
          <p:cNvPr id="3081" name="Rectangle 9"/>
          <p:cNvSpPr>
            <a:spLocks noChangeArrowheads="1"/>
          </p:cNvSpPr>
          <p:nvPr/>
        </p:nvSpPr>
        <p:spPr bwMode="auto">
          <a:xfrm>
            <a:off x="179512" y="1844824"/>
            <a:ext cx="4114800" cy="3581400"/>
          </a:xfrm>
          <a:prstGeom prst="rect">
            <a:avLst/>
          </a:prstGeom>
          <a:noFill/>
          <a:ln w="9525">
            <a:noFill/>
            <a:miter lim="800000"/>
            <a:headEnd/>
            <a:tailEnd/>
          </a:ln>
          <a:effectLst/>
        </p:spPr>
        <p:txBody>
          <a:bodyPr wrap="none" anchor="ctr"/>
          <a:lstStyle/>
          <a:p>
            <a:endParaRPr lang="es-VE"/>
          </a:p>
        </p:txBody>
      </p:sp>
      <p:sp>
        <p:nvSpPr>
          <p:cNvPr id="3082" name="Rectangle 10"/>
          <p:cNvSpPr>
            <a:spLocks noChangeArrowheads="1"/>
          </p:cNvSpPr>
          <p:nvPr/>
        </p:nvSpPr>
        <p:spPr bwMode="auto">
          <a:xfrm>
            <a:off x="381000" y="6477000"/>
            <a:ext cx="184731" cy="307777"/>
          </a:xfrm>
          <a:prstGeom prst="rect">
            <a:avLst/>
          </a:prstGeom>
          <a:noFill/>
          <a:ln w="9525">
            <a:noFill/>
            <a:miter lim="800000"/>
            <a:headEnd/>
            <a:tailEnd/>
          </a:ln>
          <a:effectLst/>
        </p:spPr>
        <p:txBody>
          <a:bodyPr wrap="none">
            <a:spAutoFit/>
          </a:bodyPr>
          <a:lstStyle/>
          <a:p>
            <a:endParaRPr lang="es-ES" sz="1400" b="1" dirty="0">
              <a:latin typeface="Arial" charset="0"/>
              <a:cs typeface="Arial" charset="0"/>
            </a:endParaRPr>
          </a:p>
        </p:txBody>
      </p:sp>
      <p:sp>
        <p:nvSpPr>
          <p:cNvPr id="3083" name="Text Box 11"/>
          <p:cNvSpPr txBox="1">
            <a:spLocks noChangeArrowheads="1"/>
          </p:cNvSpPr>
          <p:nvPr/>
        </p:nvSpPr>
        <p:spPr bwMode="auto">
          <a:xfrm>
            <a:off x="685800" y="457200"/>
            <a:ext cx="8001000" cy="304800"/>
          </a:xfrm>
          <a:prstGeom prst="rect">
            <a:avLst/>
          </a:prstGeom>
          <a:noFill/>
          <a:ln w="9525">
            <a:noFill/>
            <a:miter lim="800000"/>
            <a:headEnd/>
            <a:tailEnd/>
          </a:ln>
          <a:effectLst/>
        </p:spPr>
        <p:txBody>
          <a:bodyPr>
            <a:spAutoFit/>
          </a:bodyPr>
          <a:lstStyle/>
          <a:p>
            <a:pPr algn="ctr">
              <a:spcBef>
                <a:spcPct val="50000"/>
              </a:spcBef>
            </a:pPr>
            <a:endParaRPr lang="es-ES" sz="1400" b="1" i="1" dirty="0">
              <a:latin typeface="Arial" charset="0"/>
              <a:cs typeface="Arial" charset="0"/>
            </a:endParaRPr>
          </a:p>
        </p:txBody>
      </p:sp>
      <p:sp>
        <p:nvSpPr>
          <p:cNvPr id="240643" name="Rectangle 3"/>
          <p:cNvSpPr>
            <a:spLocks noChangeArrowheads="1"/>
          </p:cNvSpPr>
          <p:nvPr/>
        </p:nvSpPr>
        <p:spPr bwMode="auto">
          <a:xfrm>
            <a:off x="755576" y="1023125"/>
            <a:ext cx="7704856"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p:txBody>
      </p:sp>
      <p:sp>
        <p:nvSpPr>
          <p:cNvPr id="10" name="9 CuadroTexto"/>
          <p:cNvSpPr txBox="1"/>
          <p:nvPr/>
        </p:nvSpPr>
        <p:spPr>
          <a:xfrm>
            <a:off x="467544" y="908720"/>
            <a:ext cx="7848873" cy="5632311"/>
          </a:xfrm>
          <a:prstGeom prst="rect">
            <a:avLst/>
          </a:prstGeom>
          <a:noFill/>
        </p:spPr>
        <p:txBody>
          <a:bodyPr wrap="square" rtlCol="0">
            <a:spAutoFit/>
          </a:bodyPr>
          <a:lstStyle/>
          <a:p>
            <a:pPr lvl="0">
              <a:buFont typeface="Arial" pitchFamily="34" charset="0"/>
              <a:buChar char="•"/>
            </a:pPr>
            <a:r>
              <a:rPr lang="es-VE" sz="1800" dirty="0" smtClean="0">
                <a:latin typeface="Arial" pitchFamily="34" charset="0"/>
                <a:cs typeface="Arial" pitchFamily="34" charset="0"/>
              </a:rPr>
              <a:t> </a:t>
            </a:r>
            <a:r>
              <a:rPr lang="es-VE" sz="1800" dirty="0" err="1" smtClean="0">
                <a:latin typeface="Arial" pitchFamily="34" charset="0"/>
                <a:cs typeface="Arial" pitchFamily="34" charset="0"/>
              </a:rPr>
              <a:t>Ertmer</a:t>
            </a:r>
            <a:r>
              <a:rPr lang="es-VE" sz="1800" dirty="0" smtClean="0">
                <a:latin typeface="Arial" pitchFamily="34" charset="0"/>
                <a:cs typeface="Arial" pitchFamily="34" charset="0"/>
              </a:rPr>
              <a:t> P. y </a:t>
            </a:r>
            <a:r>
              <a:rPr lang="es-VE" sz="1800" dirty="0" err="1" smtClean="0">
                <a:latin typeface="Arial" pitchFamily="34" charset="0"/>
                <a:cs typeface="Arial" pitchFamily="34" charset="0"/>
              </a:rPr>
              <a:t>Newby</a:t>
            </a:r>
            <a:r>
              <a:rPr lang="es-VE" sz="1800" dirty="0" smtClean="0">
                <a:latin typeface="Arial" pitchFamily="34" charset="0"/>
                <a:cs typeface="Arial" pitchFamily="34" charset="0"/>
              </a:rPr>
              <a:t> T. (1993). </a:t>
            </a:r>
            <a:r>
              <a:rPr lang="es-VE" sz="1800" i="1" dirty="0" smtClean="0">
                <a:latin typeface="Arial" pitchFamily="34" charset="0"/>
                <a:cs typeface="Arial" pitchFamily="34" charset="0"/>
              </a:rPr>
              <a:t>Conductismo, cognitivismo y constructivismo: Una comparación de los aspectos críticos desde la perspectiva del diseño de instrucción</a:t>
            </a:r>
            <a:r>
              <a:rPr lang="es-VE" sz="1800" dirty="0" smtClean="0">
                <a:latin typeface="Arial" pitchFamily="34" charset="0"/>
                <a:cs typeface="Arial" pitchFamily="34" charset="0"/>
              </a:rPr>
              <a:t>. De http://ead.ucv.ve/ </a:t>
            </a:r>
            <a:r>
              <a:rPr lang="es-VE" sz="1800" dirty="0" err="1" smtClean="0">
                <a:latin typeface="Arial" pitchFamily="34" charset="0"/>
                <a:cs typeface="Arial" pitchFamily="34" charset="0"/>
              </a:rPr>
              <a:t>moodle</a:t>
            </a:r>
            <a:r>
              <a:rPr lang="es-VE" sz="1800" dirty="0" smtClean="0">
                <a:latin typeface="Arial" pitchFamily="34" charset="0"/>
                <a:cs typeface="Arial" pitchFamily="34" charset="0"/>
              </a:rPr>
              <a:t>/ </a:t>
            </a:r>
            <a:r>
              <a:rPr lang="es-VE" sz="1800" dirty="0" err="1" smtClean="0">
                <a:latin typeface="Arial" pitchFamily="34" charset="0"/>
                <a:cs typeface="Arial" pitchFamily="34" charset="0"/>
              </a:rPr>
              <a:t>course</a:t>
            </a:r>
            <a:r>
              <a:rPr lang="es-VE" sz="1800" dirty="0" smtClean="0">
                <a:latin typeface="Arial" pitchFamily="34" charset="0"/>
                <a:cs typeface="Arial" pitchFamily="34" charset="0"/>
              </a:rPr>
              <a:t> /</a:t>
            </a:r>
            <a:r>
              <a:rPr lang="es-VE" sz="1800" dirty="0" err="1" smtClean="0">
                <a:latin typeface="Arial" pitchFamily="34" charset="0"/>
                <a:cs typeface="Arial" pitchFamily="34" charset="0"/>
              </a:rPr>
              <a:t>view.php?id</a:t>
            </a:r>
            <a:r>
              <a:rPr lang="es-VE" sz="1800" dirty="0" smtClean="0">
                <a:latin typeface="Arial" pitchFamily="34" charset="0"/>
                <a:cs typeface="Arial" pitchFamily="34" charset="0"/>
              </a:rPr>
              <a:t>=1410.</a:t>
            </a:r>
          </a:p>
          <a:p>
            <a:pPr lvl="0">
              <a:buFont typeface="Arial" pitchFamily="34" charset="0"/>
              <a:buChar char="•"/>
            </a:pPr>
            <a:r>
              <a:rPr lang="es-VE" sz="1800" dirty="0" smtClean="0">
                <a:latin typeface="Arial" pitchFamily="34" charset="0"/>
                <a:cs typeface="Arial" pitchFamily="34" charset="0"/>
              </a:rPr>
              <a:t> González C (2004): </a:t>
            </a:r>
            <a:r>
              <a:rPr lang="en-US" sz="1800" i="1" dirty="0" err="1" smtClean="0">
                <a:latin typeface="Arial" pitchFamily="34" charset="0"/>
                <a:cs typeface="Arial" pitchFamily="34" charset="0"/>
              </a:rPr>
              <a:t>Sistemas</a:t>
            </a:r>
            <a:r>
              <a:rPr lang="en-US" sz="1800" i="1" dirty="0" smtClean="0">
                <a:latin typeface="Arial" pitchFamily="34" charset="0"/>
                <a:cs typeface="Arial" pitchFamily="34" charset="0"/>
              </a:rPr>
              <a:t> </a:t>
            </a:r>
            <a:r>
              <a:rPr lang="en-US" sz="1800" i="1" dirty="0" err="1" smtClean="0">
                <a:latin typeface="Arial" pitchFamily="34" charset="0"/>
                <a:cs typeface="Arial" pitchFamily="34" charset="0"/>
              </a:rPr>
              <a:t>Inteligentes</a:t>
            </a:r>
            <a:r>
              <a:rPr lang="en-US" sz="1800" i="1" dirty="0" smtClean="0">
                <a:latin typeface="Arial" pitchFamily="34" charset="0"/>
                <a:cs typeface="Arial" pitchFamily="34" charset="0"/>
              </a:rPr>
              <a:t> en la </a:t>
            </a:r>
            <a:r>
              <a:rPr lang="en-US" sz="1800" i="1" dirty="0" err="1" smtClean="0">
                <a:latin typeface="Arial" pitchFamily="34" charset="0"/>
                <a:cs typeface="Arial" pitchFamily="34" charset="0"/>
              </a:rPr>
              <a:t>Educación</a:t>
            </a:r>
            <a:r>
              <a:rPr lang="en-US" sz="1800" i="1" dirty="0" smtClean="0">
                <a:latin typeface="Arial" pitchFamily="34" charset="0"/>
                <a:cs typeface="Arial" pitchFamily="34" charset="0"/>
              </a:rPr>
              <a:t>: </a:t>
            </a:r>
            <a:r>
              <a:rPr lang="en-US" sz="1800" i="1" dirty="0" err="1" smtClean="0">
                <a:latin typeface="Arial" pitchFamily="34" charset="0"/>
                <a:cs typeface="Arial" pitchFamily="34" charset="0"/>
              </a:rPr>
              <a:t>Una</a:t>
            </a:r>
            <a:r>
              <a:rPr lang="en-US" sz="1800" i="1" dirty="0" smtClean="0">
                <a:latin typeface="Arial" pitchFamily="34" charset="0"/>
                <a:cs typeface="Arial" pitchFamily="34" charset="0"/>
              </a:rPr>
              <a:t> revision de </a:t>
            </a:r>
            <a:r>
              <a:rPr lang="en-US" sz="1800" i="1" dirty="0" err="1" smtClean="0">
                <a:latin typeface="Arial" pitchFamily="34" charset="0"/>
                <a:cs typeface="Arial" pitchFamily="34" charset="0"/>
              </a:rPr>
              <a:t>las</a:t>
            </a:r>
            <a:r>
              <a:rPr lang="en-US" sz="1800" i="1" dirty="0" smtClean="0">
                <a:latin typeface="Arial" pitchFamily="34" charset="0"/>
                <a:cs typeface="Arial" pitchFamily="34" charset="0"/>
              </a:rPr>
              <a:t> </a:t>
            </a:r>
            <a:r>
              <a:rPr lang="en-US" sz="1800" i="1" dirty="0" err="1" smtClean="0">
                <a:latin typeface="Arial" pitchFamily="34" charset="0"/>
                <a:cs typeface="Arial" pitchFamily="34" charset="0"/>
              </a:rPr>
              <a:t>líneas</a:t>
            </a:r>
            <a:r>
              <a:rPr lang="en-US" sz="1800" i="1" dirty="0" smtClean="0">
                <a:latin typeface="Arial" pitchFamily="34" charset="0"/>
                <a:cs typeface="Arial" pitchFamily="34" charset="0"/>
              </a:rPr>
              <a:t> de </a:t>
            </a:r>
            <a:r>
              <a:rPr lang="en-US" sz="1800" i="1" dirty="0" err="1" smtClean="0">
                <a:latin typeface="Arial" pitchFamily="34" charset="0"/>
                <a:cs typeface="Arial" pitchFamily="34" charset="0"/>
              </a:rPr>
              <a:t>investigación</a:t>
            </a:r>
            <a:r>
              <a:rPr lang="en-US" sz="1800" i="1" dirty="0" smtClean="0">
                <a:latin typeface="Arial" pitchFamily="34" charset="0"/>
                <a:cs typeface="Arial" pitchFamily="34" charset="0"/>
              </a:rPr>
              <a:t> y </a:t>
            </a:r>
            <a:r>
              <a:rPr lang="en-US" sz="1800" i="1" dirty="0" err="1" smtClean="0">
                <a:latin typeface="Arial" pitchFamily="34" charset="0"/>
                <a:cs typeface="Arial" pitchFamily="34" charset="0"/>
              </a:rPr>
              <a:t>aplicaciones</a:t>
            </a:r>
            <a:r>
              <a:rPr lang="en-US" sz="1800" i="1" dirty="0" smtClean="0">
                <a:latin typeface="Arial" pitchFamily="34" charset="0"/>
                <a:cs typeface="Arial" pitchFamily="34" charset="0"/>
              </a:rPr>
              <a:t> </a:t>
            </a:r>
            <a:r>
              <a:rPr lang="en-US" sz="1800" i="1" dirty="0" err="1" smtClean="0">
                <a:latin typeface="Arial" pitchFamily="34" charset="0"/>
                <a:cs typeface="Arial" pitchFamily="34" charset="0"/>
              </a:rPr>
              <a:t>actuales</a:t>
            </a:r>
            <a:r>
              <a:rPr lang="en-US" sz="1800" i="1" dirty="0" smtClean="0">
                <a:latin typeface="Arial" pitchFamily="34" charset="0"/>
                <a:cs typeface="Arial" pitchFamily="34" charset="0"/>
              </a:rPr>
              <a:t>. </a:t>
            </a:r>
            <a:r>
              <a:rPr lang="en-US" sz="1800" dirty="0" smtClean="0">
                <a:latin typeface="Arial" pitchFamily="34" charset="0"/>
                <a:cs typeface="Arial" pitchFamily="34" charset="0"/>
              </a:rPr>
              <a:t>De http://www.uv.es/ RELIEVE /v10n1/RELIEVEv10n1_1.htm.</a:t>
            </a:r>
          </a:p>
          <a:p>
            <a:pPr>
              <a:buFont typeface="Arial" pitchFamily="34" charset="0"/>
              <a:buChar char="•"/>
            </a:pPr>
            <a:r>
              <a:rPr lang="en-US" sz="1800" dirty="0" smtClean="0">
                <a:latin typeface="Arial" pitchFamily="34" charset="0"/>
                <a:cs typeface="Arial" pitchFamily="34" charset="0"/>
              </a:rPr>
              <a:t> </a:t>
            </a:r>
            <a:r>
              <a:rPr lang="es-VE" sz="1800" dirty="0" smtClean="0">
                <a:latin typeface="Arial" pitchFamily="34" charset="0"/>
                <a:cs typeface="Arial" pitchFamily="34" charset="0"/>
              </a:rPr>
              <a:t> Hernández, Y (2012</a:t>
            </a:r>
            <a:r>
              <a:rPr lang="es-VE" sz="1800" i="1" dirty="0" smtClean="0">
                <a:latin typeface="Arial" pitchFamily="34" charset="0"/>
                <a:cs typeface="Arial" pitchFamily="34" charset="0"/>
              </a:rPr>
              <a:t>). Conceptualización de Objetos de Aprendizaje de Contenidos Abiertos</a:t>
            </a:r>
            <a:r>
              <a:rPr lang="es-VE" sz="1800" dirty="0" smtClean="0">
                <a:latin typeface="Arial" pitchFamily="34" charset="0"/>
                <a:cs typeface="Arial" pitchFamily="34" charset="0"/>
              </a:rPr>
              <a:t>. De http://ead. ucv.ve /</a:t>
            </a:r>
            <a:r>
              <a:rPr lang="es-VE" sz="1800" dirty="0" err="1" smtClean="0">
                <a:latin typeface="Arial" pitchFamily="34" charset="0"/>
                <a:cs typeface="Arial" pitchFamily="34" charset="0"/>
              </a:rPr>
              <a:t>moodle</a:t>
            </a:r>
            <a:r>
              <a:rPr lang="es-VE" sz="1800" dirty="0" smtClean="0">
                <a:latin typeface="Arial" pitchFamily="34" charset="0"/>
                <a:cs typeface="Arial" pitchFamily="34" charset="0"/>
              </a:rPr>
              <a:t>/ file.php /1410 /Tema1 /Conceptualización   de_  los_   Objetos_  de_  AprendizajefINAL.pdf.</a:t>
            </a:r>
          </a:p>
          <a:p>
            <a:pPr lvl="0">
              <a:buFont typeface="Arial" pitchFamily="34" charset="0"/>
              <a:buChar char="•"/>
            </a:pPr>
            <a:r>
              <a:rPr lang="es-VE" sz="1800" dirty="0" smtClean="0">
                <a:latin typeface="Arial" pitchFamily="34" charset="0"/>
                <a:cs typeface="Arial" pitchFamily="34" charset="0"/>
              </a:rPr>
              <a:t> </a:t>
            </a:r>
            <a:r>
              <a:rPr lang="en-US" sz="1800" dirty="0" err="1" smtClean="0">
                <a:latin typeface="Arial" pitchFamily="34" charset="0"/>
                <a:cs typeface="Arial" pitchFamily="34" charset="0"/>
              </a:rPr>
              <a:t>Huapaya</a:t>
            </a:r>
            <a:r>
              <a:rPr lang="en-US" sz="1800" dirty="0" smtClean="0">
                <a:latin typeface="Arial" pitchFamily="34" charset="0"/>
                <a:cs typeface="Arial" pitchFamily="34" charset="0"/>
              </a:rPr>
              <a:t> C., </a:t>
            </a:r>
            <a:r>
              <a:rPr lang="en-US" sz="1800" dirty="0" err="1" smtClean="0">
                <a:latin typeface="Arial" pitchFamily="34" charset="0"/>
                <a:cs typeface="Arial" pitchFamily="34" charset="0"/>
              </a:rPr>
              <a:t>Arona</a:t>
            </a:r>
            <a:r>
              <a:rPr lang="en-US" sz="1800" dirty="0" smtClean="0">
                <a:latin typeface="Arial" pitchFamily="34" charset="0"/>
                <a:cs typeface="Arial" pitchFamily="34" charset="0"/>
              </a:rPr>
              <a:t> G., y </a:t>
            </a:r>
            <a:r>
              <a:rPr lang="en-US" sz="1800" dirty="0" err="1" smtClean="0">
                <a:latin typeface="Arial" pitchFamily="34" charset="0"/>
                <a:cs typeface="Arial" pitchFamily="34" charset="0"/>
              </a:rPr>
              <a:t>Lizarralde</a:t>
            </a:r>
            <a:r>
              <a:rPr lang="en-US" sz="1800" dirty="0" smtClean="0">
                <a:latin typeface="Arial" pitchFamily="34" charset="0"/>
                <a:cs typeface="Arial" pitchFamily="34" charset="0"/>
              </a:rPr>
              <a:t> F. (2005).</a:t>
            </a:r>
            <a:r>
              <a:rPr lang="en-US" sz="1800" i="1" dirty="0" smtClean="0">
                <a:latin typeface="Arial" pitchFamily="34" charset="0"/>
                <a:cs typeface="Arial" pitchFamily="34" charset="0"/>
              </a:rPr>
              <a:t> </a:t>
            </a:r>
            <a:r>
              <a:rPr lang="en-US" sz="1800" i="1" dirty="0" err="1" smtClean="0">
                <a:latin typeface="Arial" pitchFamily="34" charset="0"/>
                <a:cs typeface="Arial" pitchFamily="34" charset="0"/>
              </a:rPr>
              <a:t>Sistemas</a:t>
            </a:r>
            <a:r>
              <a:rPr lang="en-US" sz="1800" i="1" dirty="0" smtClean="0">
                <a:latin typeface="Arial" pitchFamily="34" charset="0"/>
                <a:cs typeface="Arial" pitchFamily="34" charset="0"/>
              </a:rPr>
              <a:t> </a:t>
            </a:r>
            <a:r>
              <a:rPr lang="en-US" sz="1800" i="1" dirty="0" err="1" smtClean="0">
                <a:latin typeface="Arial" pitchFamily="34" charset="0"/>
                <a:cs typeface="Arial" pitchFamily="34" charset="0"/>
              </a:rPr>
              <a:t>Tutoriales</a:t>
            </a:r>
            <a:r>
              <a:rPr lang="en-US" sz="1800" i="1" dirty="0" smtClean="0">
                <a:latin typeface="Arial" pitchFamily="34" charset="0"/>
                <a:cs typeface="Arial" pitchFamily="34" charset="0"/>
              </a:rPr>
              <a:t> </a:t>
            </a:r>
            <a:r>
              <a:rPr lang="en-US" sz="1800" i="1" dirty="0" err="1" smtClean="0">
                <a:latin typeface="Arial" pitchFamily="34" charset="0"/>
                <a:cs typeface="Arial" pitchFamily="34" charset="0"/>
              </a:rPr>
              <a:t>Inteligentes</a:t>
            </a:r>
            <a:r>
              <a:rPr lang="en-US" sz="1800" i="1" dirty="0" smtClean="0">
                <a:latin typeface="Arial" pitchFamily="34" charset="0"/>
                <a:cs typeface="Arial" pitchFamily="34" charset="0"/>
              </a:rPr>
              <a:t> </a:t>
            </a:r>
            <a:r>
              <a:rPr lang="en-US" sz="1800" i="1" dirty="0" err="1" smtClean="0">
                <a:latin typeface="Arial" pitchFamily="34" charset="0"/>
                <a:cs typeface="Arial" pitchFamily="34" charset="0"/>
              </a:rPr>
              <a:t>Orientados</a:t>
            </a:r>
            <a:r>
              <a:rPr lang="en-US" sz="1800" i="1" dirty="0" smtClean="0">
                <a:latin typeface="Arial" pitchFamily="34" charset="0"/>
                <a:cs typeface="Arial" pitchFamily="34" charset="0"/>
              </a:rPr>
              <a:t> a </a:t>
            </a:r>
            <a:r>
              <a:rPr lang="en-US" sz="1800" i="1" dirty="0" err="1" smtClean="0">
                <a:latin typeface="Arial" pitchFamily="34" charset="0"/>
                <a:cs typeface="Arial" pitchFamily="34" charset="0"/>
              </a:rPr>
              <a:t>Dominios</a:t>
            </a:r>
            <a:r>
              <a:rPr lang="en-US" sz="1800" i="1" dirty="0" smtClean="0">
                <a:latin typeface="Arial" pitchFamily="34" charset="0"/>
                <a:cs typeface="Arial" pitchFamily="34" charset="0"/>
              </a:rPr>
              <a:t> de la </a:t>
            </a:r>
            <a:r>
              <a:rPr lang="en-US" sz="1800" i="1" dirty="0" err="1" smtClean="0">
                <a:latin typeface="Arial" pitchFamily="34" charset="0"/>
                <a:cs typeface="Arial" pitchFamily="34" charset="0"/>
              </a:rPr>
              <a:t>Ingeniería</a:t>
            </a:r>
            <a:r>
              <a:rPr lang="en-US" sz="1800" i="1" dirty="0" smtClean="0">
                <a:latin typeface="Arial" pitchFamily="34" charset="0"/>
                <a:cs typeface="Arial" pitchFamily="34" charset="0"/>
              </a:rPr>
              <a:t> </a:t>
            </a:r>
            <a:r>
              <a:rPr lang="en-US" sz="1800" dirty="0" smtClean="0">
                <a:latin typeface="Arial" pitchFamily="34" charset="0"/>
                <a:cs typeface="Arial" pitchFamily="34" charset="0"/>
              </a:rPr>
              <a:t> </a:t>
            </a:r>
            <a:endParaRPr lang="es-VE" sz="1800" dirty="0" smtClean="0">
              <a:latin typeface="Arial" pitchFamily="34" charset="0"/>
              <a:cs typeface="Arial" pitchFamily="34" charset="0"/>
            </a:endParaRPr>
          </a:p>
          <a:p>
            <a:pPr lvl="0">
              <a:buFont typeface="Arial" pitchFamily="34" charset="0"/>
              <a:buChar char="•"/>
            </a:pPr>
            <a:r>
              <a:rPr lang="es-VE" sz="1800" dirty="0" smtClean="0">
                <a:latin typeface="Arial" pitchFamily="34" charset="0"/>
                <a:cs typeface="Arial" pitchFamily="34" charset="0"/>
              </a:rPr>
              <a:t> Ibáñez J.   (2006</a:t>
            </a:r>
            <a:r>
              <a:rPr lang="es-VE" sz="1800" i="1" dirty="0" smtClean="0">
                <a:latin typeface="Arial" pitchFamily="34" charset="0"/>
                <a:cs typeface="Arial" pitchFamily="34" charset="0"/>
              </a:rPr>
              <a:t>). Funciones de Suelo, Calidad de Suelo, y representaciones de Sistema Edáfico: Las Funciones de Suelo.</a:t>
            </a:r>
            <a:r>
              <a:rPr lang="es-VE" sz="1800" dirty="0" smtClean="0">
                <a:latin typeface="Arial" pitchFamily="34" charset="0"/>
                <a:cs typeface="Arial" pitchFamily="34" charset="0"/>
              </a:rPr>
              <a:t> De http://www.madrimasd.org/ blogs/universo/2006/05/09/21576</a:t>
            </a:r>
          </a:p>
          <a:p>
            <a:pPr lvl="0">
              <a:buFont typeface="Arial" pitchFamily="34" charset="0"/>
              <a:buChar char="•"/>
            </a:pPr>
            <a:r>
              <a:rPr lang="es-VE" sz="1800" dirty="0" smtClean="0">
                <a:latin typeface="Arial" pitchFamily="34" charset="0"/>
                <a:cs typeface="Arial" pitchFamily="34" charset="0"/>
              </a:rPr>
              <a:t>  </a:t>
            </a:r>
            <a:r>
              <a:rPr lang="en-US" sz="1800" dirty="0" smtClean="0">
                <a:latin typeface="Arial" pitchFamily="34" charset="0"/>
                <a:cs typeface="Arial" pitchFamily="34" charset="0"/>
              </a:rPr>
              <a:t>Jordan A. (2005)</a:t>
            </a:r>
            <a:r>
              <a:rPr lang="en-US" sz="1800" i="1" dirty="0" smtClean="0">
                <a:latin typeface="Arial" pitchFamily="34" charset="0"/>
                <a:cs typeface="Arial" pitchFamily="34" charset="0"/>
              </a:rPr>
              <a:t> Manual de </a:t>
            </a:r>
            <a:r>
              <a:rPr lang="en-US" sz="1800" i="1" dirty="0" err="1" smtClean="0">
                <a:latin typeface="Arial" pitchFamily="34" charset="0"/>
                <a:cs typeface="Arial" pitchFamily="34" charset="0"/>
              </a:rPr>
              <a:t>edafología</a:t>
            </a:r>
            <a:r>
              <a:rPr lang="en-US" sz="1800" dirty="0" smtClean="0">
                <a:latin typeface="Arial" pitchFamily="34" charset="0"/>
                <a:cs typeface="Arial" pitchFamily="34" charset="0"/>
              </a:rPr>
              <a:t>. </a:t>
            </a:r>
            <a:r>
              <a:rPr lang="es-VE" sz="1800" dirty="0" smtClean="0">
                <a:latin typeface="Arial" pitchFamily="34" charset="0"/>
                <a:cs typeface="Arial" pitchFamily="34" charset="0"/>
              </a:rPr>
              <a:t>De http://libnet.unse.edu.ar/1bi/ba/cefaya /</a:t>
            </a:r>
            <a:r>
              <a:rPr lang="es-VE" sz="1800" dirty="0" err="1" smtClean="0">
                <a:latin typeface="Arial" pitchFamily="34" charset="0"/>
                <a:cs typeface="Arial" pitchFamily="34" charset="0"/>
              </a:rPr>
              <a:t>cdig</a:t>
            </a:r>
            <a:r>
              <a:rPr lang="es-VE" sz="1800" dirty="0" smtClean="0">
                <a:latin typeface="Arial" pitchFamily="34" charset="0"/>
                <a:cs typeface="Arial" pitchFamily="34" charset="0"/>
              </a:rPr>
              <a:t>/000005.pdf </a:t>
            </a:r>
          </a:p>
          <a:p>
            <a:pPr lvl="0">
              <a:buFont typeface="Arial" pitchFamily="34" charset="0"/>
              <a:buChar char="•"/>
            </a:pPr>
            <a:r>
              <a:rPr lang="es-VE" sz="1800" dirty="0" smtClean="0">
                <a:latin typeface="Arial" pitchFamily="34" charset="0"/>
                <a:cs typeface="Arial" pitchFamily="34" charset="0"/>
              </a:rPr>
              <a:t> http://lema.rae.es/drae/</a:t>
            </a:r>
          </a:p>
          <a:p>
            <a:pPr lvl="0">
              <a:buFont typeface="Arial" pitchFamily="34" charset="0"/>
              <a:buChar char="•"/>
            </a:pPr>
            <a:endParaRPr lang="es-VE" sz="1800" dirty="0" smtClean="0">
              <a:latin typeface="Arial" pitchFamily="34" charset="0"/>
              <a:cs typeface="Arial" pitchFamily="34" charset="0"/>
            </a:endParaRPr>
          </a:p>
          <a:p>
            <a:pPr lvl="0">
              <a:buFont typeface="Arial" pitchFamily="34" charset="0"/>
              <a:buChar char="•"/>
            </a:pPr>
            <a:endParaRPr lang="es-VE" sz="18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457200" y="685800"/>
            <a:ext cx="8077200" cy="523220"/>
          </a:xfrm>
          <a:prstGeom prst="rect">
            <a:avLst/>
          </a:prstGeom>
          <a:noFill/>
          <a:ln w="9525">
            <a:noFill/>
            <a:miter lim="800000"/>
            <a:headEnd/>
            <a:tailEnd/>
          </a:ln>
          <a:effectLst/>
        </p:spPr>
        <p:txBody>
          <a:bodyPr>
            <a:spAutoFit/>
          </a:bodyPr>
          <a:lstStyle/>
          <a:p>
            <a:pPr algn="ctr">
              <a:spcBef>
                <a:spcPct val="50000"/>
              </a:spcBef>
            </a:pPr>
            <a:endParaRPr lang="es-ES_tradnl" sz="2800" u="sng" dirty="0">
              <a:latin typeface="Arial" pitchFamily="34" charset="0"/>
              <a:cs typeface="Arial" pitchFamily="34" charset="0"/>
            </a:endParaRPr>
          </a:p>
        </p:txBody>
      </p:sp>
      <p:sp>
        <p:nvSpPr>
          <p:cNvPr id="3078" name="Rectangle 6"/>
          <p:cNvSpPr>
            <a:spLocks noChangeArrowheads="1"/>
          </p:cNvSpPr>
          <p:nvPr/>
        </p:nvSpPr>
        <p:spPr bwMode="auto">
          <a:xfrm>
            <a:off x="838200" y="76200"/>
            <a:ext cx="8077200" cy="304800"/>
          </a:xfrm>
          <a:prstGeom prst="rect">
            <a:avLst/>
          </a:prstGeom>
          <a:noFill/>
          <a:ln w="9525">
            <a:noFill/>
            <a:miter lim="800000"/>
            <a:headEnd/>
            <a:tailEnd/>
          </a:ln>
          <a:effectLst/>
        </p:spPr>
        <p:txBody>
          <a:bodyPr>
            <a:spAutoFit/>
          </a:bodyPr>
          <a:lstStyle/>
          <a:p>
            <a:pPr>
              <a:spcBef>
                <a:spcPct val="50000"/>
              </a:spcBef>
            </a:pPr>
            <a:endParaRPr lang="ar-SA" sz="1400" b="1" dirty="0">
              <a:cs typeface="Times New Roman" pitchFamily="18" charset="0"/>
            </a:endParaRPr>
          </a:p>
        </p:txBody>
      </p:sp>
      <p:sp>
        <p:nvSpPr>
          <p:cNvPr id="3080" name="Text Box 8"/>
          <p:cNvSpPr txBox="1">
            <a:spLocks noChangeArrowheads="1"/>
          </p:cNvSpPr>
          <p:nvPr/>
        </p:nvSpPr>
        <p:spPr bwMode="auto">
          <a:xfrm>
            <a:off x="4495800" y="6477000"/>
            <a:ext cx="4419600" cy="304800"/>
          </a:xfrm>
          <a:prstGeom prst="rect">
            <a:avLst/>
          </a:prstGeom>
          <a:noFill/>
          <a:ln w="9525">
            <a:noFill/>
            <a:miter lim="800000"/>
            <a:headEnd/>
            <a:tailEnd/>
          </a:ln>
          <a:effectLst/>
        </p:spPr>
        <p:txBody>
          <a:bodyPr>
            <a:spAutoFit/>
          </a:bodyPr>
          <a:lstStyle/>
          <a:p>
            <a:pPr algn="r">
              <a:spcBef>
                <a:spcPct val="50000"/>
              </a:spcBef>
            </a:pPr>
            <a:endParaRPr lang="es-ES" sz="1400" b="1" dirty="0"/>
          </a:p>
        </p:txBody>
      </p:sp>
      <p:sp>
        <p:nvSpPr>
          <p:cNvPr id="3081" name="Rectangle 9"/>
          <p:cNvSpPr>
            <a:spLocks noChangeArrowheads="1"/>
          </p:cNvSpPr>
          <p:nvPr/>
        </p:nvSpPr>
        <p:spPr bwMode="auto">
          <a:xfrm>
            <a:off x="179512" y="1844824"/>
            <a:ext cx="4114800" cy="3581400"/>
          </a:xfrm>
          <a:prstGeom prst="rect">
            <a:avLst/>
          </a:prstGeom>
          <a:noFill/>
          <a:ln w="9525">
            <a:noFill/>
            <a:miter lim="800000"/>
            <a:headEnd/>
            <a:tailEnd/>
          </a:ln>
          <a:effectLst/>
        </p:spPr>
        <p:txBody>
          <a:bodyPr wrap="none" anchor="ctr"/>
          <a:lstStyle/>
          <a:p>
            <a:endParaRPr lang="es-VE"/>
          </a:p>
        </p:txBody>
      </p:sp>
      <p:sp>
        <p:nvSpPr>
          <p:cNvPr id="3082" name="Rectangle 10"/>
          <p:cNvSpPr>
            <a:spLocks noChangeArrowheads="1"/>
          </p:cNvSpPr>
          <p:nvPr/>
        </p:nvSpPr>
        <p:spPr bwMode="auto">
          <a:xfrm>
            <a:off x="381000" y="6477000"/>
            <a:ext cx="184731" cy="307777"/>
          </a:xfrm>
          <a:prstGeom prst="rect">
            <a:avLst/>
          </a:prstGeom>
          <a:noFill/>
          <a:ln w="9525">
            <a:noFill/>
            <a:miter lim="800000"/>
            <a:headEnd/>
            <a:tailEnd/>
          </a:ln>
          <a:effectLst/>
        </p:spPr>
        <p:txBody>
          <a:bodyPr wrap="none">
            <a:spAutoFit/>
          </a:bodyPr>
          <a:lstStyle/>
          <a:p>
            <a:endParaRPr lang="es-ES" sz="1400" b="1" dirty="0">
              <a:latin typeface="Arial" charset="0"/>
              <a:cs typeface="Arial" charset="0"/>
            </a:endParaRPr>
          </a:p>
        </p:txBody>
      </p:sp>
      <p:sp>
        <p:nvSpPr>
          <p:cNvPr id="3083" name="Text Box 11"/>
          <p:cNvSpPr txBox="1">
            <a:spLocks noChangeArrowheads="1"/>
          </p:cNvSpPr>
          <p:nvPr/>
        </p:nvSpPr>
        <p:spPr bwMode="auto">
          <a:xfrm>
            <a:off x="685800" y="457200"/>
            <a:ext cx="8001000" cy="304800"/>
          </a:xfrm>
          <a:prstGeom prst="rect">
            <a:avLst/>
          </a:prstGeom>
          <a:noFill/>
          <a:ln w="9525">
            <a:noFill/>
            <a:miter lim="800000"/>
            <a:headEnd/>
            <a:tailEnd/>
          </a:ln>
          <a:effectLst/>
        </p:spPr>
        <p:txBody>
          <a:bodyPr>
            <a:spAutoFit/>
          </a:bodyPr>
          <a:lstStyle/>
          <a:p>
            <a:pPr algn="ctr">
              <a:spcBef>
                <a:spcPct val="50000"/>
              </a:spcBef>
            </a:pPr>
            <a:endParaRPr lang="es-ES" sz="1400" b="1" i="1" dirty="0">
              <a:latin typeface="Arial" charset="0"/>
              <a:cs typeface="Arial" charset="0"/>
            </a:endParaRPr>
          </a:p>
        </p:txBody>
      </p:sp>
      <p:sp>
        <p:nvSpPr>
          <p:cNvPr id="240643" name="Rectangle 3"/>
          <p:cNvSpPr>
            <a:spLocks noChangeArrowheads="1"/>
          </p:cNvSpPr>
          <p:nvPr/>
        </p:nvSpPr>
        <p:spPr bwMode="auto">
          <a:xfrm>
            <a:off x="755576" y="1023125"/>
            <a:ext cx="7704856"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p:txBody>
      </p:sp>
      <p:sp>
        <p:nvSpPr>
          <p:cNvPr id="10" name="9 CuadroTexto"/>
          <p:cNvSpPr txBox="1"/>
          <p:nvPr/>
        </p:nvSpPr>
        <p:spPr>
          <a:xfrm>
            <a:off x="467544" y="692696"/>
            <a:ext cx="7848873" cy="7017306"/>
          </a:xfrm>
          <a:prstGeom prst="rect">
            <a:avLst/>
          </a:prstGeom>
          <a:noFill/>
        </p:spPr>
        <p:txBody>
          <a:bodyPr wrap="square" rtlCol="0">
            <a:spAutoFit/>
          </a:bodyPr>
          <a:lstStyle/>
          <a:p>
            <a:pPr lvl="0">
              <a:buFont typeface="Arial" pitchFamily="34" charset="0"/>
              <a:buChar char="•"/>
            </a:pP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Huapaya</a:t>
            </a:r>
            <a:r>
              <a:rPr lang="en-US" sz="1800" dirty="0" smtClean="0">
                <a:latin typeface="Arial" pitchFamily="34" charset="0"/>
                <a:cs typeface="Arial" pitchFamily="34" charset="0"/>
              </a:rPr>
              <a:t> C., </a:t>
            </a:r>
            <a:r>
              <a:rPr lang="en-US" sz="1800" dirty="0" err="1" smtClean="0">
                <a:latin typeface="Arial" pitchFamily="34" charset="0"/>
                <a:cs typeface="Arial" pitchFamily="34" charset="0"/>
              </a:rPr>
              <a:t>Arona</a:t>
            </a:r>
            <a:r>
              <a:rPr lang="en-US" sz="1800" dirty="0" smtClean="0">
                <a:latin typeface="Arial" pitchFamily="34" charset="0"/>
                <a:cs typeface="Arial" pitchFamily="34" charset="0"/>
              </a:rPr>
              <a:t> G., y </a:t>
            </a:r>
            <a:r>
              <a:rPr lang="en-US" sz="1800" dirty="0" err="1" smtClean="0">
                <a:latin typeface="Arial" pitchFamily="34" charset="0"/>
                <a:cs typeface="Arial" pitchFamily="34" charset="0"/>
              </a:rPr>
              <a:t>Lizarralde</a:t>
            </a:r>
            <a:r>
              <a:rPr lang="en-US" sz="1800" dirty="0" smtClean="0">
                <a:latin typeface="Arial" pitchFamily="34" charset="0"/>
                <a:cs typeface="Arial" pitchFamily="34" charset="0"/>
              </a:rPr>
              <a:t> F. (2005).</a:t>
            </a:r>
            <a:r>
              <a:rPr lang="en-US" sz="1800" i="1" dirty="0" smtClean="0">
                <a:latin typeface="Arial" pitchFamily="34" charset="0"/>
                <a:cs typeface="Arial" pitchFamily="34" charset="0"/>
              </a:rPr>
              <a:t> </a:t>
            </a:r>
            <a:r>
              <a:rPr lang="en-US" sz="1800" i="1" dirty="0" err="1" smtClean="0">
                <a:latin typeface="Arial" pitchFamily="34" charset="0"/>
                <a:cs typeface="Arial" pitchFamily="34" charset="0"/>
              </a:rPr>
              <a:t>Sistemas</a:t>
            </a:r>
            <a:r>
              <a:rPr lang="en-US" sz="1800" i="1" dirty="0" smtClean="0">
                <a:latin typeface="Arial" pitchFamily="34" charset="0"/>
                <a:cs typeface="Arial" pitchFamily="34" charset="0"/>
              </a:rPr>
              <a:t> </a:t>
            </a:r>
            <a:r>
              <a:rPr lang="en-US" sz="1800" i="1" dirty="0" err="1" smtClean="0">
                <a:latin typeface="Arial" pitchFamily="34" charset="0"/>
                <a:cs typeface="Arial" pitchFamily="34" charset="0"/>
              </a:rPr>
              <a:t>Tutoriales</a:t>
            </a:r>
            <a:r>
              <a:rPr lang="en-US" sz="1800" i="1" dirty="0" smtClean="0">
                <a:latin typeface="Arial" pitchFamily="34" charset="0"/>
                <a:cs typeface="Arial" pitchFamily="34" charset="0"/>
              </a:rPr>
              <a:t> </a:t>
            </a:r>
            <a:r>
              <a:rPr lang="en-US" sz="1800" i="1" dirty="0" err="1" smtClean="0">
                <a:latin typeface="Arial" pitchFamily="34" charset="0"/>
                <a:cs typeface="Arial" pitchFamily="34" charset="0"/>
              </a:rPr>
              <a:t>Inteligentes</a:t>
            </a:r>
            <a:r>
              <a:rPr lang="en-US" sz="1800" i="1" dirty="0" smtClean="0">
                <a:latin typeface="Arial" pitchFamily="34" charset="0"/>
                <a:cs typeface="Arial" pitchFamily="34" charset="0"/>
              </a:rPr>
              <a:t> </a:t>
            </a:r>
            <a:r>
              <a:rPr lang="en-US" sz="1800" i="1" dirty="0" err="1" smtClean="0">
                <a:latin typeface="Arial" pitchFamily="34" charset="0"/>
                <a:cs typeface="Arial" pitchFamily="34" charset="0"/>
              </a:rPr>
              <a:t>Orientados</a:t>
            </a:r>
            <a:r>
              <a:rPr lang="en-US" sz="1800" i="1" dirty="0" smtClean="0">
                <a:latin typeface="Arial" pitchFamily="34" charset="0"/>
                <a:cs typeface="Arial" pitchFamily="34" charset="0"/>
              </a:rPr>
              <a:t> a </a:t>
            </a:r>
            <a:r>
              <a:rPr lang="en-US" sz="1800" i="1" dirty="0" err="1" smtClean="0">
                <a:latin typeface="Arial" pitchFamily="34" charset="0"/>
                <a:cs typeface="Arial" pitchFamily="34" charset="0"/>
              </a:rPr>
              <a:t>Dominios</a:t>
            </a:r>
            <a:r>
              <a:rPr lang="en-US" sz="1800" i="1" dirty="0" smtClean="0">
                <a:latin typeface="Arial" pitchFamily="34" charset="0"/>
                <a:cs typeface="Arial" pitchFamily="34" charset="0"/>
              </a:rPr>
              <a:t> de la </a:t>
            </a:r>
            <a:r>
              <a:rPr lang="en-US" sz="1800" i="1" dirty="0" err="1" smtClean="0">
                <a:latin typeface="Arial" pitchFamily="34" charset="0"/>
                <a:cs typeface="Arial" pitchFamily="34" charset="0"/>
              </a:rPr>
              <a:t>Ingeniería</a:t>
            </a:r>
            <a:r>
              <a:rPr lang="en-US" sz="1800" i="1" dirty="0" smtClean="0">
                <a:latin typeface="Arial" pitchFamily="34" charset="0"/>
                <a:cs typeface="Arial" pitchFamily="34" charset="0"/>
              </a:rPr>
              <a:t> </a:t>
            </a:r>
            <a:r>
              <a:rPr lang="en-US" sz="1800" dirty="0" smtClean="0">
                <a:latin typeface="Arial" pitchFamily="34" charset="0"/>
                <a:cs typeface="Arial" pitchFamily="34" charset="0"/>
              </a:rPr>
              <a:t> </a:t>
            </a:r>
            <a:endParaRPr lang="es-VE" sz="1800" dirty="0" smtClean="0">
              <a:latin typeface="Arial" pitchFamily="34" charset="0"/>
              <a:cs typeface="Arial" pitchFamily="34" charset="0"/>
            </a:endParaRPr>
          </a:p>
          <a:p>
            <a:pPr lvl="0">
              <a:buFont typeface="Arial" pitchFamily="34" charset="0"/>
              <a:buChar char="•"/>
            </a:pPr>
            <a:r>
              <a:rPr lang="es-VE" sz="1800" dirty="0" smtClean="0">
                <a:latin typeface="Arial" pitchFamily="34" charset="0"/>
                <a:cs typeface="Arial" pitchFamily="34" charset="0"/>
              </a:rPr>
              <a:t> Ibáñez J.   (2006</a:t>
            </a:r>
            <a:r>
              <a:rPr lang="es-VE" sz="1800" i="1" dirty="0" smtClean="0">
                <a:latin typeface="Arial" pitchFamily="34" charset="0"/>
                <a:cs typeface="Arial" pitchFamily="34" charset="0"/>
              </a:rPr>
              <a:t>). Funciones de Suelo, Calidad de Suelo, y representaciones de Sistema Edáfico: Las Funciones de Suelo.</a:t>
            </a:r>
            <a:r>
              <a:rPr lang="es-VE" sz="1800" dirty="0" smtClean="0">
                <a:latin typeface="Arial" pitchFamily="34" charset="0"/>
                <a:cs typeface="Arial" pitchFamily="34" charset="0"/>
              </a:rPr>
              <a:t> De http://www.madrimasd.org/ blogs/universo/2006/05/09/21576</a:t>
            </a:r>
          </a:p>
          <a:p>
            <a:pPr lvl="0">
              <a:buFont typeface="Arial" pitchFamily="34" charset="0"/>
              <a:buChar char="•"/>
            </a:pPr>
            <a:r>
              <a:rPr lang="en-US" sz="1800" dirty="0" smtClean="0">
                <a:latin typeface="Arial" pitchFamily="34" charset="0"/>
                <a:cs typeface="Arial" pitchFamily="34" charset="0"/>
              </a:rPr>
              <a:t> Jordan A. (2005)</a:t>
            </a:r>
            <a:r>
              <a:rPr lang="en-US" sz="1800" i="1" dirty="0" smtClean="0">
                <a:latin typeface="Arial" pitchFamily="34" charset="0"/>
                <a:cs typeface="Arial" pitchFamily="34" charset="0"/>
              </a:rPr>
              <a:t> Manual de </a:t>
            </a:r>
            <a:r>
              <a:rPr lang="en-US" sz="1800" i="1" dirty="0" err="1" smtClean="0">
                <a:latin typeface="Arial" pitchFamily="34" charset="0"/>
                <a:cs typeface="Arial" pitchFamily="34" charset="0"/>
              </a:rPr>
              <a:t>edafología</a:t>
            </a:r>
            <a:r>
              <a:rPr lang="en-US" sz="1800" dirty="0" smtClean="0">
                <a:latin typeface="Arial" pitchFamily="34" charset="0"/>
                <a:cs typeface="Arial" pitchFamily="34" charset="0"/>
              </a:rPr>
              <a:t>. </a:t>
            </a:r>
            <a:r>
              <a:rPr lang="es-VE" sz="1800" dirty="0" smtClean="0">
                <a:latin typeface="Arial" pitchFamily="34" charset="0"/>
                <a:cs typeface="Arial" pitchFamily="34" charset="0"/>
              </a:rPr>
              <a:t>De http://libnet.unse.edu.ar/1bi/ba/cefaya /</a:t>
            </a:r>
            <a:r>
              <a:rPr lang="es-VE" sz="1800" dirty="0" err="1" smtClean="0">
                <a:latin typeface="Arial" pitchFamily="34" charset="0"/>
                <a:cs typeface="Arial" pitchFamily="34" charset="0"/>
              </a:rPr>
              <a:t>cdig</a:t>
            </a:r>
            <a:r>
              <a:rPr lang="es-VE" sz="1800" dirty="0" smtClean="0">
                <a:latin typeface="Arial" pitchFamily="34" charset="0"/>
                <a:cs typeface="Arial" pitchFamily="34" charset="0"/>
              </a:rPr>
              <a:t>/000005.pdf </a:t>
            </a:r>
          </a:p>
          <a:p>
            <a:pPr lvl="0">
              <a:buFont typeface="Arial" pitchFamily="34" charset="0"/>
              <a:buChar char="•"/>
            </a:pPr>
            <a:r>
              <a:rPr lang="es-VE" sz="1800" dirty="0" smtClean="0">
                <a:latin typeface="Arial" pitchFamily="34" charset="0"/>
                <a:cs typeface="Arial" pitchFamily="34" charset="0"/>
              </a:rPr>
              <a:t> http://lema.rae.es/drae/</a:t>
            </a:r>
          </a:p>
          <a:p>
            <a:pPr lvl="0">
              <a:buFont typeface="Arial" pitchFamily="34" charset="0"/>
              <a:buChar char="•"/>
            </a:pPr>
            <a:r>
              <a:rPr lang="es-VE" sz="1800" dirty="0" smtClean="0">
                <a:latin typeface="Arial" pitchFamily="34" charset="0"/>
                <a:cs typeface="Arial" pitchFamily="34" charset="0"/>
              </a:rPr>
              <a:t> </a:t>
            </a:r>
            <a:r>
              <a:rPr lang="en-US" sz="1800" dirty="0" smtClean="0">
                <a:latin typeface="Arial" pitchFamily="34" charset="0"/>
                <a:cs typeface="Arial" pitchFamily="34" charset="0"/>
              </a:rPr>
              <a:t>Sicilia, M. y </a:t>
            </a:r>
            <a:r>
              <a:rPr lang="en-US" sz="1800" dirty="0" err="1" smtClean="0">
                <a:latin typeface="Arial" pitchFamily="34" charset="0"/>
                <a:cs typeface="Arial" pitchFamily="34" charset="0"/>
              </a:rPr>
              <a:t>Sánchez</a:t>
            </a:r>
            <a:r>
              <a:rPr lang="en-US" sz="1800" dirty="0" smtClean="0">
                <a:latin typeface="Arial" pitchFamily="34" charset="0"/>
                <a:cs typeface="Arial" pitchFamily="34" charset="0"/>
              </a:rPr>
              <a:t> S. (2001)</a:t>
            </a:r>
            <a:r>
              <a:rPr lang="en-US" sz="1800" i="1" dirty="0" smtClean="0">
                <a:latin typeface="Arial" pitchFamily="34" charset="0"/>
                <a:cs typeface="Arial" pitchFamily="34" charset="0"/>
              </a:rPr>
              <a:t> TEMA 4 – Learning objects and learning design</a:t>
            </a:r>
            <a:r>
              <a:rPr lang="en-US" sz="1800" dirty="0" smtClean="0">
                <a:latin typeface="Arial" pitchFamily="34" charset="0"/>
                <a:cs typeface="Arial" pitchFamily="34" charset="0"/>
              </a:rPr>
              <a:t> . </a:t>
            </a:r>
            <a:r>
              <a:rPr lang="es-VE" sz="1800" dirty="0" smtClean="0">
                <a:latin typeface="Arial" pitchFamily="34" charset="0"/>
                <a:cs typeface="Arial" pitchFamily="34" charset="0"/>
              </a:rPr>
              <a:t>De http://ead.ucv.ve/moodle/mod/resource/view.php?id=44967 .</a:t>
            </a:r>
          </a:p>
          <a:p>
            <a:pPr lvl="0">
              <a:buFont typeface="Arial" pitchFamily="34" charset="0"/>
              <a:buChar char="•"/>
            </a:pPr>
            <a:r>
              <a:rPr lang="es-VE" sz="1800" dirty="0" smtClean="0">
                <a:latin typeface="Arial" pitchFamily="34" charset="0"/>
                <a:cs typeface="Arial" pitchFamily="34" charset="0"/>
              </a:rPr>
              <a:t> </a:t>
            </a:r>
            <a:r>
              <a:rPr lang="en-US" sz="1800" dirty="0" smtClean="0">
                <a:latin typeface="Arial" pitchFamily="34" charset="0"/>
                <a:cs typeface="Arial" pitchFamily="34" charset="0"/>
              </a:rPr>
              <a:t>Sicilia, M. y </a:t>
            </a:r>
            <a:r>
              <a:rPr lang="en-US" sz="1800" dirty="0" err="1" smtClean="0">
                <a:latin typeface="Arial" pitchFamily="34" charset="0"/>
                <a:cs typeface="Arial" pitchFamily="34" charset="0"/>
              </a:rPr>
              <a:t>Sánchez</a:t>
            </a:r>
            <a:r>
              <a:rPr lang="en-US" sz="1800" dirty="0" smtClean="0">
                <a:latin typeface="Arial" pitchFamily="34" charset="0"/>
                <a:cs typeface="Arial" pitchFamily="34" charset="0"/>
              </a:rPr>
              <a:t> S. (2001)</a:t>
            </a:r>
            <a:r>
              <a:rPr lang="en-US" sz="1800" i="1" dirty="0" smtClean="0">
                <a:latin typeface="Arial" pitchFamily="34" charset="0"/>
                <a:cs typeface="Arial" pitchFamily="34" charset="0"/>
              </a:rPr>
              <a:t> TEMA 5 </a:t>
            </a:r>
            <a:r>
              <a:rPr lang="en-US" sz="1800" i="1" dirty="0" err="1" smtClean="0">
                <a:latin typeface="Arial" pitchFamily="34" charset="0"/>
                <a:cs typeface="Arial" pitchFamily="34" charset="0"/>
              </a:rPr>
              <a:t>Introducción</a:t>
            </a:r>
            <a:r>
              <a:rPr lang="en-US" sz="1800" i="1" dirty="0" smtClean="0">
                <a:latin typeface="Arial" pitchFamily="34" charset="0"/>
                <a:cs typeface="Arial" pitchFamily="34" charset="0"/>
              </a:rPr>
              <a:t> a los </a:t>
            </a:r>
            <a:r>
              <a:rPr lang="en-US" sz="1800" i="1" dirty="0" err="1" smtClean="0">
                <a:latin typeface="Arial" pitchFamily="34" charset="0"/>
                <a:cs typeface="Arial" pitchFamily="34" charset="0"/>
              </a:rPr>
              <a:t>estándares</a:t>
            </a:r>
            <a:r>
              <a:rPr lang="en-US" sz="1800" i="1" dirty="0" smtClean="0">
                <a:latin typeface="Arial" pitchFamily="34" charset="0"/>
                <a:cs typeface="Arial" pitchFamily="34" charset="0"/>
              </a:rPr>
              <a:t> de learning objects</a:t>
            </a:r>
            <a:r>
              <a:rPr lang="en-US" sz="1800" dirty="0" smtClean="0">
                <a:latin typeface="Arial" pitchFamily="34" charset="0"/>
                <a:cs typeface="Arial" pitchFamily="34" charset="0"/>
              </a:rPr>
              <a:t>. </a:t>
            </a:r>
            <a:r>
              <a:rPr lang="es-VE" sz="1800" dirty="0" smtClean="0">
                <a:latin typeface="Arial" pitchFamily="34" charset="0"/>
                <a:cs typeface="Arial" pitchFamily="34" charset="0"/>
              </a:rPr>
              <a:t>De http://ead. ucv.ve/</a:t>
            </a:r>
            <a:r>
              <a:rPr lang="es-VE" sz="1800" dirty="0" err="1" smtClean="0">
                <a:latin typeface="Arial" pitchFamily="34" charset="0"/>
                <a:cs typeface="Arial" pitchFamily="34" charset="0"/>
              </a:rPr>
              <a:t>moodle</a:t>
            </a:r>
            <a:r>
              <a:rPr lang="es-VE" sz="1800" dirty="0" smtClean="0">
                <a:latin typeface="Arial" pitchFamily="34" charset="0"/>
                <a:cs typeface="Arial" pitchFamily="34" charset="0"/>
              </a:rPr>
              <a:t>/</a:t>
            </a:r>
            <a:r>
              <a:rPr lang="es-VE" sz="1800" dirty="0" err="1" smtClean="0">
                <a:latin typeface="Arial" pitchFamily="34" charset="0"/>
                <a:cs typeface="Arial" pitchFamily="34" charset="0"/>
              </a:rPr>
              <a:t>mod</a:t>
            </a:r>
            <a:r>
              <a:rPr lang="es-VE" sz="1800" dirty="0" smtClean="0">
                <a:latin typeface="Arial" pitchFamily="34" charset="0"/>
                <a:cs typeface="Arial" pitchFamily="34" charset="0"/>
              </a:rPr>
              <a:t>/</a:t>
            </a:r>
            <a:r>
              <a:rPr lang="es-VE" sz="1800" dirty="0" err="1" smtClean="0">
                <a:latin typeface="Arial" pitchFamily="34" charset="0"/>
                <a:cs typeface="Arial" pitchFamily="34" charset="0"/>
              </a:rPr>
              <a:t>resource</a:t>
            </a:r>
            <a:r>
              <a:rPr lang="es-VE" sz="1800" dirty="0" smtClean="0">
                <a:latin typeface="Arial" pitchFamily="34" charset="0"/>
                <a:cs typeface="Arial" pitchFamily="34" charset="0"/>
              </a:rPr>
              <a:t>/</a:t>
            </a:r>
            <a:r>
              <a:rPr lang="es-VE" sz="1800" dirty="0" err="1" smtClean="0">
                <a:latin typeface="Arial" pitchFamily="34" charset="0"/>
                <a:cs typeface="Arial" pitchFamily="34" charset="0"/>
              </a:rPr>
              <a:t>view</a:t>
            </a:r>
            <a:r>
              <a:rPr lang="es-VE" sz="1800" dirty="0" smtClean="0">
                <a:latin typeface="Arial" pitchFamily="34" charset="0"/>
                <a:cs typeface="Arial" pitchFamily="34" charset="0"/>
              </a:rPr>
              <a:t>. </a:t>
            </a:r>
            <a:r>
              <a:rPr lang="es-VE" sz="1800" dirty="0" err="1" smtClean="0">
                <a:latin typeface="Arial" pitchFamily="34" charset="0"/>
                <a:cs typeface="Arial" pitchFamily="34" charset="0"/>
              </a:rPr>
              <a:t>php</a:t>
            </a:r>
            <a:r>
              <a:rPr lang="es-VE" sz="1800" dirty="0" smtClean="0">
                <a:latin typeface="Arial" pitchFamily="34" charset="0"/>
                <a:cs typeface="Arial" pitchFamily="34" charset="0"/>
              </a:rPr>
              <a:t>? id=45061.</a:t>
            </a:r>
          </a:p>
          <a:p>
            <a:pPr lvl="0">
              <a:buFont typeface="Arial" pitchFamily="34" charset="0"/>
              <a:buChar char="•"/>
            </a:pPr>
            <a:r>
              <a:rPr lang="es-VE" sz="1800" dirty="0" smtClean="0">
                <a:latin typeface="Arial" pitchFamily="34" charset="0"/>
                <a:cs typeface="Arial" pitchFamily="34" charset="0"/>
              </a:rPr>
              <a:t> http://ticsunermb.wordpress.com/2008/04/08/ %C2%BFque-es-el-diseno-instruccional-por-gloria-j-yukavetsky/ </a:t>
            </a:r>
          </a:p>
          <a:p>
            <a:pPr lvl="0">
              <a:buFont typeface="Arial" pitchFamily="34" charset="0"/>
              <a:buChar char="•"/>
            </a:pPr>
            <a:r>
              <a:rPr lang="es-VE" sz="1800" dirty="0" smtClean="0">
                <a:latin typeface="Arial" pitchFamily="34" charset="0"/>
                <a:cs typeface="Arial" pitchFamily="34" charset="0"/>
              </a:rPr>
              <a:t> USDA (2000): </a:t>
            </a:r>
            <a:r>
              <a:rPr lang="es-VE" sz="1800" i="1" dirty="0" err="1" smtClean="0">
                <a:latin typeface="Arial" pitchFamily="34" charset="0"/>
                <a:cs typeface="Arial" pitchFamily="34" charset="0"/>
              </a:rPr>
              <a:t>From</a:t>
            </a:r>
            <a:r>
              <a:rPr lang="es-VE" sz="1800" i="1" dirty="0" smtClean="0">
                <a:latin typeface="Arial" pitchFamily="34" charset="0"/>
                <a:cs typeface="Arial" pitchFamily="34" charset="0"/>
              </a:rPr>
              <a:t> </a:t>
            </a:r>
            <a:r>
              <a:rPr lang="es-VE" sz="1800" i="1" dirty="0" err="1" smtClean="0">
                <a:latin typeface="Arial" pitchFamily="34" charset="0"/>
                <a:cs typeface="Arial" pitchFamily="34" charset="0"/>
              </a:rPr>
              <a:t>the</a:t>
            </a:r>
            <a:r>
              <a:rPr lang="es-VE" sz="1800" i="1" dirty="0" smtClean="0">
                <a:latin typeface="Arial" pitchFamily="34" charset="0"/>
                <a:cs typeface="Arial" pitchFamily="34" charset="0"/>
              </a:rPr>
              <a:t> </a:t>
            </a:r>
            <a:r>
              <a:rPr lang="es-VE" sz="1800" i="1" dirty="0" err="1" smtClean="0">
                <a:latin typeface="Arial" pitchFamily="34" charset="0"/>
                <a:cs typeface="Arial" pitchFamily="34" charset="0"/>
              </a:rPr>
              <a:t>Surface</a:t>
            </a:r>
            <a:r>
              <a:rPr lang="es-VE" sz="1800" i="1" dirty="0" smtClean="0">
                <a:latin typeface="Arial" pitchFamily="34" charset="0"/>
                <a:cs typeface="Arial" pitchFamily="34" charset="0"/>
              </a:rPr>
              <a:t> Down </a:t>
            </a:r>
            <a:r>
              <a:rPr lang="es-VE" sz="1800" i="1" dirty="0" err="1" smtClean="0">
                <a:latin typeface="Arial" pitchFamily="34" charset="0"/>
                <a:cs typeface="Arial" pitchFamily="34" charset="0"/>
              </a:rPr>
              <a:t>An</a:t>
            </a:r>
            <a:r>
              <a:rPr lang="es-VE" sz="1800" i="1" dirty="0" smtClean="0">
                <a:latin typeface="Arial" pitchFamily="34" charset="0"/>
                <a:cs typeface="Arial" pitchFamily="34" charset="0"/>
              </a:rPr>
              <a:t> </a:t>
            </a:r>
            <a:r>
              <a:rPr lang="es-VE" sz="1800" i="1" dirty="0" err="1" smtClean="0">
                <a:latin typeface="Arial" pitchFamily="34" charset="0"/>
                <a:cs typeface="Arial" pitchFamily="34" charset="0"/>
              </a:rPr>
              <a:t>Introduction</a:t>
            </a:r>
            <a:r>
              <a:rPr lang="es-VE" sz="1800" i="1" dirty="0" smtClean="0">
                <a:latin typeface="Arial" pitchFamily="34" charset="0"/>
                <a:cs typeface="Arial" pitchFamily="34" charset="0"/>
              </a:rPr>
              <a:t> </a:t>
            </a:r>
            <a:r>
              <a:rPr lang="es-VE" sz="1800" i="1" dirty="0" err="1" smtClean="0">
                <a:latin typeface="Arial" pitchFamily="34" charset="0"/>
                <a:cs typeface="Arial" pitchFamily="34" charset="0"/>
              </a:rPr>
              <a:t>to</a:t>
            </a:r>
            <a:r>
              <a:rPr lang="es-VE" sz="1800" i="1" dirty="0" smtClean="0">
                <a:latin typeface="Arial" pitchFamily="34" charset="0"/>
                <a:cs typeface="Arial" pitchFamily="34" charset="0"/>
              </a:rPr>
              <a:t> </a:t>
            </a:r>
            <a:r>
              <a:rPr lang="es-VE" sz="1800" i="1" dirty="0" err="1" smtClean="0">
                <a:latin typeface="Arial" pitchFamily="34" charset="0"/>
                <a:cs typeface="Arial" pitchFamily="34" charset="0"/>
              </a:rPr>
              <a:t>Soil</a:t>
            </a:r>
            <a:r>
              <a:rPr lang="es-VE" sz="1800" i="1" dirty="0" smtClean="0">
                <a:latin typeface="Arial" pitchFamily="34" charset="0"/>
                <a:cs typeface="Arial" pitchFamily="34" charset="0"/>
              </a:rPr>
              <a:t> </a:t>
            </a:r>
            <a:r>
              <a:rPr lang="es-VE" sz="1800" i="1" dirty="0" err="1" smtClean="0">
                <a:latin typeface="Arial" pitchFamily="34" charset="0"/>
                <a:cs typeface="Arial" pitchFamily="34" charset="0"/>
              </a:rPr>
              <a:t>Surveys</a:t>
            </a:r>
            <a:r>
              <a:rPr lang="es-VE" sz="1800" i="1" dirty="0" smtClean="0">
                <a:latin typeface="Arial" pitchFamily="34" charset="0"/>
                <a:cs typeface="Arial" pitchFamily="34" charset="0"/>
              </a:rPr>
              <a:t> </a:t>
            </a:r>
            <a:r>
              <a:rPr lang="es-VE" sz="1800" i="1" dirty="0" err="1" smtClean="0">
                <a:latin typeface="Arial" pitchFamily="34" charset="0"/>
                <a:cs typeface="Arial" pitchFamily="34" charset="0"/>
              </a:rPr>
              <a:t>for</a:t>
            </a:r>
            <a:r>
              <a:rPr lang="es-VE" sz="1800" i="1" dirty="0" smtClean="0">
                <a:latin typeface="Arial" pitchFamily="34" charset="0"/>
                <a:cs typeface="Arial" pitchFamily="34" charset="0"/>
              </a:rPr>
              <a:t>  </a:t>
            </a:r>
          </a:p>
          <a:p>
            <a:pPr lvl="0"/>
            <a:r>
              <a:rPr lang="es-VE" sz="1800" i="1" dirty="0" smtClean="0">
                <a:latin typeface="Arial" pitchFamily="34" charset="0"/>
                <a:cs typeface="Arial" pitchFamily="34" charset="0"/>
              </a:rPr>
              <a:t> </a:t>
            </a:r>
            <a:r>
              <a:rPr lang="es-VE" sz="1800" i="1" dirty="0" err="1" smtClean="0">
                <a:latin typeface="Arial" pitchFamily="34" charset="0"/>
                <a:cs typeface="Arial" pitchFamily="34" charset="0"/>
              </a:rPr>
              <a:t>Agronomic</a:t>
            </a:r>
            <a:r>
              <a:rPr lang="es-VE" sz="1800" i="1" dirty="0" smtClean="0">
                <a:latin typeface="Arial" pitchFamily="34" charset="0"/>
                <a:cs typeface="Arial" pitchFamily="34" charset="0"/>
              </a:rPr>
              <a:t> </a:t>
            </a:r>
            <a:r>
              <a:rPr lang="es-VE" sz="1800" i="1" dirty="0" err="1" smtClean="0">
                <a:latin typeface="Arial" pitchFamily="34" charset="0"/>
                <a:cs typeface="Arial" pitchFamily="34" charset="0"/>
              </a:rPr>
              <a:t>Us</a:t>
            </a:r>
            <a:r>
              <a:rPr lang="es-VE" sz="1800" i="1" dirty="0" smtClean="0">
                <a:latin typeface="Arial" pitchFamily="34" charset="0"/>
                <a:cs typeface="Arial" pitchFamily="34" charset="0"/>
              </a:rPr>
              <a:t>. </a:t>
            </a:r>
            <a:r>
              <a:rPr lang="es-VE" sz="1800" dirty="0" smtClean="0">
                <a:latin typeface="Arial" pitchFamily="34" charset="0"/>
                <a:cs typeface="Arial" pitchFamily="34" charset="0"/>
              </a:rPr>
              <a:t>De ftp://ftp-fc.sc.egov.usda.gov/MO14/mo14web/ </a:t>
            </a:r>
            <a:r>
              <a:rPr lang="es-VE" sz="1800" dirty="0" err="1" smtClean="0">
                <a:latin typeface="Arial" pitchFamily="34" charset="0"/>
                <a:cs typeface="Arial" pitchFamily="34" charset="0"/>
              </a:rPr>
              <a:t>technical</a:t>
            </a:r>
            <a:r>
              <a:rPr lang="es-VE" sz="1800" dirty="0" smtClean="0">
                <a:latin typeface="Arial" pitchFamily="34" charset="0"/>
                <a:cs typeface="Arial" pitchFamily="34" charset="0"/>
              </a:rPr>
              <a:t>/ surdown.pdf</a:t>
            </a:r>
          </a:p>
          <a:p>
            <a:pPr>
              <a:buFont typeface="Arial" pitchFamily="34" charset="0"/>
              <a:buChar char="•"/>
            </a:pPr>
            <a:r>
              <a:rPr lang="es-VE" sz="1800" dirty="0" smtClean="0">
                <a:latin typeface="Arial" pitchFamily="34" charset="0"/>
                <a:cs typeface="Arial" pitchFamily="34" charset="0"/>
              </a:rPr>
              <a:t>  </a:t>
            </a:r>
            <a:r>
              <a:rPr lang="en-US" sz="1800" dirty="0" smtClean="0">
                <a:latin typeface="Arial" pitchFamily="34" charset="0"/>
                <a:cs typeface="Arial" pitchFamily="34" charset="0"/>
              </a:rPr>
              <a:t>Wiley, D. (2002): </a:t>
            </a:r>
            <a:r>
              <a:rPr lang="en-US" sz="1800" i="1" dirty="0" smtClean="0">
                <a:latin typeface="Arial" pitchFamily="34" charset="0"/>
                <a:cs typeface="Arial" pitchFamily="34" charset="0"/>
              </a:rPr>
              <a:t>Connecting learning objects design theory: A definition,  </a:t>
            </a:r>
          </a:p>
          <a:p>
            <a:r>
              <a:rPr lang="en-US" sz="1800" i="1" dirty="0" smtClean="0">
                <a:latin typeface="Arial" pitchFamily="34" charset="0"/>
                <a:cs typeface="Arial" pitchFamily="34" charset="0"/>
              </a:rPr>
              <a:t>   a metaphor and a taxonomy. </a:t>
            </a:r>
            <a:r>
              <a:rPr lang="es-VE" sz="1800" i="1" dirty="0" smtClean="0">
                <a:latin typeface="Arial" pitchFamily="34" charset="0"/>
                <a:cs typeface="Arial" pitchFamily="34" charset="0"/>
              </a:rPr>
              <a:t>De</a:t>
            </a:r>
            <a:r>
              <a:rPr lang="es-VE" sz="1800" dirty="0" smtClean="0">
                <a:latin typeface="Arial" pitchFamily="34" charset="0"/>
                <a:cs typeface="Arial" pitchFamily="34" charset="0"/>
              </a:rPr>
              <a:t> http://reusability.org/read/ </a:t>
            </a:r>
            <a:r>
              <a:rPr lang="es-VE" sz="1800" dirty="0" err="1" smtClean="0">
                <a:latin typeface="Arial" pitchFamily="34" charset="0"/>
                <a:cs typeface="Arial" pitchFamily="34" charset="0"/>
              </a:rPr>
              <a:t>chapters</a:t>
            </a:r>
            <a:r>
              <a:rPr lang="es-VE" sz="1800" dirty="0" smtClean="0">
                <a:latin typeface="Arial" pitchFamily="34" charset="0"/>
                <a:cs typeface="Arial" pitchFamily="34" charset="0"/>
              </a:rPr>
              <a:t>/</a:t>
            </a:r>
            <a:r>
              <a:rPr lang="es-VE" sz="1800" dirty="0" err="1" smtClean="0">
                <a:latin typeface="Arial" pitchFamily="34" charset="0"/>
                <a:cs typeface="Arial" pitchFamily="34" charset="0"/>
              </a:rPr>
              <a:t>wiley</a:t>
            </a:r>
            <a:r>
              <a:rPr lang="es-VE" sz="1800" dirty="0" smtClean="0">
                <a:latin typeface="Arial" pitchFamily="34" charset="0"/>
                <a:cs typeface="Arial" pitchFamily="34" charset="0"/>
              </a:rPr>
              <a:t>. doc.</a:t>
            </a:r>
          </a:p>
          <a:p>
            <a:pPr lvl="0">
              <a:buFont typeface="Arial" pitchFamily="34" charset="0"/>
              <a:buChar char="•"/>
            </a:pPr>
            <a:endParaRPr lang="es-VE" sz="1800" dirty="0" smtClean="0">
              <a:latin typeface="Arial" pitchFamily="34" charset="0"/>
              <a:cs typeface="Arial" pitchFamily="34" charset="0"/>
            </a:endParaRPr>
          </a:p>
          <a:p>
            <a:pPr lvl="0">
              <a:buFont typeface="Arial" pitchFamily="34" charset="0"/>
              <a:buChar char="•"/>
            </a:pPr>
            <a:endParaRPr lang="es-VE" sz="1800" dirty="0" smtClean="0">
              <a:latin typeface="Arial" pitchFamily="34" charset="0"/>
              <a:cs typeface="Arial" pitchFamily="34" charset="0"/>
            </a:endParaRPr>
          </a:p>
          <a:p>
            <a:pPr lvl="0">
              <a:buFont typeface="Arial" pitchFamily="34" charset="0"/>
              <a:buChar char="•"/>
            </a:pPr>
            <a:endParaRPr lang="es-VE" sz="1800" dirty="0" smtClean="0">
              <a:latin typeface="Arial" pitchFamily="34" charset="0"/>
              <a:cs typeface="Arial" pitchFamily="34" charset="0"/>
            </a:endParaRPr>
          </a:p>
          <a:p>
            <a:pPr lvl="0">
              <a:buFont typeface="Arial" pitchFamily="34" charset="0"/>
              <a:buChar char="•"/>
            </a:pPr>
            <a:endParaRPr lang="es-VE" sz="18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457200" y="685800"/>
            <a:ext cx="8077200" cy="523220"/>
          </a:xfrm>
          <a:prstGeom prst="rect">
            <a:avLst/>
          </a:prstGeom>
          <a:noFill/>
          <a:ln w="9525">
            <a:noFill/>
            <a:miter lim="800000"/>
            <a:headEnd/>
            <a:tailEnd/>
          </a:ln>
          <a:effectLst/>
        </p:spPr>
        <p:txBody>
          <a:bodyPr>
            <a:spAutoFit/>
          </a:bodyPr>
          <a:lstStyle/>
          <a:p>
            <a:pPr algn="ctr">
              <a:spcBef>
                <a:spcPct val="50000"/>
              </a:spcBef>
            </a:pPr>
            <a:endParaRPr lang="es-ES_tradnl" sz="2800" u="sng" dirty="0">
              <a:latin typeface="Arial" pitchFamily="34" charset="0"/>
              <a:cs typeface="Arial" pitchFamily="34" charset="0"/>
            </a:endParaRPr>
          </a:p>
        </p:txBody>
      </p:sp>
      <p:sp>
        <p:nvSpPr>
          <p:cNvPr id="3078" name="Rectangle 6"/>
          <p:cNvSpPr>
            <a:spLocks noChangeArrowheads="1"/>
          </p:cNvSpPr>
          <p:nvPr/>
        </p:nvSpPr>
        <p:spPr bwMode="auto">
          <a:xfrm>
            <a:off x="838200" y="76200"/>
            <a:ext cx="8077200" cy="304800"/>
          </a:xfrm>
          <a:prstGeom prst="rect">
            <a:avLst/>
          </a:prstGeom>
          <a:noFill/>
          <a:ln w="9525">
            <a:noFill/>
            <a:miter lim="800000"/>
            <a:headEnd/>
            <a:tailEnd/>
          </a:ln>
          <a:effectLst/>
        </p:spPr>
        <p:txBody>
          <a:bodyPr>
            <a:spAutoFit/>
          </a:bodyPr>
          <a:lstStyle/>
          <a:p>
            <a:pPr>
              <a:spcBef>
                <a:spcPct val="50000"/>
              </a:spcBef>
            </a:pPr>
            <a:endParaRPr lang="ar-SA" sz="1400" b="1" dirty="0">
              <a:cs typeface="Times New Roman" pitchFamily="18" charset="0"/>
            </a:endParaRPr>
          </a:p>
        </p:txBody>
      </p:sp>
      <p:sp>
        <p:nvSpPr>
          <p:cNvPr id="3080" name="Text Box 8"/>
          <p:cNvSpPr txBox="1">
            <a:spLocks noChangeArrowheads="1"/>
          </p:cNvSpPr>
          <p:nvPr/>
        </p:nvSpPr>
        <p:spPr bwMode="auto">
          <a:xfrm>
            <a:off x="4495800" y="6477000"/>
            <a:ext cx="4419600" cy="304800"/>
          </a:xfrm>
          <a:prstGeom prst="rect">
            <a:avLst/>
          </a:prstGeom>
          <a:noFill/>
          <a:ln w="9525">
            <a:noFill/>
            <a:miter lim="800000"/>
            <a:headEnd/>
            <a:tailEnd/>
          </a:ln>
          <a:effectLst/>
        </p:spPr>
        <p:txBody>
          <a:bodyPr>
            <a:spAutoFit/>
          </a:bodyPr>
          <a:lstStyle/>
          <a:p>
            <a:pPr algn="r">
              <a:spcBef>
                <a:spcPct val="50000"/>
              </a:spcBef>
            </a:pPr>
            <a:endParaRPr lang="es-ES" sz="1400" b="1" dirty="0"/>
          </a:p>
        </p:txBody>
      </p:sp>
      <p:sp>
        <p:nvSpPr>
          <p:cNvPr id="3081" name="Rectangle 9"/>
          <p:cNvSpPr>
            <a:spLocks noChangeArrowheads="1"/>
          </p:cNvSpPr>
          <p:nvPr/>
        </p:nvSpPr>
        <p:spPr bwMode="auto">
          <a:xfrm>
            <a:off x="179512" y="1844824"/>
            <a:ext cx="4114800" cy="3581400"/>
          </a:xfrm>
          <a:prstGeom prst="rect">
            <a:avLst/>
          </a:prstGeom>
          <a:noFill/>
          <a:ln w="9525">
            <a:noFill/>
            <a:miter lim="800000"/>
            <a:headEnd/>
            <a:tailEnd/>
          </a:ln>
          <a:effectLst/>
        </p:spPr>
        <p:txBody>
          <a:bodyPr wrap="none" anchor="ctr"/>
          <a:lstStyle/>
          <a:p>
            <a:endParaRPr lang="es-VE"/>
          </a:p>
        </p:txBody>
      </p:sp>
      <p:sp>
        <p:nvSpPr>
          <p:cNvPr id="3082" name="Rectangle 10"/>
          <p:cNvSpPr>
            <a:spLocks noChangeArrowheads="1"/>
          </p:cNvSpPr>
          <p:nvPr/>
        </p:nvSpPr>
        <p:spPr bwMode="auto">
          <a:xfrm>
            <a:off x="381000" y="6477000"/>
            <a:ext cx="184731" cy="307777"/>
          </a:xfrm>
          <a:prstGeom prst="rect">
            <a:avLst/>
          </a:prstGeom>
          <a:noFill/>
          <a:ln w="9525">
            <a:noFill/>
            <a:miter lim="800000"/>
            <a:headEnd/>
            <a:tailEnd/>
          </a:ln>
          <a:effectLst/>
        </p:spPr>
        <p:txBody>
          <a:bodyPr wrap="none">
            <a:spAutoFit/>
          </a:bodyPr>
          <a:lstStyle/>
          <a:p>
            <a:endParaRPr lang="es-ES" sz="1400" b="1" dirty="0">
              <a:latin typeface="Arial" charset="0"/>
              <a:cs typeface="Arial" charset="0"/>
            </a:endParaRPr>
          </a:p>
        </p:txBody>
      </p:sp>
      <p:sp>
        <p:nvSpPr>
          <p:cNvPr id="3083" name="Text Box 11"/>
          <p:cNvSpPr txBox="1">
            <a:spLocks noChangeArrowheads="1"/>
          </p:cNvSpPr>
          <p:nvPr/>
        </p:nvSpPr>
        <p:spPr bwMode="auto">
          <a:xfrm>
            <a:off x="685800" y="457200"/>
            <a:ext cx="8001000" cy="304800"/>
          </a:xfrm>
          <a:prstGeom prst="rect">
            <a:avLst/>
          </a:prstGeom>
          <a:noFill/>
          <a:ln w="9525">
            <a:noFill/>
            <a:miter lim="800000"/>
            <a:headEnd/>
            <a:tailEnd/>
          </a:ln>
          <a:effectLst/>
        </p:spPr>
        <p:txBody>
          <a:bodyPr>
            <a:spAutoFit/>
          </a:bodyPr>
          <a:lstStyle/>
          <a:p>
            <a:pPr algn="ctr">
              <a:spcBef>
                <a:spcPct val="50000"/>
              </a:spcBef>
            </a:pPr>
            <a:endParaRPr lang="es-ES" sz="1400" b="1" i="1" dirty="0">
              <a:latin typeface="Arial" charset="0"/>
              <a:cs typeface="Arial" charset="0"/>
            </a:endParaRPr>
          </a:p>
        </p:txBody>
      </p:sp>
      <p:sp>
        <p:nvSpPr>
          <p:cNvPr id="240643" name="Rectangle 3"/>
          <p:cNvSpPr>
            <a:spLocks noChangeArrowheads="1"/>
          </p:cNvSpPr>
          <p:nvPr/>
        </p:nvSpPr>
        <p:spPr bwMode="auto">
          <a:xfrm>
            <a:off x="755576" y="1023125"/>
            <a:ext cx="7704856"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p:txBody>
      </p:sp>
      <p:sp>
        <p:nvSpPr>
          <p:cNvPr id="10" name="9 CuadroTexto"/>
          <p:cNvSpPr txBox="1"/>
          <p:nvPr/>
        </p:nvSpPr>
        <p:spPr>
          <a:xfrm>
            <a:off x="539552" y="404664"/>
            <a:ext cx="7848873" cy="2585323"/>
          </a:xfrm>
          <a:prstGeom prst="rect">
            <a:avLst/>
          </a:prstGeom>
          <a:noFill/>
        </p:spPr>
        <p:txBody>
          <a:bodyPr wrap="square" rtlCol="0">
            <a:spAutoFit/>
          </a:bodyPr>
          <a:lstStyle/>
          <a:p>
            <a:pPr lvl="0" algn="just">
              <a:buFont typeface="Arial" pitchFamily="34" charset="0"/>
              <a:buChar char="•"/>
            </a:pPr>
            <a:r>
              <a:rPr lang="es-VE" sz="1800" dirty="0" smtClean="0">
                <a:latin typeface="Arial" pitchFamily="34" charset="0"/>
                <a:cs typeface="Arial" pitchFamily="34" charset="0"/>
              </a:rPr>
              <a:t> Williams, P., </a:t>
            </a:r>
            <a:r>
              <a:rPr lang="es-VE" sz="1800" dirty="0" err="1" smtClean="0">
                <a:latin typeface="Arial" pitchFamily="34" charset="0"/>
                <a:cs typeface="Arial" pitchFamily="34" charset="0"/>
              </a:rPr>
              <a:t>Lynne</a:t>
            </a:r>
            <a:r>
              <a:rPr lang="es-VE" sz="1800" dirty="0" smtClean="0">
                <a:latin typeface="Arial" pitchFamily="34" charset="0"/>
                <a:cs typeface="Arial" pitchFamily="34" charset="0"/>
              </a:rPr>
              <a:t> S., Albert S., y Guardia L. (2003). Fundamentos del diseño técnico-pedagógico en e-</a:t>
            </a:r>
            <a:r>
              <a:rPr lang="es-VE" sz="1800" dirty="0" err="1" smtClean="0">
                <a:latin typeface="Arial" pitchFamily="34" charset="0"/>
                <a:cs typeface="Arial" pitchFamily="34" charset="0"/>
              </a:rPr>
              <a:t>learning</a:t>
            </a:r>
            <a:r>
              <a:rPr lang="es-VE" sz="1800" dirty="0" smtClean="0">
                <a:latin typeface="Arial" pitchFamily="34" charset="0"/>
                <a:cs typeface="Arial" pitchFamily="34" charset="0"/>
              </a:rPr>
              <a:t>.  De http://aulavirtualkamn.wikispaces.com/file/view/2.+MODELOS+DE+ DISE%C3%91O+INSTRUCCIONAL.pdf</a:t>
            </a:r>
          </a:p>
          <a:p>
            <a:pPr lvl="0" algn="just">
              <a:buFont typeface="Arial" pitchFamily="34" charset="0"/>
              <a:buChar char="•"/>
            </a:pPr>
            <a:endParaRPr lang="es-VE" sz="3000" dirty="0" smtClean="0">
              <a:latin typeface="Arial" pitchFamily="34" charset="0"/>
              <a:cs typeface="Arial" pitchFamily="34" charset="0"/>
            </a:endParaRPr>
          </a:p>
          <a:p>
            <a:pPr algn="just"/>
            <a:endParaRPr lang="es-VE" sz="3000" dirty="0" smtClean="0">
              <a:latin typeface="Arial" pitchFamily="34" charset="0"/>
              <a:cs typeface="Arial" pitchFamily="34" charset="0"/>
            </a:endParaRPr>
          </a:p>
          <a:p>
            <a:pPr algn="just"/>
            <a:endParaRPr lang="es-VE" sz="30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827584" y="2996952"/>
            <a:ext cx="7345362" cy="1400383"/>
          </a:xfrm>
          <a:prstGeom prst="rect">
            <a:avLst/>
          </a:prstGeom>
          <a:noFill/>
          <a:ln w="9525">
            <a:noFill/>
            <a:miter lim="800000"/>
            <a:headEnd/>
            <a:tailEnd/>
          </a:ln>
          <a:effectLst/>
        </p:spPr>
        <p:txBody>
          <a:bodyPr>
            <a:spAutoFit/>
          </a:bodyPr>
          <a:lstStyle/>
          <a:p>
            <a:pPr algn="just">
              <a:spcBef>
                <a:spcPct val="50000"/>
              </a:spcBef>
            </a:pPr>
            <a:r>
              <a:rPr lang="es-ES_tradnl" sz="4000" b="1" dirty="0" smtClean="0">
                <a:latin typeface="Arial" charset="0"/>
              </a:rPr>
              <a:t>                  </a:t>
            </a:r>
            <a:r>
              <a:rPr lang="es-ES_tradnl" sz="3000" b="1" dirty="0" smtClean="0">
                <a:latin typeface="Arial" charset="0"/>
              </a:rPr>
              <a:t>Preguntas</a:t>
            </a:r>
          </a:p>
          <a:p>
            <a:pPr algn="just">
              <a:spcBef>
                <a:spcPct val="50000"/>
              </a:spcBef>
            </a:pPr>
            <a:r>
              <a:rPr lang="es-ES_tradnl" sz="3000" b="1" dirty="0" smtClean="0">
                <a:latin typeface="Arial" charset="0"/>
              </a:rPr>
              <a:t>  </a:t>
            </a:r>
            <a:endParaRPr lang="es-ES" sz="3000" b="1" dirty="0">
              <a:latin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179512" y="1484784"/>
            <a:ext cx="8367712" cy="3139321"/>
          </a:xfrm>
          <a:prstGeom prst="rect">
            <a:avLst/>
          </a:prstGeom>
          <a:noFill/>
          <a:ln w="9525">
            <a:noFill/>
            <a:miter lim="800000"/>
            <a:headEnd/>
            <a:tailEnd/>
          </a:ln>
          <a:effectLst/>
        </p:spPr>
        <p:txBody>
          <a:bodyPr>
            <a:spAutoFit/>
          </a:bodyPr>
          <a:lstStyle/>
          <a:p>
            <a:pPr algn="just">
              <a:spcBef>
                <a:spcPts val="0"/>
              </a:spcBef>
            </a:pPr>
            <a:r>
              <a:rPr lang="es-ES" sz="1800" dirty="0" smtClean="0">
                <a:latin typeface="Arial" charset="0"/>
              </a:rPr>
              <a:t>Este trabajo se trata de un objeto de aprendizaje que habla sobre suelos y se usa inteligencia artificial.</a:t>
            </a:r>
            <a:endParaRPr lang="es-ES" sz="1800" dirty="0">
              <a:latin typeface="Arial" charset="0"/>
            </a:endParaRPr>
          </a:p>
          <a:p>
            <a:pPr algn="just">
              <a:spcBef>
                <a:spcPts val="0"/>
              </a:spcBef>
            </a:pPr>
            <a:r>
              <a:rPr lang="es-ES" sz="1800" dirty="0" smtClean="0">
                <a:latin typeface="Arial" charset="0"/>
              </a:rPr>
              <a:t>Ha sido dividido en tres capítulos. En el primer capítulo se habla del problema, la justificación, objetivos y antecedentes. El segundo capítulo abarca los objetos de aprendizaje, definición, metáforas, procesos de aprendizaje, Inteligencia Artificial, Sistemas Expertos y tutores inteligentes y abarca los suelos. En el tercero habla de la metodología que se usó, los requerimientos y la implementación. Luego vienen las conclusiones y por último la bibliografía.</a:t>
            </a:r>
          </a:p>
          <a:p>
            <a:pPr algn="just">
              <a:spcBef>
                <a:spcPts val="0"/>
              </a:spcBef>
            </a:pPr>
            <a:endParaRPr lang="es-ES" sz="1800" dirty="0" smtClean="0">
              <a:latin typeface="Arial" charset="0"/>
            </a:endParaRPr>
          </a:p>
          <a:p>
            <a:pPr algn="just">
              <a:spcBef>
                <a:spcPts val="0"/>
              </a:spcBef>
            </a:pPr>
            <a:endParaRPr lang="es-ES" sz="1800" dirty="0" smtClean="0">
              <a:latin typeface="Arial" charset="0"/>
            </a:endParaRPr>
          </a:p>
          <a:p>
            <a:pPr algn="just">
              <a:spcBef>
                <a:spcPts val="0"/>
              </a:spcBef>
            </a:pPr>
            <a:endParaRPr lang="es-ES" sz="1800" dirty="0">
              <a:latin typeface="Arial" charset="0"/>
            </a:endParaRPr>
          </a:p>
        </p:txBody>
      </p:sp>
      <p:sp>
        <p:nvSpPr>
          <p:cNvPr id="3076" name="Rectangle 4"/>
          <p:cNvSpPr>
            <a:spLocks noChangeArrowheads="1"/>
          </p:cNvSpPr>
          <p:nvPr/>
        </p:nvSpPr>
        <p:spPr bwMode="auto">
          <a:xfrm>
            <a:off x="457200" y="685800"/>
            <a:ext cx="8077200" cy="523220"/>
          </a:xfrm>
          <a:prstGeom prst="rect">
            <a:avLst/>
          </a:prstGeom>
          <a:noFill/>
          <a:ln w="9525">
            <a:noFill/>
            <a:miter lim="800000"/>
            <a:headEnd/>
            <a:tailEnd/>
          </a:ln>
          <a:effectLst/>
        </p:spPr>
        <p:txBody>
          <a:bodyPr>
            <a:spAutoFit/>
          </a:bodyPr>
          <a:lstStyle/>
          <a:p>
            <a:pPr algn="ctr">
              <a:spcBef>
                <a:spcPct val="50000"/>
              </a:spcBef>
            </a:pPr>
            <a:r>
              <a:rPr lang="es-ES_tradnl" sz="2800" u="sng" dirty="0" smtClean="0">
                <a:latin typeface="Arial" charset="0"/>
              </a:rPr>
              <a:t>INTRODUCCIÓN</a:t>
            </a:r>
            <a:endParaRPr lang="es-ES_tradnl" sz="2800" u="sng" dirty="0">
              <a:latin typeface="Arial" charset="0"/>
            </a:endParaRPr>
          </a:p>
        </p:txBody>
      </p:sp>
      <p:sp>
        <p:nvSpPr>
          <p:cNvPr id="3078" name="Rectangle 6"/>
          <p:cNvSpPr>
            <a:spLocks noChangeArrowheads="1"/>
          </p:cNvSpPr>
          <p:nvPr/>
        </p:nvSpPr>
        <p:spPr bwMode="auto">
          <a:xfrm>
            <a:off x="838200" y="76200"/>
            <a:ext cx="8077200" cy="304800"/>
          </a:xfrm>
          <a:prstGeom prst="rect">
            <a:avLst/>
          </a:prstGeom>
          <a:noFill/>
          <a:ln w="9525">
            <a:noFill/>
            <a:miter lim="800000"/>
            <a:headEnd/>
            <a:tailEnd/>
          </a:ln>
          <a:effectLst/>
        </p:spPr>
        <p:txBody>
          <a:bodyPr>
            <a:spAutoFit/>
          </a:bodyPr>
          <a:lstStyle/>
          <a:p>
            <a:pPr>
              <a:spcBef>
                <a:spcPct val="50000"/>
              </a:spcBef>
            </a:pPr>
            <a:endParaRPr lang="ar-SA" sz="1400" b="1" dirty="0">
              <a:cs typeface="Times New Roman" pitchFamily="18" charset="0"/>
            </a:endParaRPr>
          </a:p>
        </p:txBody>
      </p:sp>
      <p:sp>
        <p:nvSpPr>
          <p:cNvPr id="3080" name="Text Box 8"/>
          <p:cNvSpPr txBox="1">
            <a:spLocks noChangeArrowheads="1"/>
          </p:cNvSpPr>
          <p:nvPr/>
        </p:nvSpPr>
        <p:spPr bwMode="auto">
          <a:xfrm>
            <a:off x="4495800" y="6477000"/>
            <a:ext cx="4419600" cy="304800"/>
          </a:xfrm>
          <a:prstGeom prst="rect">
            <a:avLst/>
          </a:prstGeom>
          <a:noFill/>
          <a:ln w="9525">
            <a:noFill/>
            <a:miter lim="800000"/>
            <a:headEnd/>
            <a:tailEnd/>
          </a:ln>
          <a:effectLst/>
        </p:spPr>
        <p:txBody>
          <a:bodyPr>
            <a:spAutoFit/>
          </a:bodyPr>
          <a:lstStyle/>
          <a:p>
            <a:pPr algn="r">
              <a:spcBef>
                <a:spcPct val="50000"/>
              </a:spcBef>
            </a:pPr>
            <a:endParaRPr lang="es-ES" sz="1400" b="1" dirty="0"/>
          </a:p>
        </p:txBody>
      </p:sp>
      <p:sp>
        <p:nvSpPr>
          <p:cNvPr id="3081" name="Rectangle 9"/>
          <p:cNvSpPr>
            <a:spLocks noChangeArrowheads="1"/>
          </p:cNvSpPr>
          <p:nvPr/>
        </p:nvSpPr>
        <p:spPr bwMode="auto">
          <a:xfrm>
            <a:off x="179512" y="1844824"/>
            <a:ext cx="4114800" cy="3581400"/>
          </a:xfrm>
          <a:prstGeom prst="rect">
            <a:avLst/>
          </a:prstGeom>
          <a:noFill/>
          <a:ln w="9525">
            <a:noFill/>
            <a:miter lim="800000"/>
            <a:headEnd/>
            <a:tailEnd/>
          </a:ln>
          <a:effectLst/>
        </p:spPr>
        <p:txBody>
          <a:bodyPr wrap="none" anchor="ctr"/>
          <a:lstStyle/>
          <a:p>
            <a:endParaRPr lang="es-VE"/>
          </a:p>
        </p:txBody>
      </p:sp>
      <p:sp>
        <p:nvSpPr>
          <p:cNvPr id="3082" name="Rectangle 10"/>
          <p:cNvSpPr>
            <a:spLocks noChangeArrowheads="1"/>
          </p:cNvSpPr>
          <p:nvPr/>
        </p:nvSpPr>
        <p:spPr bwMode="auto">
          <a:xfrm>
            <a:off x="381000" y="6477000"/>
            <a:ext cx="184731" cy="307777"/>
          </a:xfrm>
          <a:prstGeom prst="rect">
            <a:avLst/>
          </a:prstGeom>
          <a:noFill/>
          <a:ln w="9525">
            <a:noFill/>
            <a:miter lim="800000"/>
            <a:headEnd/>
            <a:tailEnd/>
          </a:ln>
          <a:effectLst/>
        </p:spPr>
        <p:txBody>
          <a:bodyPr wrap="none">
            <a:spAutoFit/>
          </a:bodyPr>
          <a:lstStyle/>
          <a:p>
            <a:endParaRPr lang="es-ES" sz="1400" b="1" dirty="0">
              <a:latin typeface="Arial" charset="0"/>
              <a:cs typeface="Arial" charset="0"/>
            </a:endParaRPr>
          </a:p>
        </p:txBody>
      </p:sp>
      <p:sp>
        <p:nvSpPr>
          <p:cNvPr id="3083" name="Text Box 11"/>
          <p:cNvSpPr txBox="1">
            <a:spLocks noChangeArrowheads="1"/>
          </p:cNvSpPr>
          <p:nvPr/>
        </p:nvSpPr>
        <p:spPr bwMode="auto">
          <a:xfrm>
            <a:off x="685800" y="457200"/>
            <a:ext cx="8001000" cy="304800"/>
          </a:xfrm>
          <a:prstGeom prst="rect">
            <a:avLst/>
          </a:prstGeom>
          <a:noFill/>
          <a:ln w="9525">
            <a:noFill/>
            <a:miter lim="800000"/>
            <a:headEnd/>
            <a:tailEnd/>
          </a:ln>
          <a:effectLst/>
        </p:spPr>
        <p:txBody>
          <a:bodyPr>
            <a:spAutoFit/>
          </a:bodyPr>
          <a:lstStyle/>
          <a:p>
            <a:pPr algn="ctr">
              <a:spcBef>
                <a:spcPct val="50000"/>
              </a:spcBef>
            </a:pPr>
            <a:endParaRPr lang="es-ES" sz="1400" b="1" i="1" dirty="0">
              <a:latin typeface="Arial" charset="0"/>
              <a:cs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252536" y="2276872"/>
            <a:ext cx="7345362" cy="1400383"/>
          </a:xfrm>
          <a:prstGeom prst="rect">
            <a:avLst/>
          </a:prstGeom>
          <a:noFill/>
          <a:ln w="9525">
            <a:noFill/>
            <a:miter lim="800000"/>
            <a:headEnd/>
            <a:tailEnd/>
          </a:ln>
          <a:effectLst/>
        </p:spPr>
        <p:txBody>
          <a:bodyPr>
            <a:spAutoFit/>
          </a:bodyPr>
          <a:lstStyle/>
          <a:p>
            <a:pPr algn="just">
              <a:spcBef>
                <a:spcPct val="50000"/>
              </a:spcBef>
            </a:pPr>
            <a:r>
              <a:rPr lang="es-ES_tradnl" sz="4000" b="1" dirty="0" smtClean="0">
                <a:latin typeface="Arial" charset="0"/>
              </a:rPr>
              <a:t>                         </a:t>
            </a:r>
            <a:r>
              <a:rPr lang="es-ES_tradnl" sz="3000" b="1" dirty="0" smtClean="0">
                <a:latin typeface="Arial" charset="0"/>
              </a:rPr>
              <a:t>El Problema</a:t>
            </a:r>
          </a:p>
          <a:p>
            <a:pPr algn="just">
              <a:spcBef>
                <a:spcPct val="50000"/>
              </a:spcBef>
            </a:pPr>
            <a:r>
              <a:rPr lang="es-ES_tradnl" sz="3000" b="1" dirty="0" smtClean="0">
                <a:latin typeface="Arial" charset="0"/>
              </a:rPr>
              <a:t>  </a:t>
            </a:r>
            <a:endParaRPr lang="es-ES" sz="3000" b="1" dirty="0">
              <a:latin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457200" y="685800"/>
            <a:ext cx="8077200" cy="523220"/>
          </a:xfrm>
          <a:prstGeom prst="rect">
            <a:avLst/>
          </a:prstGeom>
          <a:noFill/>
          <a:ln w="9525">
            <a:noFill/>
            <a:miter lim="800000"/>
            <a:headEnd/>
            <a:tailEnd/>
          </a:ln>
          <a:effectLst/>
        </p:spPr>
        <p:txBody>
          <a:bodyPr>
            <a:spAutoFit/>
          </a:bodyPr>
          <a:lstStyle/>
          <a:p>
            <a:pPr algn="ctr">
              <a:spcBef>
                <a:spcPct val="50000"/>
              </a:spcBef>
            </a:pPr>
            <a:r>
              <a:rPr lang="es-VE" sz="2800" u="sng" dirty="0" smtClean="0">
                <a:latin typeface="Arial" pitchFamily="34" charset="0"/>
                <a:cs typeface="Arial" pitchFamily="34" charset="0"/>
              </a:rPr>
              <a:t>Planteamiento del problema</a:t>
            </a:r>
            <a:endParaRPr lang="es-ES_tradnl" sz="2800" u="sng" dirty="0">
              <a:latin typeface="Arial" pitchFamily="34" charset="0"/>
              <a:cs typeface="Arial" pitchFamily="34" charset="0"/>
            </a:endParaRPr>
          </a:p>
        </p:txBody>
      </p:sp>
      <p:sp>
        <p:nvSpPr>
          <p:cNvPr id="3078" name="Rectangle 6"/>
          <p:cNvSpPr>
            <a:spLocks noChangeArrowheads="1"/>
          </p:cNvSpPr>
          <p:nvPr/>
        </p:nvSpPr>
        <p:spPr bwMode="auto">
          <a:xfrm>
            <a:off x="838200" y="76200"/>
            <a:ext cx="8077200" cy="304800"/>
          </a:xfrm>
          <a:prstGeom prst="rect">
            <a:avLst/>
          </a:prstGeom>
          <a:noFill/>
          <a:ln w="9525">
            <a:noFill/>
            <a:miter lim="800000"/>
            <a:headEnd/>
            <a:tailEnd/>
          </a:ln>
          <a:effectLst/>
        </p:spPr>
        <p:txBody>
          <a:bodyPr>
            <a:spAutoFit/>
          </a:bodyPr>
          <a:lstStyle/>
          <a:p>
            <a:pPr>
              <a:spcBef>
                <a:spcPct val="50000"/>
              </a:spcBef>
            </a:pPr>
            <a:endParaRPr lang="ar-SA" sz="1400" b="1" dirty="0">
              <a:cs typeface="Times New Roman" pitchFamily="18" charset="0"/>
            </a:endParaRPr>
          </a:p>
        </p:txBody>
      </p:sp>
      <p:sp>
        <p:nvSpPr>
          <p:cNvPr id="3080" name="Text Box 8"/>
          <p:cNvSpPr txBox="1">
            <a:spLocks noChangeArrowheads="1"/>
          </p:cNvSpPr>
          <p:nvPr/>
        </p:nvSpPr>
        <p:spPr bwMode="auto">
          <a:xfrm>
            <a:off x="4495800" y="6477000"/>
            <a:ext cx="4419600" cy="304800"/>
          </a:xfrm>
          <a:prstGeom prst="rect">
            <a:avLst/>
          </a:prstGeom>
          <a:noFill/>
          <a:ln w="9525">
            <a:noFill/>
            <a:miter lim="800000"/>
            <a:headEnd/>
            <a:tailEnd/>
          </a:ln>
          <a:effectLst/>
        </p:spPr>
        <p:txBody>
          <a:bodyPr>
            <a:spAutoFit/>
          </a:bodyPr>
          <a:lstStyle/>
          <a:p>
            <a:pPr algn="r">
              <a:spcBef>
                <a:spcPct val="50000"/>
              </a:spcBef>
            </a:pPr>
            <a:endParaRPr lang="es-ES" sz="1400" b="1" dirty="0"/>
          </a:p>
        </p:txBody>
      </p:sp>
      <p:sp>
        <p:nvSpPr>
          <p:cNvPr id="3081" name="Rectangle 9"/>
          <p:cNvSpPr>
            <a:spLocks noChangeArrowheads="1"/>
          </p:cNvSpPr>
          <p:nvPr/>
        </p:nvSpPr>
        <p:spPr bwMode="auto">
          <a:xfrm>
            <a:off x="179512" y="1844824"/>
            <a:ext cx="4114800" cy="3581400"/>
          </a:xfrm>
          <a:prstGeom prst="rect">
            <a:avLst/>
          </a:prstGeom>
          <a:noFill/>
          <a:ln w="9525">
            <a:noFill/>
            <a:miter lim="800000"/>
            <a:headEnd/>
            <a:tailEnd/>
          </a:ln>
          <a:effectLst/>
        </p:spPr>
        <p:txBody>
          <a:bodyPr wrap="none" anchor="ctr"/>
          <a:lstStyle/>
          <a:p>
            <a:endParaRPr lang="es-VE"/>
          </a:p>
        </p:txBody>
      </p:sp>
      <p:sp>
        <p:nvSpPr>
          <p:cNvPr id="3082" name="Rectangle 10"/>
          <p:cNvSpPr>
            <a:spLocks noChangeArrowheads="1"/>
          </p:cNvSpPr>
          <p:nvPr/>
        </p:nvSpPr>
        <p:spPr bwMode="auto">
          <a:xfrm>
            <a:off x="381000" y="6477000"/>
            <a:ext cx="184731" cy="307777"/>
          </a:xfrm>
          <a:prstGeom prst="rect">
            <a:avLst/>
          </a:prstGeom>
          <a:noFill/>
          <a:ln w="9525">
            <a:noFill/>
            <a:miter lim="800000"/>
            <a:headEnd/>
            <a:tailEnd/>
          </a:ln>
          <a:effectLst/>
        </p:spPr>
        <p:txBody>
          <a:bodyPr wrap="none">
            <a:spAutoFit/>
          </a:bodyPr>
          <a:lstStyle/>
          <a:p>
            <a:endParaRPr lang="es-ES" sz="1400" b="1" dirty="0">
              <a:latin typeface="Arial" charset="0"/>
              <a:cs typeface="Arial" charset="0"/>
            </a:endParaRPr>
          </a:p>
        </p:txBody>
      </p:sp>
      <p:sp>
        <p:nvSpPr>
          <p:cNvPr id="3083" name="Text Box 11"/>
          <p:cNvSpPr txBox="1">
            <a:spLocks noChangeArrowheads="1"/>
          </p:cNvSpPr>
          <p:nvPr/>
        </p:nvSpPr>
        <p:spPr bwMode="auto">
          <a:xfrm>
            <a:off x="685800" y="457200"/>
            <a:ext cx="8001000" cy="304800"/>
          </a:xfrm>
          <a:prstGeom prst="rect">
            <a:avLst/>
          </a:prstGeom>
          <a:noFill/>
          <a:ln w="9525">
            <a:noFill/>
            <a:miter lim="800000"/>
            <a:headEnd/>
            <a:tailEnd/>
          </a:ln>
          <a:effectLst/>
        </p:spPr>
        <p:txBody>
          <a:bodyPr>
            <a:spAutoFit/>
          </a:bodyPr>
          <a:lstStyle/>
          <a:p>
            <a:pPr algn="ctr">
              <a:spcBef>
                <a:spcPct val="50000"/>
              </a:spcBef>
            </a:pPr>
            <a:endParaRPr lang="es-ES" sz="1400" b="1" i="1" dirty="0">
              <a:latin typeface="Arial" charset="0"/>
              <a:cs typeface="Arial" charset="0"/>
            </a:endParaRPr>
          </a:p>
        </p:txBody>
      </p:sp>
      <p:sp>
        <p:nvSpPr>
          <p:cNvPr id="240643" name="Rectangle 3"/>
          <p:cNvSpPr>
            <a:spLocks noChangeArrowheads="1"/>
          </p:cNvSpPr>
          <p:nvPr/>
        </p:nvSpPr>
        <p:spPr bwMode="auto">
          <a:xfrm>
            <a:off x="755576" y="1023125"/>
            <a:ext cx="7704856"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p:txBody>
      </p:sp>
      <p:sp>
        <p:nvSpPr>
          <p:cNvPr id="10" name="9 CuadroTexto"/>
          <p:cNvSpPr txBox="1"/>
          <p:nvPr/>
        </p:nvSpPr>
        <p:spPr>
          <a:xfrm>
            <a:off x="467544" y="1556792"/>
            <a:ext cx="7848873" cy="1846659"/>
          </a:xfrm>
          <a:prstGeom prst="rect">
            <a:avLst/>
          </a:prstGeom>
          <a:noFill/>
        </p:spPr>
        <p:txBody>
          <a:bodyPr wrap="square" rtlCol="0">
            <a:spAutoFit/>
          </a:bodyPr>
          <a:lstStyle/>
          <a:p>
            <a:pPr marL="514350" lvl="0" indent="-514350" algn="just"/>
            <a:r>
              <a:rPr lang="es-VE" sz="1800" dirty="0" smtClean="0">
                <a:latin typeface="Arial" pitchFamily="34" charset="0"/>
                <a:cs typeface="Arial" pitchFamily="34" charset="0"/>
              </a:rPr>
              <a:t>¿Cómo hacer para que la información de los docentes a enseñar llegue a </a:t>
            </a:r>
          </a:p>
          <a:p>
            <a:pPr marL="514350" lvl="0" indent="-514350" algn="just"/>
            <a:r>
              <a:rPr lang="es-VE" sz="1800" dirty="0" smtClean="0">
                <a:latin typeface="Arial" pitchFamily="34" charset="0"/>
                <a:cs typeface="Arial" pitchFamily="34" charset="0"/>
              </a:rPr>
              <a:t>los alumnos?</a:t>
            </a:r>
          </a:p>
          <a:p>
            <a:pPr marL="514350" lvl="0" indent="-514350" algn="just"/>
            <a:endParaRPr lang="es-VE" sz="1800" dirty="0" smtClean="0">
              <a:latin typeface="Arial" pitchFamily="34" charset="0"/>
              <a:cs typeface="Arial" pitchFamily="34" charset="0"/>
            </a:endParaRPr>
          </a:p>
          <a:p>
            <a:pPr algn="just"/>
            <a:endParaRPr lang="es-VE" sz="3000" dirty="0" smtClean="0">
              <a:latin typeface="Arial" pitchFamily="34" charset="0"/>
              <a:cs typeface="Arial" pitchFamily="34" charset="0"/>
            </a:endParaRPr>
          </a:p>
          <a:p>
            <a:pPr algn="just"/>
            <a:endParaRPr lang="es-VE" sz="3000" dirty="0" smtClean="0">
              <a:latin typeface="Arial" pitchFamily="34" charset="0"/>
              <a:cs typeface="Arial" pitchFamily="34" charset="0"/>
            </a:endParaRPr>
          </a:p>
        </p:txBody>
      </p:sp>
      <p:sp>
        <p:nvSpPr>
          <p:cNvPr id="11" name="10 Rectángulo"/>
          <p:cNvSpPr/>
          <p:nvPr/>
        </p:nvSpPr>
        <p:spPr>
          <a:xfrm>
            <a:off x="3063586" y="2420888"/>
            <a:ext cx="2143536" cy="523220"/>
          </a:xfrm>
          <a:prstGeom prst="rect">
            <a:avLst/>
          </a:prstGeom>
        </p:spPr>
        <p:txBody>
          <a:bodyPr wrap="none">
            <a:spAutoFit/>
          </a:bodyPr>
          <a:lstStyle/>
          <a:p>
            <a:pPr algn="ctr">
              <a:spcBef>
                <a:spcPct val="50000"/>
              </a:spcBef>
            </a:pPr>
            <a:r>
              <a:rPr lang="es-VE" sz="2800" u="sng" dirty="0" smtClean="0">
                <a:latin typeface="Arial" pitchFamily="34" charset="0"/>
                <a:cs typeface="Arial" pitchFamily="34" charset="0"/>
              </a:rPr>
              <a:t>Justificación</a:t>
            </a:r>
            <a:endParaRPr lang="es-ES_tradnl" sz="2800" u="sng" dirty="0">
              <a:latin typeface="Arial" pitchFamily="34" charset="0"/>
              <a:cs typeface="Arial" pitchFamily="34" charset="0"/>
            </a:endParaRPr>
          </a:p>
        </p:txBody>
      </p:sp>
      <p:sp>
        <p:nvSpPr>
          <p:cNvPr id="12" name="11 Rectángulo"/>
          <p:cNvSpPr/>
          <p:nvPr/>
        </p:nvSpPr>
        <p:spPr>
          <a:xfrm>
            <a:off x="827584" y="3212976"/>
            <a:ext cx="6912768" cy="646331"/>
          </a:xfrm>
          <a:prstGeom prst="rect">
            <a:avLst/>
          </a:prstGeom>
        </p:spPr>
        <p:txBody>
          <a:bodyPr wrap="square">
            <a:spAutoFit/>
          </a:bodyPr>
          <a:lstStyle/>
          <a:p>
            <a:pPr marL="514350" lvl="0" indent="-514350" algn="just"/>
            <a:r>
              <a:rPr lang="es-VE" sz="1800" dirty="0" smtClean="0">
                <a:latin typeface="Arial" pitchFamily="34" charset="0"/>
                <a:cs typeface="Arial" pitchFamily="34" charset="0"/>
              </a:rPr>
              <a:t> La idea es aprovechar los productos multimedia para lograr el </a:t>
            </a:r>
          </a:p>
          <a:p>
            <a:pPr marL="514350" lvl="0" indent="-514350" algn="just"/>
            <a:r>
              <a:rPr lang="es-VE" sz="1800" dirty="0" smtClean="0">
                <a:latin typeface="Arial" pitchFamily="34" charset="0"/>
                <a:cs typeface="Arial" pitchFamily="34" charset="0"/>
              </a:rPr>
              <a:t>objetivo</a:t>
            </a:r>
          </a:p>
        </p:txBody>
      </p:sp>
      <p:sp>
        <p:nvSpPr>
          <p:cNvPr id="13" name="Rectangle 4"/>
          <p:cNvSpPr>
            <a:spLocks noChangeArrowheads="1"/>
          </p:cNvSpPr>
          <p:nvPr/>
        </p:nvSpPr>
        <p:spPr bwMode="auto">
          <a:xfrm>
            <a:off x="251520" y="4005064"/>
            <a:ext cx="8077200" cy="523220"/>
          </a:xfrm>
          <a:prstGeom prst="rect">
            <a:avLst/>
          </a:prstGeom>
          <a:noFill/>
          <a:ln w="9525">
            <a:noFill/>
            <a:miter lim="800000"/>
            <a:headEnd/>
            <a:tailEnd/>
          </a:ln>
          <a:effectLst/>
        </p:spPr>
        <p:txBody>
          <a:bodyPr>
            <a:spAutoFit/>
          </a:bodyPr>
          <a:lstStyle/>
          <a:p>
            <a:pPr algn="ctr">
              <a:spcBef>
                <a:spcPct val="50000"/>
              </a:spcBef>
            </a:pPr>
            <a:r>
              <a:rPr lang="es-VE" sz="2800" u="sng" dirty="0" smtClean="0">
                <a:latin typeface="Arial" pitchFamily="34" charset="0"/>
                <a:cs typeface="Arial" pitchFamily="34" charset="0"/>
              </a:rPr>
              <a:t>Objetivos generales</a:t>
            </a:r>
            <a:endParaRPr lang="es-ES_tradnl" sz="2800" u="sng" dirty="0">
              <a:latin typeface="Arial" pitchFamily="34" charset="0"/>
              <a:cs typeface="Arial" pitchFamily="34" charset="0"/>
            </a:endParaRPr>
          </a:p>
        </p:txBody>
      </p:sp>
      <p:sp>
        <p:nvSpPr>
          <p:cNvPr id="14" name="13 Rectángulo"/>
          <p:cNvSpPr/>
          <p:nvPr/>
        </p:nvSpPr>
        <p:spPr>
          <a:xfrm>
            <a:off x="971600" y="4798893"/>
            <a:ext cx="6624736" cy="646331"/>
          </a:xfrm>
          <a:prstGeom prst="rect">
            <a:avLst/>
          </a:prstGeom>
        </p:spPr>
        <p:txBody>
          <a:bodyPr wrap="square">
            <a:spAutoFit/>
          </a:bodyPr>
          <a:lstStyle/>
          <a:p>
            <a:r>
              <a:rPr lang="es-VE" sz="1800" dirty="0" smtClean="0">
                <a:latin typeface="Arial" pitchFamily="34" charset="0"/>
                <a:cs typeface="Arial" pitchFamily="34" charset="0"/>
              </a:rPr>
              <a:t>Desarrollar un OA que enseñe sobre suelos y sus estructuras usando HTML que facilite la información sobre suelos.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6"/>
          <p:cNvSpPr>
            <a:spLocks noChangeArrowheads="1"/>
          </p:cNvSpPr>
          <p:nvPr/>
        </p:nvSpPr>
        <p:spPr bwMode="auto">
          <a:xfrm>
            <a:off x="838200" y="76200"/>
            <a:ext cx="8077200" cy="304800"/>
          </a:xfrm>
          <a:prstGeom prst="rect">
            <a:avLst/>
          </a:prstGeom>
          <a:noFill/>
          <a:ln w="9525">
            <a:noFill/>
            <a:miter lim="800000"/>
            <a:headEnd/>
            <a:tailEnd/>
          </a:ln>
          <a:effectLst/>
        </p:spPr>
        <p:txBody>
          <a:bodyPr>
            <a:spAutoFit/>
          </a:bodyPr>
          <a:lstStyle/>
          <a:p>
            <a:pPr>
              <a:spcBef>
                <a:spcPct val="50000"/>
              </a:spcBef>
            </a:pPr>
            <a:endParaRPr lang="ar-SA" sz="1400" b="1" dirty="0">
              <a:cs typeface="Times New Roman" pitchFamily="18" charset="0"/>
            </a:endParaRPr>
          </a:p>
        </p:txBody>
      </p:sp>
      <p:sp>
        <p:nvSpPr>
          <p:cNvPr id="3080" name="Text Box 8"/>
          <p:cNvSpPr txBox="1">
            <a:spLocks noChangeArrowheads="1"/>
          </p:cNvSpPr>
          <p:nvPr/>
        </p:nvSpPr>
        <p:spPr bwMode="auto">
          <a:xfrm>
            <a:off x="4495800" y="6477000"/>
            <a:ext cx="4419600" cy="304800"/>
          </a:xfrm>
          <a:prstGeom prst="rect">
            <a:avLst/>
          </a:prstGeom>
          <a:noFill/>
          <a:ln w="9525">
            <a:noFill/>
            <a:miter lim="800000"/>
            <a:headEnd/>
            <a:tailEnd/>
          </a:ln>
          <a:effectLst/>
        </p:spPr>
        <p:txBody>
          <a:bodyPr>
            <a:spAutoFit/>
          </a:bodyPr>
          <a:lstStyle/>
          <a:p>
            <a:pPr algn="r">
              <a:spcBef>
                <a:spcPct val="50000"/>
              </a:spcBef>
            </a:pPr>
            <a:endParaRPr lang="es-ES" sz="1400" b="1" dirty="0"/>
          </a:p>
        </p:txBody>
      </p:sp>
      <p:sp>
        <p:nvSpPr>
          <p:cNvPr id="3081" name="Rectangle 9"/>
          <p:cNvSpPr>
            <a:spLocks noChangeArrowheads="1"/>
          </p:cNvSpPr>
          <p:nvPr/>
        </p:nvSpPr>
        <p:spPr bwMode="auto">
          <a:xfrm>
            <a:off x="179512" y="1844824"/>
            <a:ext cx="4114800" cy="3581400"/>
          </a:xfrm>
          <a:prstGeom prst="rect">
            <a:avLst/>
          </a:prstGeom>
          <a:noFill/>
          <a:ln w="9525">
            <a:noFill/>
            <a:miter lim="800000"/>
            <a:headEnd/>
            <a:tailEnd/>
          </a:ln>
          <a:effectLst/>
        </p:spPr>
        <p:txBody>
          <a:bodyPr wrap="none" anchor="ctr"/>
          <a:lstStyle/>
          <a:p>
            <a:endParaRPr lang="es-VE"/>
          </a:p>
        </p:txBody>
      </p:sp>
      <p:sp>
        <p:nvSpPr>
          <p:cNvPr id="3082" name="Rectangle 10"/>
          <p:cNvSpPr>
            <a:spLocks noChangeArrowheads="1"/>
          </p:cNvSpPr>
          <p:nvPr/>
        </p:nvSpPr>
        <p:spPr bwMode="auto">
          <a:xfrm>
            <a:off x="381000" y="6477000"/>
            <a:ext cx="184731" cy="307777"/>
          </a:xfrm>
          <a:prstGeom prst="rect">
            <a:avLst/>
          </a:prstGeom>
          <a:noFill/>
          <a:ln w="9525">
            <a:noFill/>
            <a:miter lim="800000"/>
            <a:headEnd/>
            <a:tailEnd/>
          </a:ln>
          <a:effectLst/>
        </p:spPr>
        <p:txBody>
          <a:bodyPr wrap="none">
            <a:spAutoFit/>
          </a:bodyPr>
          <a:lstStyle/>
          <a:p>
            <a:endParaRPr lang="es-ES" sz="1400" b="1" dirty="0">
              <a:latin typeface="Arial" charset="0"/>
              <a:cs typeface="Arial" charset="0"/>
            </a:endParaRPr>
          </a:p>
        </p:txBody>
      </p:sp>
      <p:sp>
        <p:nvSpPr>
          <p:cNvPr id="3083" name="Text Box 11"/>
          <p:cNvSpPr txBox="1">
            <a:spLocks noChangeArrowheads="1"/>
          </p:cNvSpPr>
          <p:nvPr/>
        </p:nvSpPr>
        <p:spPr bwMode="auto">
          <a:xfrm>
            <a:off x="685800" y="457200"/>
            <a:ext cx="8001000" cy="304800"/>
          </a:xfrm>
          <a:prstGeom prst="rect">
            <a:avLst/>
          </a:prstGeom>
          <a:noFill/>
          <a:ln w="9525">
            <a:noFill/>
            <a:miter lim="800000"/>
            <a:headEnd/>
            <a:tailEnd/>
          </a:ln>
          <a:effectLst/>
        </p:spPr>
        <p:txBody>
          <a:bodyPr>
            <a:spAutoFit/>
          </a:bodyPr>
          <a:lstStyle/>
          <a:p>
            <a:pPr algn="ctr">
              <a:spcBef>
                <a:spcPct val="50000"/>
              </a:spcBef>
            </a:pPr>
            <a:endParaRPr lang="es-ES" sz="1400" b="1" i="1" dirty="0">
              <a:latin typeface="Arial" charset="0"/>
              <a:cs typeface="Arial" charset="0"/>
            </a:endParaRPr>
          </a:p>
        </p:txBody>
      </p:sp>
      <p:sp>
        <p:nvSpPr>
          <p:cNvPr id="240643" name="Rectangle 3"/>
          <p:cNvSpPr>
            <a:spLocks noChangeArrowheads="1"/>
          </p:cNvSpPr>
          <p:nvPr/>
        </p:nvSpPr>
        <p:spPr bwMode="auto">
          <a:xfrm>
            <a:off x="755576" y="1023125"/>
            <a:ext cx="7704856"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p:txBody>
      </p:sp>
      <p:sp>
        <p:nvSpPr>
          <p:cNvPr id="10" name="9 CuadroTexto"/>
          <p:cNvSpPr txBox="1"/>
          <p:nvPr/>
        </p:nvSpPr>
        <p:spPr>
          <a:xfrm>
            <a:off x="467544" y="1124744"/>
            <a:ext cx="7848873" cy="1015663"/>
          </a:xfrm>
          <a:prstGeom prst="rect">
            <a:avLst/>
          </a:prstGeom>
          <a:noFill/>
        </p:spPr>
        <p:txBody>
          <a:bodyPr wrap="square" rtlCol="0">
            <a:spAutoFit/>
          </a:bodyPr>
          <a:lstStyle/>
          <a:p>
            <a:pPr algn="just"/>
            <a:endParaRPr lang="es-VE" sz="3000" dirty="0" smtClean="0">
              <a:latin typeface="Arial" pitchFamily="34" charset="0"/>
              <a:cs typeface="Arial" pitchFamily="34" charset="0"/>
            </a:endParaRPr>
          </a:p>
          <a:p>
            <a:pPr algn="just"/>
            <a:endParaRPr lang="es-VE" sz="3000" dirty="0" smtClean="0">
              <a:latin typeface="Arial" pitchFamily="34" charset="0"/>
              <a:cs typeface="Arial" pitchFamily="34" charset="0"/>
            </a:endParaRPr>
          </a:p>
        </p:txBody>
      </p:sp>
      <p:sp>
        <p:nvSpPr>
          <p:cNvPr id="13" name="12 CuadroTexto"/>
          <p:cNvSpPr txBox="1"/>
          <p:nvPr/>
        </p:nvSpPr>
        <p:spPr>
          <a:xfrm>
            <a:off x="611560" y="3789040"/>
            <a:ext cx="7848873" cy="584775"/>
          </a:xfrm>
          <a:prstGeom prst="rect">
            <a:avLst/>
          </a:prstGeom>
          <a:noFill/>
        </p:spPr>
        <p:txBody>
          <a:bodyPr wrap="square" rtlCol="0">
            <a:spAutoFit/>
          </a:bodyPr>
          <a:lstStyle/>
          <a:p>
            <a:pPr algn="just"/>
            <a:r>
              <a:rPr lang="es-VE" sz="1800" dirty="0" smtClean="0">
                <a:latin typeface="Arial" pitchFamily="34" charset="0"/>
                <a:cs typeface="Arial" pitchFamily="34" charset="0"/>
              </a:rPr>
              <a:t>En este proyectó se desarrolló un OA que enseñe sobre suelos</a:t>
            </a:r>
            <a:r>
              <a:rPr lang="es-VE" sz="3200" dirty="0" smtClean="0">
                <a:latin typeface="Arial" pitchFamily="34" charset="0"/>
                <a:cs typeface="Arial" pitchFamily="34" charset="0"/>
              </a:rPr>
              <a:t>.</a:t>
            </a:r>
          </a:p>
        </p:txBody>
      </p:sp>
      <p:sp>
        <p:nvSpPr>
          <p:cNvPr id="14" name="Rectangle 4"/>
          <p:cNvSpPr>
            <a:spLocks noChangeArrowheads="1"/>
          </p:cNvSpPr>
          <p:nvPr/>
        </p:nvSpPr>
        <p:spPr bwMode="auto">
          <a:xfrm>
            <a:off x="467544" y="404664"/>
            <a:ext cx="8077200" cy="523220"/>
          </a:xfrm>
          <a:prstGeom prst="rect">
            <a:avLst/>
          </a:prstGeom>
          <a:noFill/>
          <a:ln w="9525">
            <a:noFill/>
            <a:miter lim="800000"/>
            <a:headEnd/>
            <a:tailEnd/>
          </a:ln>
          <a:effectLst/>
        </p:spPr>
        <p:txBody>
          <a:bodyPr>
            <a:spAutoFit/>
          </a:bodyPr>
          <a:lstStyle/>
          <a:p>
            <a:pPr algn="ctr">
              <a:spcBef>
                <a:spcPct val="50000"/>
              </a:spcBef>
            </a:pPr>
            <a:r>
              <a:rPr lang="es-VE" sz="2800" u="sng" dirty="0" smtClean="0">
                <a:latin typeface="Arial" pitchFamily="34" charset="0"/>
                <a:cs typeface="Arial" pitchFamily="34" charset="0"/>
              </a:rPr>
              <a:t>Objetivos específicos</a:t>
            </a:r>
            <a:endParaRPr lang="es-ES_tradnl" sz="2800" u="sng" dirty="0">
              <a:latin typeface="Arial" pitchFamily="34" charset="0"/>
              <a:cs typeface="Arial" pitchFamily="34" charset="0"/>
            </a:endParaRPr>
          </a:p>
        </p:txBody>
      </p:sp>
      <p:sp>
        <p:nvSpPr>
          <p:cNvPr id="15" name="14 Rectángulo"/>
          <p:cNvSpPr/>
          <p:nvPr/>
        </p:nvSpPr>
        <p:spPr>
          <a:xfrm>
            <a:off x="1187624" y="1340768"/>
            <a:ext cx="6390456" cy="1477328"/>
          </a:xfrm>
          <a:prstGeom prst="rect">
            <a:avLst/>
          </a:prstGeom>
        </p:spPr>
        <p:txBody>
          <a:bodyPr wrap="square">
            <a:spAutoFit/>
          </a:bodyPr>
          <a:lstStyle/>
          <a:p>
            <a:pPr lvl="0" algn="just">
              <a:buFont typeface="Arial" pitchFamily="34" charset="0"/>
              <a:buChar char="•"/>
            </a:pPr>
            <a:r>
              <a:rPr lang="es-VE" sz="1800" dirty="0" smtClean="0">
                <a:latin typeface="Arial" pitchFamily="34" charset="0"/>
                <a:cs typeface="Arial" pitchFamily="34" charset="0"/>
              </a:rPr>
              <a:t> Analizar los requerimientos del Objeto de Aprendizaje.</a:t>
            </a:r>
          </a:p>
          <a:p>
            <a:pPr lvl="0" algn="just">
              <a:buFont typeface="Arial" pitchFamily="34" charset="0"/>
              <a:buChar char="•"/>
            </a:pPr>
            <a:r>
              <a:rPr lang="es-VE" sz="1800" dirty="0" smtClean="0">
                <a:latin typeface="Arial" pitchFamily="34" charset="0"/>
                <a:cs typeface="Arial" pitchFamily="34" charset="0"/>
              </a:rPr>
              <a:t> Diseñar el Objeto de Aprendizaje. </a:t>
            </a:r>
          </a:p>
          <a:p>
            <a:pPr lvl="0" algn="just">
              <a:buFont typeface="Arial" pitchFamily="34" charset="0"/>
              <a:buChar char="•"/>
            </a:pPr>
            <a:r>
              <a:rPr lang="es-VE" sz="1800" dirty="0" smtClean="0">
                <a:latin typeface="Arial" pitchFamily="34" charset="0"/>
                <a:cs typeface="Arial" pitchFamily="34" charset="0"/>
              </a:rPr>
              <a:t> Desarrollar el Objeto de Aprendizaje.</a:t>
            </a:r>
          </a:p>
          <a:p>
            <a:pPr lvl="0" algn="just">
              <a:buFont typeface="Arial" pitchFamily="34" charset="0"/>
              <a:buChar char="•"/>
            </a:pPr>
            <a:r>
              <a:rPr lang="es-VE" sz="1800" dirty="0" smtClean="0">
                <a:latin typeface="Arial" pitchFamily="34" charset="0"/>
                <a:cs typeface="Arial" pitchFamily="34" charset="0"/>
              </a:rPr>
              <a:t> Implementar el Objeto de Aprendizaje.</a:t>
            </a:r>
          </a:p>
          <a:p>
            <a:pPr lvl="0" algn="just">
              <a:buFont typeface="Arial" pitchFamily="34" charset="0"/>
              <a:buChar char="•"/>
            </a:pPr>
            <a:r>
              <a:rPr lang="es-VE" sz="1800" dirty="0" smtClean="0">
                <a:latin typeface="Arial" pitchFamily="34" charset="0"/>
                <a:cs typeface="Arial" pitchFamily="34" charset="0"/>
              </a:rPr>
              <a:t> Evaluar el Objeto de Aprendizaje.</a:t>
            </a:r>
          </a:p>
        </p:txBody>
      </p:sp>
      <p:sp>
        <p:nvSpPr>
          <p:cNvPr id="16" name="Rectangle 4"/>
          <p:cNvSpPr>
            <a:spLocks noChangeArrowheads="1"/>
          </p:cNvSpPr>
          <p:nvPr/>
        </p:nvSpPr>
        <p:spPr bwMode="auto">
          <a:xfrm>
            <a:off x="539552" y="2996952"/>
            <a:ext cx="8077200" cy="523220"/>
          </a:xfrm>
          <a:prstGeom prst="rect">
            <a:avLst/>
          </a:prstGeom>
          <a:noFill/>
          <a:ln w="9525">
            <a:noFill/>
            <a:miter lim="800000"/>
            <a:headEnd/>
            <a:tailEnd/>
          </a:ln>
          <a:effectLst/>
        </p:spPr>
        <p:txBody>
          <a:bodyPr>
            <a:spAutoFit/>
          </a:bodyPr>
          <a:lstStyle/>
          <a:p>
            <a:pPr algn="ctr">
              <a:spcBef>
                <a:spcPct val="50000"/>
              </a:spcBef>
            </a:pPr>
            <a:r>
              <a:rPr lang="es-VE" sz="2800" u="sng" dirty="0" smtClean="0">
                <a:latin typeface="Arial" pitchFamily="34" charset="0"/>
                <a:cs typeface="Arial" pitchFamily="34" charset="0"/>
              </a:rPr>
              <a:t>Alcance</a:t>
            </a:r>
            <a:endParaRPr lang="es-ES_tradnl" sz="2800" u="sng" dirty="0">
              <a:latin typeface="Arial" pitchFamily="34" charset="0"/>
              <a:cs typeface="Arial" pitchFamily="34" charset="0"/>
            </a:endParaRPr>
          </a:p>
        </p:txBody>
      </p:sp>
      <p:sp>
        <p:nvSpPr>
          <p:cNvPr id="17" name="16 Rectángulo"/>
          <p:cNvSpPr/>
          <p:nvPr/>
        </p:nvSpPr>
        <p:spPr>
          <a:xfrm>
            <a:off x="2555776" y="4581128"/>
            <a:ext cx="4347665" cy="523220"/>
          </a:xfrm>
          <a:prstGeom prst="rect">
            <a:avLst/>
          </a:prstGeom>
        </p:spPr>
        <p:txBody>
          <a:bodyPr wrap="none">
            <a:spAutoFit/>
          </a:bodyPr>
          <a:lstStyle/>
          <a:p>
            <a:pPr algn="ctr">
              <a:spcBef>
                <a:spcPct val="50000"/>
              </a:spcBef>
            </a:pPr>
            <a:r>
              <a:rPr lang="es-VE" sz="2800" u="sng" dirty="0" smtClean="0">
                <a:latin typeface="Arial" pitchFamily="34" charset="0"/>
                <a:cs typeface="Arial" pitchFamily="34" charset="0"/>
              </a:rPr>
              <a:t>Metodología de desarrollo</a:t>
            </a:r>
            <a:endParaRPr lang="es-ES_tradnl" sz="2800" u="sng" dirty="0">
              <a:latin typeface="Arial" pitchFamily="34" charset="0"/>
              <a:cs typeface="Arial" pitchFamily="34" charset="0"/>
            </a:endParaRPr>
          </a:p>
        </p:txBody>
      </p:sp>
      <p:sp>
        <p:nvSpPr>
          <p:cNvPr id="18" name="17 Rectángulo"/>
          <p:cNvSpPr/>
          <p:nvPr/>
        </p:nvSpPr>
        <p:spPr>
          <a:xfrm>
            <a:off x="611560" y="5373216"/>
            <a:ext cx="8118648" cy="646331"/>
          </a:xfrm>
          <a:prstGeom prst="rect">
            <a:avLst/>
          </a:prstGeom>
        </p:spPr>
        <p:txBody>
          <a:bodyPr wrap="square">
            <a:spAutoFit/>
          </a:bodyPr>
          <a:lstStyle/>
          <a:p>
            <a:pPr algn="just"/>
            <a:r>
              <a:rPr lang="es-VE" sz="1800" dirty="0" smtClean="0">
                <a:latin typeface="Arial" pitchFamily="34" charset="0"/>
                <a:cs typeface="Arial" pitchFamily="34" charset="0"/>
              </a:rPr>
              <a:t>Se usó el método de desarrollo ADDIE. Se usó de UML los casos de uso.</a:t>
            </a:r>
          </a:p>
          <a:p>
            <a:pPr algn="just"/>
            <a:r>
              <a:rPr lang="es-VE" sz="1800" dirty="0" smtClean="0">
                <a:latin typeface="Arial" pitchFamily="34" charset="0"/>
                <a:cs typeface="Arial" pitchFamily="34" charset="0"/>
              </a:rPr>
              <a:t>Se usó como herramienta </a:t>
            </a:r>
            <a:r>
              <a:rPr lang="es-VE" sz="1800" dirty="0" err="1" smtClean="0">
                <a:latin typeface="Arial" pitchFamily="34" charset="0"/>
                <a:cs typeface="Arial" pitchFamily="34" charset="0"/>
              </a:rPr>
              <a:t>html</a:t>
            </a:r>
            <a:r>
              <a:rPr lang="es-VE" sz="1800" dirty="0" smtClean="0">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457200" y="685800"/>
            <a:ext cx="8077200" cy="6571030"/>
          </a:xfrm>
          <a:prstGeom prst="rect">
            <a:avLst/>
          </a:prstGeom>
          <a:noFill/>
          <a:ln w="9525">
            <a:noFill/>
            <a:miter lim="800000"/>
            <a:headEnd/>
            <a:tailEnd/>
          </a:ln>
          <a:effectLst/>
        </p:spPr>
        <p:txBody>
          <a:bodyPr>
            <a:spAutoFit/>
          </a:bodyPr>
          <a:lstStyle/>
          <a:p>
            <a:pPr algn="ctr">
              <a:spcBef>
                <a:spcPct val="50000"/>
              </a:spcBef>
            </a:pPr>
            <a:r>
              <a:rPr lang="es-VE" sz="2800" u="sng" dirty="0" smtClean="0">
                <a:latin typeface="Arial" pitchFamily="34" charset="0"/>
                <a:cs typeface="Arial" pitchFamily="34" charset="0"/>
              </a:rPr>
              <a:t>Antecedentes</a:t>
            </a:r>
          </a:p>
          <a:p>
            <a:pPr lvl="0" algn="just">
              <a:spcBef>
                <a:spcPct val="50000"/>
              </a:spcBef>
              <a:buFont typeface="Wingdings" pitchFamily="2" charset="2"/>
              <a:buChar char="v"/>
            </a:pPr>
            <a:r>
              <a:rPr lang="es-VE" sz="1800" dirty="0" smtClean="0"/>
              <a:t> </a:t>
            </a:r>
            <a:r>
              <a:rPr lang="es-VE" sz="1800" dirty="0" smtClean="0">
                <a:latin typeface="Arial" pitchFamily="34" charset="0"/>
                <a:cs typeface="Arial" pitchFamily="34" charset="0"/>
              </a:rPr>
              <a:t>Quintero J.(2009):  </a:t>
            </a:r>
            <a:r>
              <a:rPr lang="es-VE" sz="1800" i="1" dirty="0" smtClean="0">
                <a:latin typeface="Arial" pitchFamily="34" charset="0"/>
                <a:cs typeface="Arial" pitchFamily="34" charset="0"/>
              </a:rPr>
              <a:t>Integración del Repositorio de AMBAR con el Repositorio de </a:t>
            </a:r>
            <a:r>
              <a:rPr lang="es-VE" sz="1800" i="1" dirty="0" err="1" smtClean="0">
                <a:latin typeface="Arial" pitchFamily="34" charset="0"/>
                <a:cs typeface="Arial" pitchFamily="34" charset="0"/>
              </a:rPr>
              <a:t>Metadata</a:t>
            </a:r>
            <a:r>
              <a:rPr lang="es-VE" sz="1800" i="1" dirty="0" smtClean="0">
                <a:latin typeface="Arial" pitchFamily="34" charset="0"/>
                <a:cs typeface="Arial" pitchFamily="34" charset="0"/>
              </a:rPr>
              <a:t> a través de la Capa de Servicios. </a:t>
            </a:r>
            <a:r>
              <a:rPr lang="es-VE" sz="1800" dirty="0" smtClean="0">
                <a:latin typeface="Arial" pitchFamily="34" charset="0"/>
                <a:cs typeface="Arial" pitchFamily="34" charset="0"/>
              </a:rPr>
              <a:t>Universidad Central de Venezuela.</a:t>
            </a:r>
          </a:p>
          <a:p>
            <a:pPr algn="just">
              <a:spcBef>
                <a:spcPct val="50000"/>
              </a:spcBef>
              <a:buFont typeface="Wingdings" pitchFamily="2" charset="2"/>
              <a:buChar char="v"/>
            </a:pPr>
            <a:r>
              <a:rPr lang="es-VE" sz="1800" dirty="0" smtClean="0">
                <a:latin typeface="Arial" pitchFamily="34" charset="0"/>
                <a:cs typeface="Arial" pitchFamily="34" charset="0"/>
              </a:rPr>
              <a:t> López L.(2010): </a:t>
            </a:r>
            <a:r>
              <a:rPr lang="es-VE" sz="1800" i="1" dirty="0" smtClean="0">
                <a:latin typeface="Arial" pitchFamily="34" charset="0"/>
                <a:cs typeface="Arial" pitchFamily="34" charset="0"/>
              </a:rPr>
              <a:t>Desarrollo del módulo </a:t>
            </a:r>
            <a:r>
              <a:rPr lang="es-VE" sz="1800" i="1" dirty="0" err="1" smtClean="0">
                <a:latin typeface="Arial" pitchFamily="34" charset="0"/>
                <a:cs typeface="Arial" pitchFamily="34" charset="0"/>
              </a:rPr>
              <a:t>WebQuest</a:t>
            </a:r>
            <a:r>
              <a:rPr lang="es-VE" sz="1800" i="1" dirty="0" smtClean="0">
                <a:latin typeface="Arial" pitchFamily="34" charset="0"/>
                <a:cs typeface="Arial" pitchFamily="34" charset="0"/>
              </a:rPr>
              <a:t> basado en la especificación IMS </a:t>
            </a:r>
            <a:r>
              <a:rPr lang="es-VE" sz="1800" i="1" dirty="0" err="1" smtClean="0">
                <a:latin typeface="Arial" pitchFamily="34" charset="0"/>
                <a:cs typeface="Arial" pitchFamily="34" charset="0"/>
              </a:rPr>
              <a:t>Learning</a:t>
            </a:r>
            <a:r>
              <a:rPr lang="es-VE" sz="1800" i="1" dirty="0" smtClean="0">
                <a:latin typeface="Arial" pitchFamily="34" charset="0"/>
                <a:cs typeface="Arial" pitchFamily="34" charset="0"/>
              </a:rPr>
              <a:t> </a:t>
            </a:r>
            <a:r>
              <a:rPr lang="es-VE" sz="1800" i="1" dirty="0" err="1" smtClean="0">
                <a:latin typeface="Arial" pitchFamily="34" charset="0"/>
                <a:cs typeface="Arial" pitchFamily="34" charset="0"/>
              </a:rPr>
              <a:t>Design</a:t>
            </a:r>
            <a:r>
              <a:rPr lang="es-VE" sz="1800" i="1" dirty="0" smtClean="0">
                <a:latin typeface="Arial" pitchFamily="34" charset="0"/>
                <a:cs typeface="Arial" pitchFamily="34" charset="0"/>
              </a:rPr>
              <a:t> para la creación de cursos en la plataforma </a:t>
            </a:r>
            <a:r>
              <a:rPr lang="es-VE" sz="1800" i="1" dirty="0" err="1" smtClean="0">
                <a:latin typeface="Arial" pitchFamily="34" charset="0"/>
                <a:cs typeface="Arial" pitchFamily="34" charset="0"/>
              </a:rPr>
              <a:t>Moodle</a:t>
            </a:r>
            <a:r>
              <a:rPr lang="es-VE" sz="1800" i="1" dirty="0" smtClean="0">
                <a:latin typeface="Arial" pitchFamily="34" charset="0"/>
                <a:cs typeface="Arial" pitchFamily="34" charset="0"/>
              </a:rPr>
              <a:t> </a:t>
            </a:r>
            <a:r>
              <a:rPr lang="es-VE" sz="1800" dirty="0" smtClean="0">
                <a:latin typeface="Arial" pitchFamily="34" charset="0"/>
                <a:cs typeface="Arial" pitchFamily="34" charset="0"/>
              </a:rPr>
              <a:t>Universidad Central de Venezuela.</a:t>
            </a:r>
          </a:p>
          <a:p>
            <a:pPr lvl="0" algn="just">
              <a:spcBef>
                <a:spcPct val="50000"/>
              </a:spcBef>
              <a:buFont typeface="Wingdings" pitchFamily="2" charset="2"/>
              <a:buChar char="v"/>
            </a:pPr>
            <a:r>
              <a:rPr lang="es-VE" sz="1800" dirty="0" smtClean="0">
                <a:latin typeface="Arial" pitchFamily="34" charset="0"/>
                <a:cs typeface="Arial" pitchFamily="34" charset="0"/>
              </a:rPr>
              <a:t> </a:t>
            </a:r>
            <a:r>
              <a:rPr lang="es-VE" sz="1800" dirty="0" err="1" smtClean="0">
                <a:latin typeface="Arial" pitchFamily="34" charset="0"/>
                <a:cs typeface="Arial" pitchFamily="34" charset="0"/>
              </a:rPr>
              <a:t>Joubert</a:t>
            </a:r>
            <a:r>
              <a:rPr lang="es-VE" sz="1800" dirty="0" smtClean="0">
                <a:latin typeface="Arial" pitchFamily="34" charset="0"/>
                <a:cs typeface="Arial" pitchFamily="34" charset="0"/>
              </a:rPr>
              <a:t> I. y Ramírez E. (2011):  </a:t>
            </a:r>
            <a:r>
              <a:rPr lang="es-VE" sz="1800" i="1" dirty="0" smtClean="0">
                <a:latin typeface="Arial" pitchFamily="34" charset="0"/>
                <a:cs typeface="Arial" pitchFamily="34" charset="0"/>
              </a:rPr>
              <a:t>INTEGRACIÓN DEL REPOSITORIO DE OBJETOS DE APRENDIZAJE DE AMBAR CON LA PLATAFORMA MOODLE. </a:t>
            </a:r>
            <a:r>
              <a:rPr lang="es-VE" sz="1800" dirty="0" smtClean="0">
                <a:latin typeface="Arial" pitchFamily="34" charset="0"/>
                <a:cs typeface="Arial" pitchFamily="34" charset="0"/>
              </a:rPr>
              <a:t>Universidad Central de Venezuela.</a:t>
            </a:r>
          </a:p>
          <a:p>
            <a:pPr lvl="0" algn="just">
              <a:spcBef>
                <a:spcPct val="50000"/>
              </a:spcBef>
              <a:buFont typeface="Wingdings" pitchFamily="2" charset="2"/>
              <a:buChar char="v"/>
            </a:pPr>
            <a:r>
              <a:rPr lang="es-VE" sz="1800" dirty="0" smtClean="0">
                <a:latin typeface="Arial" pitchFamily="34" charset="0"/>
                <a:cs typeface="Arial" pitchFamily="34" charset="0"/>
              </a:rPr>
              <a:t> Piñero P. y Ramírez E. (2012): </a:t>
            </a:r>
            <a:r>
              <a:rPr lang="es-VE" sz="1800" i="1" dirty="0" smtClean="0">
                <a:latin typeface="Arial" pitchFamily="34" charset="0"/>
                <a:cs typeface="Arial" pitchFamily="34" charset="0"/>
              </a:rPr>
              <a:t>Construcción de un Objeto de Aprendizaje Web tipo Simulación Sísmica utilizando tecnologías</a:t>
            </a:r>
            <a:endParaRPr lang="es-VE" sz="1800" dirty="0" smtClean="0">
              <a:latin typeface="Arial" pitchFamily="34" charset="0"/>
              <a:cs typeface="Arial" pitchFamily="34" charset="0"/>
            </a:endParaRPr>
          </a:p>
          <a:p>
            <a:r>
              <a:rPr lang="es-VE" sz="1800" i="1" dirty="0" smtClean="0">
                <a:latin typeface="Arial" pitchFamily="34" charset="0"/>
                <a:cs typeface="Arial" pitchFamily="34" charset="0"/>
              </a:rPr>
              <a:t>de dibujo en capas con HTML5. </a:t>
            </a:r>
            <a:r>
              <a:rPr lang="es-VE" sz="1800" dirty="0" smtClean="0">
                <a:latin typeface="Arial" pitchFamily="34" charset="0"/>
                <a:cs typeface="Arial" pitchFamily="34" charset="0"/>
              </a:rPr>
              <a:t>Universidad Central de </a:t>
            </a:r>
          </a:p>
          <a:p>
            <a:r>
              <a:rPr lang="es-VE" sz="1800" dirty="0" smtClean="0">
                <a:latin typeface="Arial" pitchFamily="34" charset="0"/>
                <a:cs typeface="Arial" pitchFamily="34" charset="0"/>
              </a:rPr>
              <a:t>Venezuela.</a:t>
            </a:r>
          </a:p>
          <a:p>
            <a:pPr lvl="0" algn="just">
              <a:spcBef>
                <a:spcPct val="50000"/>
              </a:spcBef>
              <a:buFont typeface="Wingdings" pitchFamily="2" charset="2"/>
              <a:buChar char="v"/>
            </a:pPr>
            <a:endParaRPr lang="es-VE" sz="1800" dirty="0" smtClean="0">
              <a:latin typeface="Arial" pitchFamily="34" charset="0"/>
              <a:cs typeface="Arial" pitchFamily="34" charset="0"/>
            </a:endParaRPr>
          </a:p>
          <a:p>
            <a:pPr algn="just">
              <a:spcBef>
                <a:spcPct val="50000"/>
              </a:spcBef>
              <a:buFont typeface="Wingdings" pitchFamily="2" charset="2"/>
              <a:buChar char="v"/>
            </a:pPr>
            <a:endParaRPr lang="es-VE" sz="1800" dirty="0" smtClean="0">
              <a:latin typeface="Arial" pitchFamily="34" charset="0"/>
              <a:cs typeface="Arial" pitchFamily="34" charset="0"/>
            </a:endParaRPr>
          </a:p>
          <a:p>
            <a:pPr lvl="0" algn="just">
              <a:spcBef>
                <a:spcPct val="50000"/>
              </a:spcBef>
              <a:buFont typeface="Wingdings" pitchFamily="2" charset="2"/>
              <a:buChar char="v"/>
            </a:pPr>
            <a:endParaRPr lang="es-VE" sz="1800" dirty="0" smtClean="0">
              <a:latin typeface="Arial" pitchFamily="34" charset="0"/>
              <a:cs typeface="Arial" pitchFamily="34" charset="0"/>
            </a:endParaRPr>
          </a:p>
          <a:p>
            <a:pPr algn="ctr">
              <a:spcBef>
                <a:spcPct val="50000"/>
              </a:spcBef>
            </a:pPr>
            <a:endParaRPr lang="es-ES_tradnl" sz="2800" u="sng" dirty="0">
              <a:latin typeface="Arial" pitchFamily="34" charset="0"/>
              <a:cs typeface="Arial" pitchFamily="34" charset="0"/>
            </a:endParaRPr>
          </a:p>
        </p:txBody>
      </p:sp>
      <p:sp>
        <p:nvSpPr>
          <p:cNvPr id="3078" name="Rectangle 6"/>
          <p:cNvSpPr>
            <a:spLocks noChangeArrowheads="1"/>
          </p:cNvSpPr>
          <p:nvPr/>
        </p:nvSpPr>
        <p:spPr bwMode="auto">
          <a:xfrm>
            <a:off x="838200" y="76200"/>
            <a:ext cx="8077200" cy="304800"/>
          </a:xfrm>
          <a:prstGeom prst="rect">
            <a:avLst/>
          </a:prstGeom>
          <a:noFill/>
          <a:ln w="9525">
            <a:noFill/>
            <a:miter lim="800000"/>
            <a:headEnd/>
            <a:tailEnd/>
          </a:ln>
          <a:effectLst/>
        </p:spPr>
        <p:txBody>
          <a:bodyPr>
            <a:spAutoFit/>
          </a:bodyPr>
          <a:lstStyle/>
          <a:p>
            <a:pPr>
              <a:spcBef>
                <a:spcPct val="50000"/>
              </a:spcBef>
            </a:pPr>
            <a:endParaRPr lang="ar-SA" sz="1400" b="1" dirty="0">
              <a:cs typeface="Times New Roman" pitchFamily="18" charset="0"/>
            </a:endParaRPr>
          </a:p>
        </p:txBody>
      </p:sp>
      <p:sp>
        <p:nvSpPr>
          <p:cNvPr id="3080" name="Text Box 8"/>
          <p:cNvSpPr txBox="1">
            <a:spLocks noChangeArrowheads="1"/>
          </p:cNvSpPr>
          <p:nvPr/>
        </p:nvSpPr>
        <p:spPr bwMode="auto">
          <a:xfrm>
            <a:off x="4495800" y="6477000"/>
            <a:ext cx="4419600" cy="304800"/>
          </a:xfrm>
          <a:prstGeom prst="rect">
            <a:avLst/>
          </a:prstGeom>
          <a:noFill/>
          <a:ln w="9525">
            <a:noFill/>
            <a:miter lim="800000"/>
            <a:headEnd/>
            <a:tailEnd/>
          </a:ln>
          <a:effectLst/>
        </p:spPr>
        <p:txBody>
          <a:bodyPr>
            <a:spAutoFit/>
          </a:bodyPr>
          <a:lstStyle/>
          <a:p>
            <a:pPr algn="r">
              <a:spcBef>
                <a:spcPct val="50000"/>
              </a:spcBef>
            </a:pPr>
            <a:endParaRPr lang="es-ES" sz="1400" b="1" dirty="0"/>
          </a:p>
        </p:txBody>
      </p:sp>
      <p:sp>
        <p:nvSpPr>
          <p:cNvPr id="3081" name="Rectangle 9"/>
          <p:cNvSpPr>
            <a:spLocks noChangeArrowheads="1"/>
          </p:cNvSpPr>
          <p:nvPr/>
        </p:nvSpPr>
        <p:spPr bwMode="auto">
          <a:xfrm>
            <a:off x="179512" y="1844824"/>
            <a:ext cx="4114800" cy="3581400"/>
          </a:xfrm>
          <a:prstGeom prst="rect">
            <a:avLst/>
          </a:prstGeom>
          <a:noFill/>
          <a:ln w="9525">
            <a:noFill/>
            <a:miter lim="800000"/>
            <a:headEnd/>
            <a:tailEnd/>
          </a:ln>
          <a:effectLst/>
        </p:spPr>
        <p:txBody>
          <a:bodyPr wrap="none" anchor="ctr"/>
          <a:lstStyle/>
          <a:p>
            <a:endParaRPr lang="es-VE"/>
          </a:p>
        </p:txBody>
      </p:sp>
      <p:sp>
        <p:nvSpPr>
          <p:cNvPr id="3082" name="Rectangle 10"/>
          <p:cNvSpPr>
            <a:spLocks noChangeArrowheads="1"/>
          </p:cNvSpPr>
          <p:nvPr/>
        </p:nvSpPr>
        <p:spPr bwMode="auto">
          <a:xfrm>
            <a:off x="381000" y="6477000"/>
            <a:ext cx="184731" cy="307777"/>
          </a:xfrm>
          <a:prstGeom prst="rect">
            <a:avLst/>
          </a:prstGeom>
          <a:noFill/>
          <a:ln w="9525">
            <a:noFill/>
            <a:miter lim="800000"/>
            <a:headEnd/>
            <a:tailEnd/>
          </a:ln>
          <a:effectLst/>
        </p:spPr>
        <p:txBody>
          <a:bodyPr wrap="none">
            <a:spAutoFit/>
          </a:bodyPr>
          <a:lstStyle/>
          <a:p>
            <a:endParaRPr lang="es-ES" sz="1400" b="1" dirty="0">
              <a:latin typeface="Arial" charset="0"/>
              <a:cs typeface="Arial" charset="0"/>
            </a:endParaRPr>
          </a:p>
        </p:txBody>
      </p:sp>
      <p:sp>
        <p:nvSpPr>
          <p:cNvPr id="3083" name="Text Box 11"/>
          <p:cNvSpPr txBox="1">
            <a:spLocks noChangeArrowheads="1"/>
          </p:cNvSpPr>
          <p:nvPr/>
        </p:nvSpPr>
        <p:spPr bwMode="auto">
          <a:xfrm>
            <a:off x="685800" y="457200"/>
            <a:ext cx="8001000" cy="304800"/>
          </a:xfrm>
          <a:prstGeom prst="rect">
            <a:avLst/>
          </a:prstGeom>
          <a:noFill/>
          <a:ln w="9525">
            <a:noFill/>
            <a:miter lim="800000"/>
            <a:headEnd/>
            <a:tailEnd/>
          </a:ln>
          <a:effectLst/>
        </p:spPr>
        <p:txBody>
          <a:bodyPr>
            <a:spAutoFit/>
          </a:bodyPr>
          <a:lstStyle/>
          <a:p>
            <a:pPr algn="ctr">
              <a:spcBef>
                <a:spcPct val="50000"/>
              </a:spcBef>
            </a:pPr>
            <a:endParaRPr lang="es-ES" sz="1400" b="1" i="1" dirty="0">
              <a:latin typeface="Arial" charset="0"/>
              <a:cs typeface="Arial" charset="0"/>
            </a:endParaRPr>
          </a:p>
        </p:txBody>
      </p:sp>
      <p:sp>
        <p:nvSpPr>
          <p:cNvPr id="240643" name="Rectangle 3"/>
          <p:cNvSpPr>
            <a:spLocks noChangeArrowheads="1"/>
          </p:cNvSpPr>
          <p:nvPr/>
        </p:nvSpPr>
        <p:spPr bwMode="auto">
          <a:xfrm>
            <a:off x="755576" y="1023125"/>
            <a:ext cx="7704856"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a:p>
            <a:pPr marL="514350" indent="-514350" algn="just"/>
            <a:endParaRPr lang="es-VE" sz="30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900113" y="2781300"/>
            <a:ext cx="7345362" cy="701675"/>
          </a:xfrm>
          <a:prstGeom prst="rect">
            <a:avLst/>
          </a:prstGeom>
          <a:noFill/>
          <a:ln w="9525">
            <a:noFill/>
            <a:miter lim="800000"/>
            <a:headEnd/>
            <a:tailEnd/>
          </a:ln>
          <a:effectLst/>
        </p:spPr>
        <p:txBody>
          <a:bodyPr>
            <a:spAutoFit/>
          </a:bodyPr>
          <a:lstStyle/>
          <a:p>
            <a:pPr algn="just">
              <a:spcBef>
                <a:spcPct val="50000"/>
              </a:spcBef>
            </a:pPr>
            <a:r>
              <a:rPr lang="es-ES_tradnl" sz="4000" b="1" dirty="0" smtClean="0">
                <a:latin typeface="Arial" charset="0"/>
              </a:rPr>
              <a:t>              </a:t>
            </a:r>
            <a:r>
              <a:rPr lang="es-ES_tradnl" sz="3000" b="1" dirty="0" smtClean="0">
                <a:latin typeface="Arial" charset="0"/>
              </a:rPr>
              <a:t>Marco conceptual</a:t>
            </a:r>
            <a:endParaRPr lang="es-ES" sz="3000" b="1" dirty="0">
              <a:latin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3354</TotalTime>
  <Words>2498</Words>
  <Application>Microsoft Office PowerPoint</Application>
  <PresentationFormat>Presentación en pantalla (4:3)</PresentationFormat>
  <Paragraphs>373</Paragraphs>
  <Slides>36</Slides>
  <Notes>1</Notes>
  <HiddenSlides>0</HiddenSlides>
  <MMClips>0</MMClips>
  <ScaleCrop>false</ScaleCrop>
  <HeadingPairs>
    <vt:vector size="4" baseType="variant">
      <vt:variant>
        <vt:lpstr>Tema</vt:lpstr>
      </vt:variant>
      <vt:variant>
        <vt:i4>1</vt:i4>
      </vt:variant>
      <vt:variant>
        <vt:lpstr>Títulos de diapositiva</vt:lpstr>
      </vt:variant>
      <vt:variant>
        <vt:i4>36</vt:i4>
      </vt:variant>
    </vt:vector>
  </HeadingPairs>
  <TitlesOfParts>
    <vt:vector size="37" baseType="lpstr">
      <vt:lpstr>Diseño predeterminado</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vector>
  </TitlesOfParts>
  <Company>Zúñiga Lara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Marisa Tatiana Zúñiga Lara</dc:creator>
  <cp:lastModifiedBy>USUARIO</cp:lastModifiedBy>
  <cp:revision>232</cp:revision>
  <dcterms:created xsi:type="dcterms:W3CDTF">2003-10-13T06:21:05Z</dcterms:created>
  <dcterms:modified xsi:type="dcterms:W3CDTF">2015-03-27T12:40:23Z</dcterms:modified>
</cp:coreProperties>
</file>