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8" r:id="rId7"/>
    <p:sldId id="269" r:id="rId8"/>
    <p:sldId id="263" r:id="rId9"/>
    <p:sldId id="271" r:id="rId10"/>
    <p:sldId id="265" r:id="rId11"/>
    <p:sldId id="272" r:id="rId12"/>
    <p:sldId id="266" r:id="rId13"/>
    <p:sldId id="270" r:id="rId14"/>
    <p:sldId id="26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DCF4"/>
    <a:srgbClr val="5892F4"/>
    <a:srgbClr val="4093B4"/>
    <a:srgbClr val="58C8F4"/>
    <a:srgbClr val="2E6C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875"/>
    <p:restoredTop sz="94886"/>
  </p:normalViewPr>
  <p:slideViewPr>
    <p:cSldViewPr snapToGrid="0" snapToObjects="1">
      <p:cViewPr>
        <p:scale>
          <a:sx n="90" d="100"/>
          <a:sy n="90" d="100"/>
        </p:scale>
        <p:origin x="552" y="1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______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__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湿度</c:v>
                </c:pt>
              </c:strCache>
            </c:strRef>
          </c:tx>
          <c:spPr>
            <a:ln w="76200" cap="rnd">
              <a:solidFill>
                <a:schemeClr val="accent1"/>
              </a:solidFill>
              <a:round/>
            </a:ln>
            <a:effectLst/>
          </c:spPr>
          <c:marker>
            <c:symbol val="none"/>
          </c:marker>
          <c:cat>
            <c:strRef>
              <c:f>Sheet1!$A$2:$A$4</c:f>
              <c:strCache>
                <c:ptCount val="3"/>
                <c:pt idx="0">
                  <c:v>朝(9-12)</c:v>
                </c:pt>
                <c:pt idx="1">
                  <c:v>昼(12-15)</c:v>
                </c:pt>
                <c:pt idx="2">
                  <c:v>夜(21-24)</c:v>
                </c:pt>
              </c:strCache>
            </c:strRef>
          </c:cat>
          <c:val>
            <c:numRef>
              <c:f>Sheet1!$C$2:$C$4</c:f>
              <c:numCache>
                <c:formatCode>General</c:formatCode>
                <c:ptCount val="3"/>
                <c:pt idx="0">
                  <c:v>94.0</c:v>
                </c:pt>
                <c:pt idx="1">
                  <c:v>84.0</c:v>
                </c:pt>
                <c:pt idx="2">
                  <c:v>93.0</c:v>
                </c:pt>
              </c:numCache>
            </c:numRef>
          </c:val>
          <c:smooth val="0"/>
        </c:ser>
        <c:dLbls>
          <c:showLegendKey val="0"/>
          <c:showVal val="0"/>
          <c:showCatName val="0"/>
          <c:showSerName val="0"/>
          <c:showPercent val="0"/>
          <c:showBubbleSize val="0"/>
        </c:dLbls>
        <c:marker val="1"/>
        <c:smooth val="0"/>
        <c:axId val="189639856"/>
        <c:axId val="8080000"/>
      </c:lineChart>
      <c:lineChart>
        <c:grouping val="standard"/>
        <c:varyColors val="0"/>
        <c:ser>
          <c:idx val="0"/>
          <c:order val="0"/>
          <c:tx>
            <c:strRef>
              <c:f>Sheet1!$B$1</c:f>
              <c:strCache>
                <c:ptCount val="1"/>
                <c:pt idx="0">
                  <c:v>気温</c:v>
                </c:pt>
              </c:strCache>
            </c:strRef>
          </c:tx>
          <c:spPr>
            <a:ln w="76200" cap="rnd">
              <a:solidFill>
                <a:schemeClr val="accent2"/>
              </a:solidFill>
              <a:round/>
            </a:ln>
            <a:effectLst/>
          </c:spPr>
          <c:marker>
            <c:symbol val="none"/>
          </c:marker>
          <c:cat>
            <c:strRef>
              <c:f>Sheet1!$A$2:$A$4</c:f>
              <c:strCache>
                <c:ptCount val="3"/>
                <c:pt idx="0">
                  <c:v>朝(9-12)</c:v>
                </c:pt>
                <c:pt idx="1">
                  <c:v>昼(12-15)</c:v>
                </c:pt>
                <c:pt idx="2">
                  <c:v>夜(21-24)</c:v>
                </c:pt>
              </c:strCache>
            </c:strRef>
          </c:cat>
          <c:val>
            <c:numRef>
              <c:f>Sheet1!$B$2:$B$4</c:f>
              <c:numCache>
                <c:formatCode>General</c:formatCode>
                <c:ptCount val="3"/>
                <c:pt idx="0">
                  <c:v>14.6</c:v>
                </c:pt>
                <c:pt idx="1">
                  <c:v>16.6</c:v>
                </c:pt>
                <c:pt idx="2">
                  <c:v>14.0</c:v>
                </c:pt>
              </c:numCache>
            </c:numRef>
          </c:val>
          <c:smooth val="0"/>
        </c:ser>
        <c:dLbls>
          <c:showLegendKey val="0"/>
          <c:showVal val="0"/>
          <c:showCatName val="0"/>
          <c:showSerName val="0"/>
          <c:showPercent val="0"/>
          <c:showBubbleSize val="0"/>
        </c:dLbls>
        <c:marker val="1"/>
        <c:smooth val="0"/>
        <c:axId val="131210000"/>
        <c:axId val="130326352"/>
      </c:lineChart>
      <c:catAx>
        <c:axId val="18963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b" anchorCtr="0"/>
          <a:lstStyle/>
          <a:p>
            <a:pPr>
              <a:defRPr sz="2000" b="1" i="0" u="none" strike="noStrike" kern="1200" baseline="0">
                <a:solidFill>
                  <a:schemeClr val="bg1"/>
                </a:solidFill>
                <a:latin typeface="Tsukushi A Round Gothic" charset="-128"/>
                <a:ea typeface="Tsukushi A Round Gothic" charset="-128"/>
                <a:cs typeface="Tsukushi A Round Gothic" charset="-128"/>
              </a:defRPr>
            </a:pPr>
            <a:endParaRPr lang="ja-JP"/>
          </a:p>
        </c:txPr>
        <c:crossAx val="8080000"/>
        <c:crosses val="autoZero"/>
        <c:auto val="1"/>
        <c:lblAlgn val="ctr"/>
        <c:lblOffset val="100"/>
        <c:noMultiLvlLbl val="0"/>
      </c:catAx>
      <c:valAx>
        <c:axId val="8080000"/>
        <c:scaling>
          <c:orientation val="minMax"/>
          <c:min val="0.0"/>
        </c:scaling>
        <c:delete val="0"/>
        <c:axPos val="l"/>
        <c:majorGridlines>
          <c:spPr>
            <a:ln w="76200"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accent5">
                    <a:lumMod val="75000"/>
                  </a:schemeClr>
                </a:solidFill>
                <a:latin typeface="Tsukushi A Round Gothic" charset="-128"/>
                <a:ea typeface="Tsukushi A Round Gothic" charset="-128"/>
                <a:cs typeface="Tsukushi A Round Gothic" charset="-128"/>
              </a:defRPr>
            </a:pPr>
            <a:endParaRPr lang="ja-JP"/>
          </a:p>
        </c:txPr>
        <c:crossAx val="189639856"/>
        <c:crosses val="autoZero"/>
        <c:crossBetween val="between"/>
      </c:valAx>
      <c:valAx>
        <c:axId val="130326352"/>
        <c:scaling>
          <c:orientation val="minMax"/>
          <c:max val="20.0"/>
          <c:min val="12.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accent2"/>
                </a:solidFill>
                <a:latin typeface="Tsukushi A Round Gothic" charset="-128"/>
                <a:ea typeface="Tsukushi A Round Gothic" charset="-128"/>
                <a:cs typeface="Tsukushi A Round Gothic" charset="-128"/>
              </a:defRPr>
            </a:pPr>
            <a:endParaRPr lang="ja-JP"/>
          </a:p>
        </c:txPr>
        <c:crossAx val="131210000"/>
        <c:crosses val="max"/>
        <c:crossBetween val="between"/>
      </c:valAx>
      <c:catAx>
        <c:axId val="131210000"/>
        <c:scaling>
          <c:orientation val="minMax"/>
        </c:scaling>
        <c:delete val="1"/>
        <c:axPos val="b"/>
        <c:numFmt formatCode="General" sourceLinked="1"/>
        <c:majorTickMark val="out"/>
        <c:minorTickMark val="none"/>
        <c:tickLblPos val="nextTo"/>
        <c:crossAx val="130326352"/>
        <c:crosses val="autoZero"/>
        <c:auto val="1"/>
        <c:lblAlgn val="ctr"/>
        <c:lblOffset val="100"/>
        <c:noMultiLvlLbl val="0"/>
      </c:catAx>
      <c:spPr>
        <a:solidFill>
          <a:schemeClr val="bg1"/>
        </a:solid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湿度</c:v>
                </c:pt>
              </c:strCache>
            </c:strRef>
          </c:tx>
          <c:spPr>
            <a:ln w="76200" cap="rnd">
              <a:solidFill>
                <a:schemeClr val="accent1"/>
              </a:solidFill>
              <a:round/>
            </a:ln>
            <a:effectLst/>
          </c:spPr>
          <c:marker>
            <c:symbol val="none"/>
          </c:marker>
          <c:cat>
            <c:strRef>
              <c:f>Sheet1!$A$2:$A$4</c:f>
              <c:strCache>
                <c:ptCount val="3"/>
                <c:pt idx="0">
                  <c:v>朝(9-12)</c:v>
                </c:pt>
                <c:pt idx="1">
                  <c:v>昼(12-15)</c:v>
                </c:pt>
                <c:pt idx="2">
                  <c:v>夜(21-24)</c:v>
                </c:pt>
              </c:strCache>
            </c:strRef>
          </c:cat>
          <c:val>
            <c:numRef>
              <c:f>Sheet1!$C$2:$C$4</c:f>
              <c:numCache>
                <c:formatCode>General</c:formatCode>
                <c:ptCount val="3"/>
                <c:pt idx="0">
                  <c:v>51.0</c:v>
                </c:pt>
                <c:pt idx="1">
                  <c:v>50.0</c:v>
                </c:pt>
                <c:pt idx="2">
                  <c:v>82.0</c:v>
                </c:pt>
              </c:numCache>
            </c:numRef>
          </c:val>
          <c:smooth val="0"/>
        </c:ser>
        <c:dLbls>
          <c:showLegendKey val="0"/>
          <c:showVal val="0"/>
          <c:showCatName val="0"/>
          <c:showSerName val="0"/>
          <c:showPercent val="0"/>
          <c:showBubbleSize val="0"/>
        </c:dLbls>
        <c:marker val="1"/>
        <c:smooth val="0"/>
        <c:axId val="190996592"/>
        <c:axId val="109932560"/>
      </c:lineChart>
      <c:lineChart>
        <c:grouping val="standard"/>
        <c:varyColors val="0"/>
        <c:ser>
          <c:idx val="0"/>
          <c:order val="0"/>
          <c:tx>
            <c:strRef>
              <c:f>Sheet1!$B$1</c:f>
              <c:strCache>
                <c:ptCount val="1"/>
                <c:pt idx="0">
                  <c:v>気温</c:v>
                </c:pt>
              </c:strCache>
            </c:strRef>
          </c:tx>
          <c:spPr>
            <a:ln w="76200" cap="rnd">
              <a:solidFill>
                <a:schemeClr val="accent2"/>
              </a:solidFill>
              <a:round/>
            </a:ln>
            <a:effectLst/>
          </c:spPr>
          <c:marker>
            <c:symbol val="none"/>
          </c:marker>
          <c:cat>
            <c:strRef>
              <c:f>Sheet1!$A$2:$A$4</c:f>
              <c:strCache>
                <c:ptCount val="3"/>
                <c:pt idx="0">
                  <c:v>朝(9-12)</c:v>
                </c:pt>
                <c:pt idx="1">
                  <c:v>昼(12-15)</c:v>
                </c:pt>
                <c:pt idx="2">
                  <c:v>夜(21-24)</c:v>
                </c:pt>
              </c:strCache>
            </c:strRef>
          </c:cat>
          <c:val>
            <c:numRef>
              <c:f>Sheet1!$B$2:$B$4</c:f>
              <c:numCache>
                <c:formatCode>General</c:formatCode>
                <c:ptCount val="3"/>
                <c:pt idx="0">
                  <c:v>16.5</c:v>
                </c:pt>
                <c:pt idx="1">
                  <c:v>19.7</c:v>
                </c:pt>
                <c:pt idx="2">
                  <c:v>16.9</c:v>
                </c:pt>
              </c:numCache>
            </c:numRef>
          </c:val>
          <c:smooth val="0"/>
        </c:ser>
        <c:dLbls>
          <c:showLegendKey val="0"/>
          <c:showVal val="0"/>
          <c:showCatName val="0"/>
          <c:showSerName val="0"/>
          <c:showPercent val="0"/>
          <c:showBubbleSize val="0"/>
        </c:dLbls>
        <c:marker val="1"/>
        <c:smooth val="0"/>
        <c:axId val="109540352"/>
        <c:axId val="109214976"/>
      </c:lineChart>
      <c:catAx>
        <c:axId val="190996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b" anchorCtr="0"/>
          <a:lstStyle/>
          <a:p>
            <a:pPr>
              <a:defRPr sz="2000" b="1" i="0" u="none" strike="noStrike" kern="1200" baseline="0">
                <a:solidFill>
                  <a:schemeClr val="bg1"/>
                </a:solidFill>
                <a:latin typeface="Tsukushi A Round Gothic" charset="-128"/>
                <a:ea typeface="Tsukushi A Round Gothic" charset="-128"/>
                <a:cs typeface="Tsukushi A Round Gothic" charset="-128"/>
              </a:defRPr>
            </a:pPr>
            <a:endParaRPr lang="ja-JP"/>
          </a:p>
        </c:txPr>
        <c:crossAx val="109932560"/>
        <c:crosses val="autoZero"/>
        <c:auto val="1"/>
        <c:lblAlgn val="ctr"/>
        <c:lblOffset val="100"/>
        <c:noMultiLvlLbl val="0"/>
      </c:catAx>
      <c:valAx>
        <c:axId val="109932560"/>
        <c:scaling>
          <c:orientation val="minMax"/>
          <c:min val="0.0"/>
        </c:scaling>
        <c:delete val="0"/>
        <c:axPos val="l"/>
        <c:majorGridlines>
          <c:spPr>
            <a:ln w="76200"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accent5">
                    <a:lumMod val="75000"/>
                  </a:schemeClr>
                </a:solidFill>
                <a:latin typeface="Tsukushi A Round Gothic" charset="-128"/>
                <a:ea typeface="Tsukushi A Round Gothic" charset="-128"/>
                <a:cs typeface="Tsukushi A Round Gothic" charset="-128"/>
              </a:defRPr>
            </a:pPr>
            <a:endParaRPr lang="ja-JP"/>
          </a:p>
        </c:txPr>
        <c:crossAx val="190996592"/>
        <c:crosses val="autoZero"/>
        <c:crossBetween val="between"/>
      </c:valAx>
      <c:valAx>
        <c:axId val="109214976"/>
        <c:scaling>
          <c:orientation val="minMax"/>
          <c:max val="20.0"/>
          <c:min val="12.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accent2"/>
                </a:solidFill>
                <a:latin typeface="Tsukushi A Round Gothic" charset="-128"/>
                <a:ea typeface="Tsukushi A Round Gothic" charset="-128"/>
                <a:cs typeface="Tsukushi A Round Gothic" charset="-128"/>
              </a:defRPr>
            </a:pPr>
            <a:endParaRPr lang="ja-JP"/>
          </a:p>
        </c:txPr>
        <c:crossAx val="109540352"/>
        <c:crosses val="max"/>
        <c:crossBetween val="between"/>
      </c:valAx>
      <c:catAx>
        <c:axId val="109540352"/>
        <c:scaling>
          <c:orientation val="minMax"/>
        </c:scaling>
        <c:delete val="1"/>
        <c:axPos val="b"/>
        <c:numFmt formatCode="General" sourceLinked="1"/>
        <c:majorTickMark val="out"/>
        <c:minorTickMark val="none"/>
        <c:tickLblPos val="nextTo"/>
        <c:crossAx val="109214976"/>
        <c:crosses val="autoZero"/>
        <c:auto val="1"/>
        <c:lblAlgn val="ctr"/>
        <c:lblOffset val="100"/>
        <c:noMultiLvlLbl val="0"/>
      </c:catAx>
      <c:spPr>
        <a:solidFill>
          <a:schemeClr val="bg1"/>
        </a:solid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湿度</c:v>
                </c:pt>
              </c:strCache>
            </c:strRef>
          </c:tx>
          <c:spPr>
            <a:ln w="76200" cap="rnd">
              <a:solidFill>
                <a:schemeClr val="accent1"/>
              </a:solidFill>
              <a:round/>
            </a:ln>
            <a:effectLst/>
          </c:spPr>
          <c:marker>
            <c:symbol val="none"/>
          </c:marker>
          <c:cat>
            <c:strRef>
              <c:f>Sheet1!$A$2:$A$4</c:f>
              <c:strCache>
                <c:ptCount val="3"/>
                <c:pt idx="0">
                  <c:v>朝(9-12)</c:v>
                </c:pt>
                <c:pt idx="1">
                  <c:v>昼(12-15)</c:v>
                </c:pt>
                <c:pt idx="2">
                  <c:v>夜(21-24)</c:v>
                </c:pt>
              </c:strCache>
            </c:strRef>
          </c:cat>
          <c:val>
            <c:numRef>
              <c:f>Sheet1!$C$2:$C$4</c:f>
              <c:numCache>
                <c:formatCode>General</c:formatCode>
                <c:ptCount val="3"/>
                <c:pt idx="0">
                  <c:v>92.0</c:v>
                </c:pt>
                <c:pt idx="1">
                  <c:v>91.0</c:v>
                </c:pt>
                <c:pt idx="2">
                  <c:v>90.0</c:v>
                </c:pt>
              </c:numCache>
            </c:numRef>
          </c:val>
          <c:smooth val="0"/>
        </c:ser>
        <c:dLbls>
          <c:showLegendKey val="0"/>
          <c:showVal val="0"/>
          <c:showCatName val="0"/>
          <c:showSerName val="0"/>
          <c:showPercent val="0"/>
          <c:showBubbleSize val="0"/>
        </c:dLbls>
        <c:marker val="1"/>
        <c:smooth val="0"/>
        <c:axId val="5140576"/>
        <c:axId val="109600448"/>
      </c:lineChart>
      <c:lineChart>
        <c:grouping val="standard"/>
        <c:varyColors val="0"/>
        <c:ser>
          <c:idx val="0"/>
          <c:order val="0"/>
          <c:tx>
            <c:strRef>
              <c:f>Sheet1!$B$1</c:f>
              <c:strCache>
                <c:ptCount val="1"/>
                <c:pt idx="0">
                  <c:v>気温</c:v>
                </c:pt>
              </c:strCache>
            </c:strRef>
          </c:tx>
          <c:spPr>
            <a:ln w="76200" cap="rnd">
              <a:solidFill>
                <a:schemeClr val="accent2"/>
              </a:solidFill>
              <a:round/>
            </a:ln>
            <a:effectLst/>
          </c:spPr>
          <c:marker>
            <c:symbol val="none"/>
          </c:marker>
          <c:cat>
            <c:strRef>
              <c:f>Sheet1!$A$2:$A$4</c:f>
              <c:strCache>
                <c:ptCount val="3"/>
                <c:pt idx="0">
                  <c:v>朝(9-12)</c:v>
                </c:pt>
                <c:pt idx="1">
                  <c:v>昼(12-15)</c:v>
                </c:pt>
                <c:pt idx="2">
                  <c:v>夜(21-24)</c:v>
                </c:pt>
              </c:strCache>
            </c:strRef>
          </c:cat>
          <c:val>
            <c:numRef>
              <c:f>Sheet1!$B$2:$B$4</c:f>
              <c:numCache>
                <c:formatCode>General</c:formatCode>
                <c:ptCount val="3"/>
                <c:pt idx="0">
                  <c:v>13.4</c:v>
                </c:pt>
                <c:pt idx="1">
                  <c:v>15.5</c:v>
                </c:pt>
                <c:pt idx="2">
                  <c:v>15.2</c:v>
                </c:pt>
              </c:numCache>
            </c:numRef>
          </c:val>
          <c:smooth val="0"/>
        </c:ser>
        <c:dLbls>
          <c:showLegendKey val="0"/>
          <c:showVal val="0"/>
          <c:showCatName val="0"/>
          <c:showSerName val="0"/>
          <c:showPercent val="0"/>
          <c:showBubbleSize val="0"/>
        </c:dLbls>
        <c:marker val="1"/>
        <c:smooth val="0"/>
        <c:axId val="109149504"/>
        <c:axId val="109147456"/>
      </c:lineChart>
      <c:catAx>
        <c:axId val="514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b" anchorCtr="0"/>
          <a:lstStyle/>
          <a:p>
            <a:pPr>
              <a:defRPr sz="2000" b="1" i="0" u="none" strike="noStrike" kern="1200" baseline="0">
                <a:solidFill>
                  <a:schemeClr val="bg1"/>
                </a:solidFill>
                <a:latin typeface="Tsukushi A Round Gothic" charset="-128"/>
                <a:ea typeface="Tsukushi A Round Gothic" charset="-128"/>
                <a:cs typeface="Tsukushi A Round Gothic" charset="-128"/>
              </a:defRPr>
            </a:pPr>
            <a:endParaRPr lang="ja-JP"/>
          </a:p>
        </c:txPr>
        <c:crossAx val="109600448"/>
        <c:crosses val="autoZero"/>
        <c:auto val="1"/>
        <c:lblAlgn val="ctr"/>
        <c:lblOffset val="100"/>
        <c:noMultiLvlLbl val="0"/>
      </c:catAx>
      <c:valAx>
        <c:axId val="109600448"/>
        <c:scaling>
          <c:orientation val="minMax"/>
          <c:min val="0.0"/>
        </c:scaling>
        <c:delete val="0"/>
        <c:axPos val="l"/>
        <c:majorGridlines>
          <c:spPr>
            <a:ln w="76200"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accent5">
                    <a:lumMod val="75000"/>
                  </a:schemeClr>
                </a:solidFill>
                <a:latin typeface="Tsukushi A Round Gothic" charset="-128"/>
                <a:ea typeface="Tsukushi A Round Gothic" charset="-128"/>
                <a:cs typeface="Tsukushi A Round Gothic" charset="-128"/>
              </a:defRPr>
            </a:pPr>
            <a:endParaRPr lang="ja-JP"/>
          </a:p>
        </c:txPr>
        <c:crossAx val="5140576"/>
        <c:crosses val="autoZero"/>
        <c:crossBetween val="between"/>
      </c:valAx>
      <c:valAx>
        <c:axId val="109147456"/>
        <c:scaling>
          <c:orientation val="minMax"/>
          <c:max val="20.0"/>
          <c:min val="12.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accent2"/>
                </a:solidFill>
                <a:latin typeface="Tsukushi A Round Gothic" charset="-128"/>
                <a:ea typeface="Tsukushi A Round Gothic" charset="-128"/>
                <a:cs typeface="Tsukushi A Round Gothic" charset="-128"/>
              </a:defRPr>
            </a:pPr>
            <a:endParaRPr lang="ja-JP"/>
          </a:p>
        </c:txPr>
        <c:crossAx val="109149504"/>
        <c:crosses val="max"/>
        <c:crossBetween val="between"/>
      </c:valAx>
      <c:catAx>
        <c:axId val="109149504"/>
        <c:scaling>
          <c:orientation val="minMax"/>
        </c:scaling>
        <c:delete val="1"/>
        <c:axPos val="b"/>
        <c:numFmt formatCode="General" sourceLinked="1"/>
        <c:majorTickMark val="out"/>
        <c:minorTickMark val="none"/>
        <c:tickLblPos val="nextTo"/>
        <c:crossAx val="109147456"/>
        <c:crosses val="autoZero"/>
        <c:auto val="1"/>
        <c:lblAlgn val="ctr"/>
        <c:lblOffset val="100"/>
        <c:noMultiLvlLbl val="0"/>
      </c:catAx>
      <c:spPr>
        <a:solidFill>
          <a:schemeClr val="bg1"/>
        </a:solid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70002-B7F2-DD42-87E5-850CA398C357}" type="datetimeFigureOut">
              <a:rPr kumimoji="1" lang="ja-JP" altLang="en-US" smtClean="0"/>
              <a:t>2017/11/11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EF476-358D-4D49-A664-93B2AEB55DD0}" type="slidenum">
              <a:rPr kumimoji="1" lang="ja-JP" altLang="en-US" smtClean="0"/>
              <a:t>‹#›</a:t>
            </a:fld>
            <a:endParaRPr kumimoji="1" lang="ja-JP" altLang="en-US"/>
          </a:p>
        </p:txBody>
      </p:sp>
    </p:spTree>
    <p:extLst>
      <p:ext uri="{BB962C8B-B14F-4D97-AF65-F5344CB8AC3E}">
        <p14:creationId xmlns:p14="http://schemas.microsoft.com/office/powerpoint/2010/main" val="6744748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名古屋から来ました</a:t>
            </a:r>
            <a:r>
              <a:rPr kumimoji="1" lang="en-US" altLang="ja-JP" dirty="0" smtClean="0"/>
              <a:t>jack</a:t>
            </a:r>
            <a:r>
              <a:rPr kumimoji="1" lang="ja-JP" altLang="en-US" dirty="0" smtClean="0"/>
              <a:t>と申します。宜しくお願いします。今回僕たちが紹介するのは、このモデレート・クロスィーズというサービスです。突然ですがみなさま、朝に服を選ぶ時に、ニュースで今日の気温と天気を調べていませんか？それとも、だいたいこういう服装でいいだろうと来ていった服で、予想外に暑かったり寒かったりして失敗したなあと思った経験はありません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1</a:t>
            </a:fld>
            <a:endParaRPr kumimoji="1" lang="ja-JP" altLang="en-US"/>
          </a:p>
        </p:txBody>
      </p:sp>
    </p:spTree>
    <p:extLst>
      <p:ext uri="{BB962C8B-B14F-4D97-AF65-F5344CB8AC3E}">
        <p14:creationId xmlns:p14="http://schemas.microsoft.com/office/powerpoint/2010/main" val="1971487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文章の生成について説明します。その日着て行く服の詳細をつたえるために文章を利用しました。文書は定型文とキーワードに分かれていて、その日の天候にあわせたキーワードを生成する事で文を完成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10</a:t>
            </a:fld>
            <a:endParaRPr kumimoji="1" lang="ja-JP" altLang="en-US"/>
          </a:p>
        </p:txBody>
      </p:sp>
    </p:spTree>
    <p:extLst>
      <p:ext uri="{BB962C8B-B14F-4D97-AF65-F5344CB8AC3E}">
        <p14:creationId xmlns:p14="http://schemas.microsoft.com/office/powerpoint/2010/main" val="1897949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キーワードの生成はその日の気温や、湿度の変化などの情報からできています。その実装は、</a:t>
            </a:r>
            <a:r>
              <a:rPr kumimoji="1" lang="en-US" altLang="ja-JP" dirty="0" smtClean="0"/>
              <a:t>API</a:t>
            </a:r>
            <a:r>
              <a:rPr kumimoji="1" lang="ja-JP" altLang="en-US" dirty="0" smtClean="0"/>
              <a:t>から朝と昼と、夜それぞれの気温と湿度を取得し、不快度指数というパラメータを計算しています。次に、不快度指数の朝、昼、夜での変化や、数値を考慮し、キーワードを生成します。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11</a:t>
            </a:fld>
            <a:endParaRPr kumimoji="1" lang="ja-JP" altLang="en-US"/>
          </a:p>
        </p:txBody>
      </p:sp>
    </p:spTree>
    <p:extLst>
      <p:ext uri="{BB962C8B-B14F-4D97-AF65-F5344CB8AC3E}">
        <p14:creationId xmlns:p14="http://schemas.microsoft.com/office/powerpoint/2010/main" val="646114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最後に今後の展望を２つご紹介させていただきます。昨今の広告にあふれている現状、マーケティングの匂いの強いサービスは嫌いだと思われる方も多いと思います。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しかしこのサービスは、ユーザーが欲しい朝というタイミングに、欲しい情報を通知することができます。そのため、ファッション通販サイトと連携することで、広告だと気づかれにくくしつつ、商品を宣伝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12</a:t>
            </a:fld>
            <a:endParaRPr kumimoji="1" lang="ja-JP" altLang="en-US"/>
          </a:p>
        </p:txBody>
      </p:sp>
    </p:spTree>
    <p:extLst>
      <p:ext uri="{BB962C8B-B14F-4D97-AF65-F5344CB8AC3E}">
        <p14:creationId xmlns:p14="http://schemas.microsoft.com/office/powerpoint/2010/main" val="790797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二つ目は、自動学習を実装して、推奨するコーディネートを、自分の持っているアイテムを活用したものにしようという試みです。</a:t>
            </a:r>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これもファッション通販サイトと連携することになるのですが、サイトで購入したアイテムを自動でユーザーの所持アイテムを管理するデータベースに追加し、活用することでユーザーの好みに合わせたコーディネートを提案することが可能だ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13</a:t>
            </a:fld>
            <a:endParaRPr kumimoji="1" lang="ja-JP" altLang="en-US"/>
          </a:p>
        </p:txBody>
      </p:sp>
    </p:spTree>
    <p:extLst>
      <p:ext uri="{BB962C8B-B14F-4D97-AF65-F5344CB8AC3E}">
        <p14:creationId xmlns:p14="http://schemas.microsoft.com/office/powerpoint/2010/main" val="16353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以上で、モデレートクロシィーズの発表を終わります。ご静聴ありがとうございました。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14</a:t>
            </a:fld>
            <a:endParaRPr kumimoji="1" lang="ja-JP" altLang="en-US"/>
          </a:p>
        </p:txBody>
      </p:sp>
    </p:spTree>
    <p:extLst>
      <p:ext uri="{BB962C8B-B14F-4D97-AF65-F5344CB8AC3E}">
        <p14:creationId xmlns:p14="http://schemas.microsoft.com/office/powerpoint/2010/main" val="18786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モデレート・クロシィーズは、「朝の服選びにラクさを！」というモットーのもと開発されました。サービスを利用することで、毎朝みなさんが着て行く服のために時間をかけることを、過去のものにすることを約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2</a:t>
            </a:fld>
            <a:endParaRPr kumimoji="1" lang="ja-JP" altLang="en-US"/>
          </a:p>
        </p:txBody>
      </p:sp>
    </p:spTree>
    <p:extLst>
      <p:ext uri="{BB962C8B-B14F-4D97-AF65-F5344CB8AC3E}">
        <p14:creationId xmlns:p14="http://schemas.microsoft.com/office/powerpoint/2010/main" val="14475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アプリの特徴は次の三つです。まず初めに、気温や温度によって人々がどのように感じるかを、「寒い」から「暑い」の一次元で表現した不快度指数というパラメータを、毎朝自動で算出します。しかし、「ちょっと寒い」と言われても、どれくらい寒いのか具体的にわからず困ってしまいますよね。そこで、過去の類似した天候の日に、他の方々が身につけていたファッションコーディネートを提案する機能をつけています。具体的な服装を提示することで、迷わず服を選択することができます。三つ目は、素朴な可愛らしさをもつ、グラフィカルかつ直感的なユーザーインタフェースです。ユーザーがこのサービスをご利用中に操作方法がわからなくなってしまわないように最大限配慮いた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3</a:t>
            </a:fld>
            <a:endParaRPr kumimoji="1" lang="ja-JP" altLang="en-US"/>
          </a:p>
        </p:txBody>
      </p:sp>
    </p:spTree>
    <p:extLst>
      <p:ext uri="{BB962C8B-B14F-4D97-AF65-F5344CB8AC3E}">
        <p14:creationId xmlns:p14="http://schemas.microsoft.com/office/powerpoint/2010/main" val="1457062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まずはラインを開き、</a:t>
            </a:r>
            <a:r>
              <a:rPr kumimoji="1" lang="en-US" altLang="ja-JP" dirty="0" smtClean="0"/>
              <a:t>QR</a:t>
            </a:r>
            <a:r>
              <a:rPr kumimoji="1" lang="ja-JP" altLang="en-US" dirty="0" smtClean="0"/>
              <a:t>コードを読み込みます。ダイアログで友達として追加していただくと、初期化のためのメッセージが届きます。性別と地域、通知する時間をタッチで選択していただきます。現在、中部地方、関東地方、近畿地方、関西地方、中国地方をサポートしています。最後に通知時間を４種類の中からタッチで選択してください。設定するのはたったこれだけです。すると、通知する時間にメッセージが届きます。通知時間はデモ動画のため本番とは異なっているのでご了承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4</a:t>
            </a:fld>
            <a:endParaRPr kumimoji="1" lang="ja-JP" altLang="en-US"/>
          </a:p>
        </p:txBody>
      </p:sp>
    </p:spTree>
    <p:extLst>
      <p:ext uri="{BB962C8B-B14F-4D97-AF65-F5344CB8AC3E}">
        <p14:creationId xmlns:p14="http://schemas.microsoft.com/office/powerpoint/2010/main" val="383014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ja-JP" altLang="en-US" dirty="0" smtClean="0"/>
              <a:t>日目はこのように気温差が激しい日です。（</a:t>
            </a:r>
            <a:r>
              <a:rPr kumimoji="1" lang="en-US" altLang="ja-JP" dirty="0" smtClean="0"/>
              <a:t>6</a:t>
            </a:r>
            <a:r>
              <a:rPr kumimoji="1" lang="ja-JP" altLang="en-US" dirty="0" smtClean="0"/>
              <a:t>秒くらいメッセージが表示されているところで停止）そのためメッセージも、セーターや厚手のパーカーなどの服装脱ぎ着のできる上着をお勧めし、傘を持って行くことも伝えてくれます。服の画像をタッチすることで、ファッション投稿サイトに飛ぶことが可能です。</a:t>
            </a:r>
            <a:endParaRPr kumimoji="1" lang="ja-JP" altLang="en-US" dirty="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5</a:t>
            </a:fld>
            <a:endParaRPr kumimoji="1" lang="ja-JP" altLang="en-US"/>
          </a:p>
        </p:txBody>
      </p:sp>
    </p:spTree>
    <p:extLst>
      <p:ext uri="{BB962C8B-B14F-4D97-AF65-F5344CB8AC3E}">
        <p14:creationId xmlns:p14="http://schemas.microsoft.com/office/powerpoint/2010/main" val="112160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２日目は気温がすこし高いようです。そのため、厚手のシャツを持って行くように勧めてくれます。</a:t>
            </a:r>
            <a:endParaRPr kumimoji="1" lang="ja-JP" altLang="en-US" dirty="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6</a:t>
            </a:fld>
            <a:endParaRPr kumimoji="1" lang="ja-JP" altLang="en-US"/>
          </a:p>
        </p:txBody>
      </p:sp>
    </p:spTree>
    <p:extLst>
      <p:ext uri="{BB962C8B-B14F-4D97-AF65-F5344CB8AC3E}">
        <p14:creationId xmlns:p14="http://schemas.microsoft.com/office/powerpoint/2010/main" val="1049382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ja-JP" altLang="en-US" dirty="0" smtClean="0"/>
              <a:t>日目は逆に寒い日のようですので、</a:t>
            </a:r>
            <a:r>
              <a:rPr kumimoji="1" lang="en-US" altLang="ja-JP" dirty="0" smtClean="0"/>
              <a:t>2</a:t>
            </a:r>
            <a:r>
              <a:rPr kumimoji="1" lang="ja-JP" altLang="en-US" dirty="0" smtClean="0"/>
              <a:t>日目よりも暖かい服装を提示しています。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7</a:t>
            </a:fld>
            <a:endParaRPr kumimoji="1" lang="ja-JP" altLang="en-US"/>
          </a:p>
        </p:txBody>
      </p:sp>
    </p:spTree>
    <p:extLst>
      <p:ext uri="{BB962C8B-B14F-4D97-AF65-F5344CB8AC3E}">
        <p14:creationId xmlns:p14="http://schemas.microsoft.com/office/powerpoint/2010/main" val="1835564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ここからは使用技術についての説明をしていこうと思います。</a:t>
            </a:r>
            <a:r>
              <a:rPr kumimoji="1" lang="en-US" altLang="ja-JP" dirty="0" smtClean="0"/>
              <a:t>Moderate clothes</a:t>
            </a:r>
            <a:r>
              <a:rPr kumimoji="1" lang="ja-JP" altLang="en-US" dirty="0" smtClean="0"/>
              <a:t>の登録から毎朝の通知までの流れはまず、性別、地域、通知時間などのユーザーデータを取得し、データベースに保管します。次に保管されたユーザーデータと、その日の天候をもとに通知に使用する文書の生成と、画像のクローリングを行います。最後に生成した文章と画像をユーザーに通知します。では、今回力を入れて開発した文章の生成と画像のクローリングについて詳しく説明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8</a:t>
            </a:fld>
            <a:endParaRPr kumimoji="1" lang="ja-JP" altLang="en-US"/>
          </a:p>
        </p:txBody>
      </p:sp>
    </p:spTree>
    <p:extLst>
      <p:ext uri="{BB962C8B-B14F-4D97-AF65-F5344CB8AC3E}">
        <p14:creationId xmlns:p14="http://schemas.microsoft.com/office/powerpoint/2010/main" val="1737828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に画像のクローリングについて説明します。僕達はユーザーにより直感的に理解してもらう為に、参考となる服装を画像で表示する事にしました。画像は過去の似た天候の日に多くの人がどのような服を着ていたかという情報からできています。その実装は、</a:t>
            </a:r>
            <a:r>
              <a:rPr kumimoji="1" lang="en-US" altLang="ja-JP" dirty="0" smtClean="0"/>
              <a:t>API</a:t>
            </a:r>
            <a:r>
              <a:rPr kumimoji="1" lang="ja-JP" altLang="en-US" dirty="0" smtClean="0"/>
              <a:t>から得られた気候データを元に過去の似た天候の日付を特定。ファッション</a:t>
            </a:r>
            <a:r>
              <a:rPr kumimoji="1" lang="en-US" altLang="ja-JP" dirty="0" smtClean="0"/>
              <a:t>SNS</a:t>
            </a:r>
            <a:r>
              <a:rPr kumimoji="1" lang="ja-JP" altLang="en-US" dirty="0" smtClean="0"/>
              <a:t>サイトからその日付けの服装データを取得するという形で行われています。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02EF476-358D-4D49-A664-93B2AEB55DD0}" type="slidenum">
              <a:rPr kumimoji="1" lang="ja-JP" altLang="en-US" smtClean="0"/>
              <a:t>9</a:t>
            </a:fld>
            <a:endParaRPr kumimoji="1" lang="ja-JP" altLang="en-US"/>
          </a:p>
        </p:txBody>
      </p:sp>
    </p:spTree>
    <p:extLst>
      <p:ext uri="{BB962C8B-B14F-4D97-AF65-F5344CB8AC3E}">
        <p14:creationId xmlns:p14="http://schemas.microsoft.com/office/powerpoint/2010/main" val="739194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58C8F4"/>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b="1" i="0">
                <a:latin typeface="Tsukushi A Round Gothic" charset="-128"/>
                <a:ea typeface="Tsukushi A Round Gothic" charset="-128"/>
                <a:cs typeface="Tsukushi A Round Gothic"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81951D6-20B5-E143-92C6-EBCE0BC4BCBB}" type="datetimeFigureOut">
              <a:rPr kumimoji="1" lang="ja-JP" altLang="en-US" smtClean="0"/>
              <a:t>2017/11/11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8504342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1951D6-20B5-E143-92C6-EBCE0BC4BCBB}" type="datetimeFigureOut">
              <a:rPr kumimoji="1" lang="ja-JP" altLang="en-US" smtClean="0"/>
              <a:t>2017/11/11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18696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1951D6-20B5-E143-92C6-EBCE0BC4BCBB}" type="datetimeFigureOut">
              <a:rPr kumimoji="1" lang="ja-JP" altLang="en-US" smtClean="0"/>
              <a:t>2017/11/11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519220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81951D6-20B5-E143-92C6-EBCE0BC4BCBB}" type="datetimeFigureOut">
              <a:rPr kumimoji="1" lang="ja-JP" altLang="en-US" smtClean="0"/>
              <a:t>2017/11/11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17452059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81951D6-20B5-E143-92C6-EBCE0BC4BCBB}" type="datetimeFigureOut">
              <a:rPr kumimoji="1" lang="ja-JP" altLang="en-US" smtClean="0"/>
              <a:t>2017/11/11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13447005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81951D6-20B5-E143-92C6-EBCE0BC4BCBB}" type="datetimeFigureOut">
              <a:rPr kumimoji="1" lang="ja-JP" altLang="en-US" smtClean="0"/>
              <a:t>2017/11/11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263452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81951D6-20B5-E143-92C6-EBCE0BC4BCBB}" type="datetimeFigureOut">
              <a:rPr kumimoji="1" lang="ja-JP" altLang="en-US" smtClean="0"/>
              <a:t>2017/11/11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18889761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81951D6-20B5-E143-92C6-EBCE0BC4BCBB}" type="datetimeFigureOut">
              <a:rPr kumimoji="1" lang="ja-JP" altLang="en-US" smtClean="0"/>
              <a:t>2017/11/11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177197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1951D6-20B5-E143-92C6-EBCE0BC4BCBB}" type="datetimeFigureOut">
              <a:rPr kumimoji="1" lang="ja-JP" altLang="en-US" smtClean="0"/>
              <a:t>2017/11/11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2114812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1951D6-20B5-E143-92C6-EBCE0BC4BCBB}" type="datetimeFigureOut">
              <a:rPr kumimoji="1" lang="ja-JP" altLang="en-US" smtClean="0"/>
              <a:t>2017/11/11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27931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1951D6-20B5-E143-92C6-EBCE0BC4BCBB}" type="datetimeFigureOut">
              <a:rPr kumimoji="1" lang="ja-JP" altLang="en-US" smtClean="0"/>
              <a:t>2017/11/11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21299898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8C8F4"/>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951D6-20B5-E143-92C6-EBCE0BC4BCBB}" type="datetimeFigureOut">
              <a:rPr kumimoji="1" lang="ja-JP" altLang="en-US" smtClean="0"/>
              <a:t>2017/11/11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smtClean="0"/>
              <a:t>Presented By jack</a:t>
            </a:r>
            <a:endParaRPr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162A7-945E-C84C-AB58-8AFCD0035905}" type="slidenum">
              <a:rPr kumimoji="1" lang="ja-JP" altLang="en-US" smtClean="0"/>
              <a:t>‹#›</a:t>
            </a:fld>
            <a:endParaRPr kumimoji="1" lang="ja-JP" altLang="en-US"/>
          </a:p>
        </p:txBody>
      </p:sp>
    </p:spTree>
    <p:extLst>
      <p:ext uri="{BB962C8B-B14F-4D97-AF65-F5344CB8AC3E}">
        <p14:creationId xmlns:p14="http://schemas.microsoft.com/office/powerpoint/2010/main" val="1756803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b="1" i="0" kern="1200">
          <a:solidFill>
            <a:schemeClr val="bg1"/>
          </a:solidFill>
          <a:latin typeface="Tsukushi A Round Gothic" charset="-128"/>
          <a:ea typeface="Tsukushi A Round Gothic" charset="-128"/>
          <a:cs typeface="Tsukushi A Round Gothic" charset="-128"/>
        </a:defRPr>
      </a:lvl1pPr>
    </p:titleStyle>
    <p:bodyStyle>
      <a:lvl1pPr marL="228600" indent="-228600" algn="l" defTabSz="914400" rtl="0" eaLnBrk="1" latinLnBrk="0" hangingPunct="1">
        <a:lnSpc>
          <a:spcPct val="90000"/>
        </a:lnSpc>
        <a:spcBef>
          <a:spcPts val="1000"/>
        </a:spcBef>
        <a:buFont typeface="Arial"/>
        <a:buChar char="•"/>
        <a:defRPr kumimoji="1" sz="2800" b="1" i="0" kern="1200">
          <a:solidFill>
            <a:schemeClr val="bg1"/>
          </a:solidFill>
          <a:latin typeface="Tsukushi A Round Gothic" charset="-128"/>
          <a:ea typeface="Tsukushi A Round Gothic" charset="-128"/>
          <a:cs typeface="Tsukushi A Round Gothic" charset="-128"/>
        </a:defRPr>
      </a:lvl1pPr>
      <a:lvl2pPr marL="685800" indent="-228600" algn="l" defTabSz="914400" rtl="0" eaLnBrk="1" latinLnBrk="0" hangingPunct="1">
        <a:lnSpc>
          <a:spcPct val="90000"/>
        </a:lnSpc>
        <a:spcBef>
          <a:spcPts val="500"/>
        </a:spcBef>
        <a:buFont typeface="Arial"/>
        <a:buChar char="•"/>
        <a:defRPr kumimoji="1" sz="2400" b="1" i="0" kern="1200">
          <a:solidFill>
            <a:schemeClr val="bg1"/>
          </a:solidFill>
          <a:latin typeface="Tsukushi A Round Gothic" charset="-128"/>
          <a:ea typeface="Tsukushi A Round Gothic" charset="-128"/>
          <a:cs typeface="Tsukushi A Round Gothic" charset="-128"/>
        </a:defRPr>
      </a:lvl2pPr>
      <a:lvl3pPr marL="1143000" indent="-228600" algn="l" defTabSz="914400" rtl="0" eaLnBrk="1" latinLnBrk="0" hangingPunct="1">
        <a:lnSpc>
          <a:spcPct val="90000"/>
        </a:lnSpc>
        <a:spcBef>
          <a:spcPts val="500"/>
        </a:spcBef>
        <a:buFont typeface="Arial"/>
        <a:buChar char="•"/>
        <a:defRPr kumimoji="1" sz="2000" b="1" i="0" kern="1200">
          <a:solidFill>
            <a:schemeClr val="bg1"/>
          </a:solidFill>
          <a:latin typeface="Tsukushi A Round Gothic" charset="-128"/>
          <a:ea typeface="Tsukushi A Round Gothic" charset="-128"/>
          <a:cs typeface="Tsukushi A Round Gothic" charset="-128"/>
        </a:defRPr>
      </a:lvl3pPr>
      <a:lvl4pPr marL="1600200" indent="-228600" algn="l" defTabSz="914400" rtl="0" eaLnBrk="1" latinLnBrk="0" hangingPunct="1">
        <a:lnSpc>
          <a:spcPct val="90000"/>
        </a:lnSpc>
        <a:spcBef>
          <a:spcPts val="500"/>
        </a:spcBef>
        <a:buFont typeface="Arial"/>
        <a:buChar char="•"/>
        <a:defRPr kumimoji="1" sz="1800" b="1" i="0" kern="1200">
          <a:solidFill>
            <a:schemeClr val="bg1"/>
          </a:solidFill>
          <a:latin typeface="Tsukushi A Round Gothic" charset="-128"/>
          <a:ea typeface="Tsukushi A Round Gothic" charset="-128"/>
          <a:cs typeface="Tsukushi A Round Gothic" charset="-128"/>
        </a:defRPr>
      </a:lvl4pPr>
      <a:lvl5pPr marL="2057400" indent="-228600" algn="l" defTabSz="914400" rtl="0" eaLnBrk="1" latinLnBrk="0" hangingPunct="1">
        <a:lnSpc>
          <a:spcPct val="90000"/>
        </a:lnSpc>
        <a:spcBef>
          <a:spcPts val="500"/>
        </a:spcBef>
        <a:buFont typeface="Arial"/>
        <a:buChar char="•"/>
        <a:defRPr kumimoji="1" sz="1800" b="1" i="0" kern="1200">
          <a:solidFill>
            <a:schemeClr val="bg1"/>
          </a:solidFill>
          <a:latin typeface="Tsukushi A Round Gothic" charset="-128"/>
          <a:ea typeface="Tsukushi A Round Gothic" charset="-128"/>
          <a:cs typeface="Tsukushi A Round Gothic"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48586"/>
            <a:ext cx="6096000" cy="6096000"/>
          </a:xfrm>
          <a:prstGeom prst="rect">
            <a:avLst/>
          </a:prstGeom>
        </p:spPr>
      </p:pic>
      <p:sp>
        <p:nvSpPr>
          <p:cNvPr id="3" name="サブタイトル 2"/>
          <p:cNvSpPr>
            <a:spLocks noGrp="1"/>
          </p:cNvSpPr>
          <p:nvPr>
            <p:ph type="subTitle" idx="1"/>
          </p:nvPr>
        </p:nvSpPr>
        <p:spPr>
          <a:xfrm>
            <a:off x="1524000" y="4351547"/>
            <a:ext cx="9144000" cy="1655762"/>
          </a:xfrm>
        </p:spPr>
        <p:txBody>
          <a:bodyPr>
            <a:normAutofit/>
          </a:bodyPr>
          <a:lstStyle/>
          <a:p>
            <a:r>
              <a:rPr kumimoji="1" lang="en-US" altLang="ja-JP" sz="4000" dirty="0" smtClean="0"/>
              <a:t>Presented by jack</a:t>
            </a:r>
            <a:endParaRPr kumimoji="1" lang="ja-JP" altLang="en-US" sz="4000" dirty="0"/>
          </a:p>
        </p:txBody>
      </p:sp>
    </p:spTree>
    <p:extLst>
      <p:ext uri="{BB962C8B-B14F-4D97-AF65-F5344CB8AC3E}">
        <p14:creationId xmlns:p14="http://schemas.microsoft.com/office/powerpoint/2010/main" val="1319810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使用技術・文章生成</a:t>
            </a:r>
            <a:endParaRPr kumimoji="1" lang="ja-JP" altLang="en-US" dirty="0"/>
          </a:p>
        </p:txBody>
      </p:sp>
      <p:sp>
        <p:nvSpPr>
          <p:cNvPr id="4" name="メモ 3"/>
          <p:cNvSpPr/>
          <p:nvPr/>
        </p:nvSpPr>
        <p:spPr>
          <a:xfrm>
            <a:off x="838199" y="1538753"/>
            <a:ext cx="8114415" cy="1562874"/>
          </a:xfrm>
          <a:prstGeom prst="foldedCorner">
            <a:avLst>
              <a:gd name="adj" fmla="val 12687"/>
            </a:avLst>
          </a:prstGeom>
          <a:solidFill>
            <a:schemeClr val="bg1">
              <a:lumMod val="9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smtClean="0">
                <a:solidFill>
                  <a:schemeClr val="tx1">
                    <a:lumMod val="75000"/>
                    <a:lumOff val="25000"/>
                  </a:schemeClr>
                </a:solidFill>
                <a:latin typeface="Tsukushi A Round Gothic" charset="-128"/>
                <a:ea typeface="Tsukushi A Round Gothic" charset="-128"/>
                <a:cs typeface="Tsukushi A Round Gothic" charset="-128"/>
              </a:rPr>
              <a:t>今日は</a:t>
            </a:r>
            <a:r>
              <a:rPr lang="ja-JP" altLang="en-US" sz="2800" b="1" dirty="0" smtClean="0">
                <a:solidFill>
                  <a:schemeClr val="accent2"/>
                </a:solidFill>
                <a:latin typeface="Tsukushi A Round Gothic" charset="-128"/>
                <a:ea typeface="Tsukushi A Round Gothic" charset="-128"/>
                <a:cs typeface="Tsukushi A Round Gothic" charset="-128"/>
              </a:rPr>
              <a:t>＊</a:t>
            </a:r>
            <a:r>
              <a:rPr lang="ja-JP" altLang="en-US" sz="2800" b="1" dirty="0" smtClean="0">
                <a:solidFill>
                  <a:schemeClr val="tx1">
                    <a:lumMod val="75000"/>
                    <a:lumOff val="25000"/>
                  </a:schemeClr>
                </a:solidFill>
                <a:latin typeface="Tsukushi A Round Gothic" charset="-128"/>
                <a:ea typeface="Tsukushi A Round Gothic" charset="-128"/>
                <a:cs typeface="Tsukushi A Round Gothic" charset="-128"/>
              </a:rPr>
              <a:t>が活躍する日です。</a:t>
            </a:r>
            <a:endParaRPr lang="en-US" altLang="ja-JP" sz="2800" b="1" dirty="0" smtClean="0">
              <a:solidFill>
                <a:schemeClr val="tx1">
                  <a:lumMod val="75000"/>
                  <a:lumOff val="25000"/>
                </a:schemeClr>
              </a:solidFill>
              <a:latin typeface="Tsukushi A Round Gothic" charset="-128"/>
              <a:ea typeface="Tsukushi A Round Gothic" charset="-128"/>
              <a:cs typeface="Tsukushi A Round Gothic" charset="-128"/>
            </a:endParaRPr>
          </a:p>
          <a:p>
            <a:r>
              <a:rPr lang="ja-JP" altLang="en-US" sz="2800" b="1" dirty="0" smtClean="0">
                <a:solidFill>
                  <a:schemeClr val="tx1">
                    <a:lumMod val="75000"/>
                    <a:lumOff val="25000"/>
                  </a:schemeClr>
                </a:solidFill>
                <a:latin typeface="Tsukushi A Round Gothic" charset="-128"/>
                <a:ea typeface="Tsukushi A Round Gothic" charset="-128"/>
                <a:cs typeface="Tsukushi A Round Gothic" charset="-128"/>
              </a:rPr>
              <a:t>日中になると</a:t>
            </a:r>
            <a:r>
              <a:rPr lang="ja-JP" altLang="en-US" sz="2800" b="1" dirty="0" smtClean="0">
                <a:solidFill>
                  <a:schemeClr val="accent2"/>
                </a:solidFill>
                <a:latin typeface="Tsukushi A Round Gothic" charset="-128"/>
                <a:ea typeface="Tsukushi A Round Gothic" charset="-128"/>
                <a:cs typeface="Tsukushi A Round Gothic" charset="-128"/>
              </a:rPr>
              <a:t>＊</a:t>
            </a:r>
            <a:r>
              <a:rPr lang="ja-JP" altLang="en-US" sz="2800" b="1" dirty="0" smtClean="0">
                <a:solidFill>
                  <a:schemeClr val="tx1">
                    <a:lumMod val="75000"/>
                    <a:lumOff val="25000"/>
                  </a:schemeClr>
                </a:solidFill>
                <a:latin typeface="Tsukushi A Round Gothic" charset="-128"/>
                <a:ea typeface="Tsukushi A Round Gothic" charset="-128"/>
                <a:cs typeface="Tsukushi A Round Gothic" charset="-128"/>
              </a:rPr>
              <a:t>、夜は</a:t>
            </a:r>
            <a:r>
              <a:rPr lang="ja-JP" altLang="en-US" sz="2800" b="1" dirty="0" smtClean="0">
                <a:solidFill>
                  <a:schemeClr val="accent2"/>
                </a:solidFill>
                <a:latin typeface="Tsukushi A Round Gothic" charset="-128"/>
                <a:ea typeface="Tsukushi A Round Gothic" charset="-128"/>
                <a:cs typeface="Tsukushi A Round Gothic" charset="-128"/>
              </a:rPr>
              <a:t>＊</a:t>
            </a:r>
            <a:r>
              <a:rPr lang="ja-JP" altLang="en-US" sz="2800" b="1" dirty="0" smtClean="0">
                <a:solidFill>
                  <a:schemeClr val="tx1">
                    <a:lumMod val="75000"/>
                    <a:lumOff val="25000"/>
                  </a:schemeClr>
                </a:solidFill>
                <a:latin typeface="Tsukushi A Round Gothic" charset="-128"/>
                <a:ea typeface="Tsukushi A Round Gothic" charset="-128"/>
                <a:cs typeface="Tsukushi A Round Gothic" charset="-128"/>
              </a:rPr>
              <a:t>でしょう。</a:t>
            </a:r>
            <a:endParaRPr lang="en-US" altLang="ja-JP" sz="2800" b="1" dirty="0" smtClean="0">
              <a:solidFill>
                <a:schemeClr val="tx1">
                  <a:lumMod val="75000"/>
                  <a:lumOff val="25000"/>
                </a:schemeClr>
              </a:solidFill>
              <a:latin typeface="Tsukushi A Round Gothic" charset="-128"/>
              <a:ea typeface="Tsukushi A Round Gothic" charset="-128"/>
              <a:cs typeface="Tsukushi A Round Gothic" charset="-128"/>
            </a:endParaRPr>
          </a:p>
          <a:p>
            <a:r>
              <a:rPr lang="ja-JP" altLang="en-US" sz="2800" b="1" dirty="0" smtClean="0">
                <a:solidFill>
                  <a:schemeClr val="tx1">
                    <a:lumMod val="75000"/>
                    <a:lumOff val="25000"/>
                  </a:schemeClr>
                </a:solidFill>
                <a:latin typeface="Tsukushi A Round Gothic" charset="-128"/>
                <a:ea typeface="Tsukushi A Round Gothic" charset="-128"/>
                <a:cs typeface="Tsukushi A Round Gothic" charset="-128"/>
              </a:rPr>
              <a:t>ですので</a:t>
            </a:r>
            <a:r>
              <a:rPr lang="ja-JP" altLang="en-US" sz="2800" b="1" dirty="0" smtClean="0">
                <a:solidFill>
                  <a:schemeClr val="accent2"/>
                </a:solidFill>
                <a:latin typeface="Tsukushi A Round Gothic" charset="-128"/>
                <a:ea typeface="Tsukushi A Round Gothic" charset="-128"/>
                <a:cs typeface="Tsukushi A Round Gothic" charset="-128"/>
              </a:rPr>
              <a:t>＊</a:t>
            </a:r>
            <a:r>
              <a:rPr lang="ja-JP" altLang="en-US" sz="2800" b="1" dirty="0" smtClean="0">
                <a:solidFill>
                  <a:schemeClr val="tx1">
                    <a:lumMod val="75000"/>
                    <a:lumOff val="25000"/>
                  </a:schemeClr>
                </a:solidFill>
                <a:latin typeface="Tsukushi A Round Gothic" charset="-128"/>
                <a:ea typeface="Tsukushi A Round Gothic" charset="-128"/>
                <a:cs typeface="Tsukushi A Round Gothic" charset="-128"/>
              </a:rPr>
              <a:t>服装で行くことをお勧めします。</a:t>
            </a:r>
            <a:endParaRPr lang="en-US" altLang="ja-JP" sz="2800" b="1" dirty="0" smtClean="0">
              <a:solidFill>
                <a:schemeClr val="tx1">
                  <a:lumMod val="75000"/>
                  <a:lumOff val="25000"/>
                </a:schemeClr>
              </a:solidFill>
              <a:latin typeface="Tsukushi A Round Gothic" charset="-128"/>
              <a:ea typeface="Tsukushi A Round Gothic" charset="-128"/>
              <a:cs typeface="Tsukushi A Round Gothic" charset="-128"/>
            </a:endParaRPr>
          </a:p>
        </p:txBody>
      </p:sp>
      <p:grpSp>
        <p:nvGrpSpPr>
          <p:cNvPr id="16" name="図形グループ 15"/>
          <p:cNvGrpSpPr/>
          <p:nvPr/>
        </p:nvGrpSpPr>
        <p:grpSpPr>
          <a:xfrm>
            <a:off x="584200" y="3230184"/>
            <a:ext cx="10769599" cy="3979899"/>
            <a:chOff x="584200" y="3230184"/>
            <a:chExt cx="10769599" cy="3979899"/>
          </a:xfrm>
        </p:grpSpPr>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27077" t="21746" r="27077" b="-21405"/>
            <a:stretch/>
          </p:blipFill>
          <p:spPr>
            <a:xfrm>
              <a:off x="584200" y="3230184"/>
              <a:ext cx="10769599" cy="3979899"/>
            </a:xfrm>
            <a:prstGeom prst="rect">
              <a:avLst/>
            </a:prstGeom>
          </p:spPr>
        </p:pic>
        <p:sp>
          <p:nvSpPr>
            <p:cNvPr id="7" name="正方形/長方形 6"/>
            <p:cNvSpPr/>
            <p:nvPr/>
          </p:nvSpPr>
          <p:spPr>
            <a:xfrm>
              <a:off x="6227697" y="3712398"/>
              <a:ext cx="4195758" cy="432109"/>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182108" y="4621624"/>
              <a:ext cx="2091176" cy="432109"/>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0048115" y="4189515"/>
              <a:ext cx="737274" cy="432109"/>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956939" y="4621624"/>
              <a:ext cx="2466516" cy="432109"/>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182108" y="5053733"/>
              <a:ext cx="1273473" cy="432109"/>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956939" y="5053733"/>
              <a:ext cx="2466516" cy="432109"/>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曲折矢印 12"/>
          <p:cNvSpPr/>
          <p:nvPr/>
        </p:nvSpPr>
        <p:spPr>
          <a:xfrm flipV="1">
            <a:off x="1456703" y="3510217"/>
            <a:ext cx="1698973" cy="1790703"/>
          </a:xfrm>
          <a:prstGeom prst="ben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6056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838199" y="1690688"/>
            <a:ext cx="5052237" cy="2223586"/>
          </a:xfrm>
          <a:prstGeom prst="rect">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おてんき</a:t>
            </a:r>
            <a:r>
              <a:rPr lang="en-US" altLang="ja-JP" sz="3600" b="1" dirty="0" smtClean="0">
                <a:solidFill>
                  <a:schemeClr val="accent5">
                    <a:lumMod val="75000"/>
                  </a:schemeClr>
                </a:solidFill>
                <a:latin typeface="Tsukushi A Round Gothic" charset="-128"/>
                <a:ea typeface="Tsukushi A Round Gothic" charset="-128"/>
                <a:cs typeface="Tsukushi A Round Gothic" charset="-128"/>
              </a:rPr>
              <a:t>API</a:t>
            </a:r>
          </a:p>
        </p:txBody>
      </p:sp>
      <p:sp>
        <p:nvSpPr>
          <p:cNvPr id="2" name="タイトル 1"/>
          <p:cNvSpPr>
            <a:spLocks noGrp="1"/>
          </p:cNvSpPr>
          <p:nvPr>
            <p:ph type="title"/>
          </p:nvPr>
        </p:nvSpPr>
        <p:spPr/>
        <p:txBody>
          <a:bodyPr/>
          <a:lstStyle/>
          <a:p>
            <a:r>
              <a:rPr lang="ja-JP" altLang="en-US" dirty="0"/>
              <a:t>使用技術</a:t>
            </a:r>
            <a:r>
              <a:rPr lang="ja-JP" altLang="en-US" dirty="0" smtClean="0"/>
              <a:t>・キーワードの生成</a:t>
            </a:r>
            <a:endParaRPr kumimoji="1" lang="ja-JP" altLang="en-US" dirty="0"/>
          </a:p>
        </p:txBody>
      </p:sp>
      <p:sp>
        <p:nvSpPr>
          <p:cNvPr id="3" name="四角形吹き出し 2"/>
          <p:cNvSpPr/>
          <p:nvPr/>
        </p:nvSpPr>
        <p:spPr>
          <a:xfrm>
            <a:off x="6237393" y="1690688"/>
            <a:ext cx="5052237" cy="2223586"/>
          </a:xfrm>
          <a:prstGeom prst="wedgeRectCallout">
            <a:avLst>
              <a:gd name="adj1" fmla="val -66285"/>
              <a:gd name="adj2" fmla="val -21095"/>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朝、昼、夜の</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不快度指数の計算</a:t>
            </a:r>
            <a:endParaRPr kumimoji="1" lang="ja-JP" altLang="en-US" sz="3600" b="1" dirty="0">
              <a:solidFill>
                <a:schemeClr val="accent5">
                  <a:lumMod val="75000"/>
                </a:schemeClr>
              </a:solidFill>
              <a:latin typeface="Tsukushi A Round Gothic" charset="-128"/>
              <a:ea typeface="Tsukushi A Round Gothic" charset="-128"/>
              <a:cs typeface="Tsukushi A Round Gothic" charset="-128"/>
            </a:endParaRPr>
          </a:p>
        </p:txBody>
      </p:sp>
      <p:sp>
        <p:nvSpPr>
          <p:cNvPr id="5" name="四角形吹き出し 4"/>
          <p:cNvSpPr/>
          <p:nvPr/>
        </p:nvSpPr>
        <p:spPr>
          <a:xfrm>
            <a:off x="6237394" y="4128379"/>
            <a:ext cx="5052237" cy="2223586"/>
          </a:xfrm>
          <a:prstGeom prst="wedgeRectCallout">
            <a:avLst>
              <a:gd name="adj1" fmla="val 21029"/>
              <a:gd name="adj2" fmla="val -67268"/>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不快度の変化</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数値を考慮</a:t>
            </a:r>
            <a:endParaRPr kumimoji="1" lang="ja-JP" altLang="en-US" sz="3600" b="1" dirty="0">
              <a:solidFill>
                <a:schemeClr val="accent5">
                  <a:lumMod val="75000"/>
                </a:schemeClr>
              </a:solidFill>
              <a:latin typeface="Tsukushi A Round Gothic" charset="-128"/>
              <a:ea typeface="Tsukushi A Round Gothic" charset="-128"/>
              <a:cs typeface="Tsukushi A Round Gothic" charset="-128"/>
            </a:endParaRPr>
          </a:p>
        </p:txBody>
      </p:sp>
      <p:sp>
        <p:nvSpPr>
          <p:cNvPr id="6" name="四角形吹き出し 5"/>
          <p:cNvSpPr/>
          <p:nvPr/>
        </p:nvSpPr>
        <p:spPr>
          <a:xfrm>
            <a:off x="838199" y="4128379"/>
            <a:ext cx="5052237" cy="2223586"/>
          </a:xfrm>
          <a:prstGeom prst="wedgeRectCallout">
            <a:avLst>
              <a:gd name="adj1" fmla="val 68631"/>
              <a:gd name="adj2" fmla="val 22191"/>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キーワードの生成</a:t>
            </a:r>
            <a:endParaRPr kumimoji="1" lang="ja-JP" altLang="en-US" sz="3600" b="1" dirty="0">
              <a:solidFill>
                <a:schemeClr val="accent5">
                  <a:lumMod val="75000"/>
                </a:schemeClr>
              </a:solidFill>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64503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雲 7"/>
          <p:cNvSpPr/>
          <p:nvPr/>
        </p:nvSpPr>
        <p:spPr>
          <a:xfrm>
            <a:off x="838200" y="1690688"/>
            <a:ext cx="5708904" cy="2186689"/>
          </a:xfrm>
          <a:prstGeom prst="cloud">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5">
                    <a:lumMod val="75000"/>
                  </a:schemeClr>
                </a:solidFill>
                <a:latin typeface="Tsukushi A Round Gothic" charset="-128"/>
                <a:ea typeface="Tsukushi A Round Gothic" charset="-128"/>
                <a:cs typeface="Tsukushi A Round Gothic" charset="-128"/>
              </a:rPr>
              <a:t>需要のある</a:t>
            </a:r>
            <a:endParaRPr lang="en-US" altLang="ja-JP" sz="3200" b="1" dirty="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200" b="1" dirty="0">
                <a:solidFill>
                  <a:schemeClr val="accent5">
                    <a:lumMod val="75000"/>
                  </a:schemeClr>
                </a:solidFill>
                <a:latin typeface="Tsukushi A Round Gothic" charset="-128"/>
                <a:ea typeface="Tsukushi A Round Gothic" charset="-128"/>
                <a:cs typeface="Tsukushi A Round Gothic" charset="-128"/>
              </a:rPr>
              <a:t>タイミングで通知</a:t>
            </a:r>
            <a:endParaRPr lang="en-US" altLang="ja-JP" sz="3200" b="1" dirty="0">
              <a:solidFill>
                <a:schemeClr val="accent5">
                  <a:lumMod val="75000"/>
                </a:schemeClr>
              </a:solidFill>
              <a:latin typeface="Tsukushi A Round Gothic" charset="-128"/>
              <a:ea typeface="Tsukushi A Round Gothic" charset="-128"/>
              <a:cs typeface="Tsukushi A Round Gothic" charset="-128"/>
            </a:endParaRPr>
          </a:p>
        </p:txBody>
      </p:sp>
      <p:sp>
        <p:nvSpPr>
          <p:cNvPr id="7" name="テキスト ボックス 6"/>
          <p:cNvSpPr txBox="1"/>
          <p:nvPr/>
        </p:nvSpPr>
        <p:spPr>
          <a:xfrm>
            <a:off x="838200" y="4109595"/>
            <a:ext cx="10271761" cy="2029241"/>
          </a:xfrm>
          <a:prstGeom prst="rect">
            <a:avLst/>
          </a:prstGeom>
          <a:solidFill>
            <a:schemeClr val="bg1"/>
          </a:solidFill>
          <a:ln w="101600">
            <a:solidFill>
              <a:srgbClr val="9FDCF4"/>
            </a:solidFill>
          </a:ln>
        </p:spPr>
        <p:txBody>
          <a:bodyPr wrap="square" rtlCol="0" anchor="ctr">
            <a:noAutofit/>
          </a:bodyPr>
          <a:lstStyle/>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ファッション通販サイトと提携して</a:t>
            </a:r>
            <a:endParaRPr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ステルスマーケットが可能！</a:t>
            </a:r>
            <a:endParaRPr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p:txBody>
      </p:sp>
      <p:sp>
        <p:nvSpPr>
          <p:cNvPr id="2" name="タイトル 1"/>
          <p:cNvSpPr>
            <a:spLocks noGrp="1"/>
          </p:cNvSpPr>
          <p:nvPr>
            <p:ph type="title"/>
          </p:nvPr>
        </p:nvSpPr>
        <p:spPr/>
        <p:txBody>
          <a:bodyPr/>
          <a:lstStyle/>
          <a:p>
            <a:r>
              <a:rPr lang="ja-JP" altLang="en-US" dirty="0" smtClean="0"/>
              <a:t>今後の</a:t>
            </a:r>
            <a:r>
              <a:rPr lang="ja-JP" altLang="en-US" dirty="0" smtClean="0"/>
              <a:t>展望</a:t>
            </a:r>
            <a:r>
              <a:rPr lang="en-US" altLang="ja-JP" dirty="0" smtClean="0"/>
              <a:t>1</a:t>
            </a:r>
            <a:r>
              <a:rPr lang="ja-JP" altLang="en-US" dirty="0" smtClean="0"/>
              <a:t>　マーケティングへ</a:t>
            </a:r>
            <a:endParaRPr kumimoji="1" lang="ja-JP" altLang="en-US" dirty="0"/>
          </a:p>
        </p:txBody>
      </p:sp>
      <p:sp>
        <p:nvSpPr>
          <p:cNvPr id="4" name="雲 3"/>
          <p:cNvSpPr/>
          <p:nvPr/>
        </p:nvSpPr>
        <p:spPr>
          <a:xfrm>
            <a:off x="6319992" y="1763840"/>
            <a:ext cx="4919472" cy="2186689"/>
          </a:xfrm>
          <a:prstGeom prst="cloud">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5">
                    <a:lumMod val="75000"/>
                  </a:schemeClr>
                </a:solidFill>
                <a:latin typeface="Tsukushi A Round Gothic" charset="-128"/>
                <a:ea typeface="Tsukushi A Round Gothic" charset="-128"/>
                <a:cs typeface="Tsukushi A Round Gothic" charset="-128"/>
              </a:rPr>
              <a:t>広告だと</a:t>
            </a:r>
            <a:endParaRPr lang="en-US" altLang="ja-JP" sz="3200" b="1" dirty="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200" b="1" dirty="0">
                <a:solidFill>
                  <a:schemeClr val="accent5">
                    <a:lumMod val="75000"/>
                  </a:schemeClr>
                </a:solidFill>
                <a:latin typeface="Tsukushi A Round Gothic" charset="-128"/>
                <a:ea typeface="Tsukushi A Round Gothic" charset="-128"/>
                <a:cs typeface="Tsukushi A Round Gothic" charset="-128"/>
              </a:rPr>
              <a:t>気づかれにくい</a:t>
            </a:r>
            <a:endParaRPr lang="en-US" altLang="ja-JP" sz="3200" b="1" dirty="0">
              <a:solidFill>
                <a:schemeClr val="accent5">
                  <a:lumMod val="75000"/>
                </a:schemeClr>
              </a:solidFill>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98040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雲 8"/>
          <p:cNvSpPr/>
          <p:nvPr/>
        </p:nvSpPr>
        <p:spPr>
          <a:xfrm>
            <a:off x="838200" y="1769269"/>
            <a:ext cx="5558065" cy="2186689"/>
          </a:xfrm>
          <a:prstGeom prst="cloud">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5">
                    <a:lumMod val="75000"/>
                  </a:schemeClr>
                </a:solidFill>
                <a:latin typeface="Tsukushi A Round Gothic" charset="-128"/>
                <a:ea typeface="Tsukushi A Round Gothic" charset="-128"/>
                <a:cs typeface="Tsukushi A Round Gothic" charset="-128"/>
              </a:rPr>
              <a:t>自分の持っている</a:t>
            </a:r>
            <a:endParaRPr lang="en-US" altLang="ja-JP" sz="3200" b="1" dirty="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200" b="1" dirty="0">
                <a:solidFill>
                  <a:schemeClr val="accent5">
                    <a:lumMod val="75000"/>
                  </a:schemeClr>
                </a:solidFill>
                <a:latin typeface="Tsukushi A Round Gothic" charset="-128"/>
                <a:ea typeface="Tsukushi A Round Gothic" charset="-128"/>
                <a:cs typeface="Tsukushi A Round Gothic" charset="-128"/>
              </a:rPr>
              <a:t>アイテムを登録</a:t>
            </a:r>
            <a:endParaRPr lang="en-US" altLang="ja-JP" sz="3200" b="1" dirty="0">
              <a:solidFill>
                <a:schemeClr val="accent5">
                  <a:lumMod val="75000"/>
                </a:schemeClr>
              </a:solidFill>
              <a:latin typeface="Tsukushi A Round Gothic" charset="-128"/>
              <a:ea typeface="Tsukushi A Round Gothic" charset="-128"/>
              <a:cs typeface="Tsukushi A Round Gothic" charset="-128"/>
            </a:endParaRPr>
          </a:p>
        </p:txBody>
      </p:sp>
      <p:sp>
        <p:nvSpPr>
          <p:cNvPr id="7" name="テキスト ボックス 6"/>
          <p:cNvSpPr txBox="1"/>
          <p:nvPr/>
        </p:nvSpPr>
        <p:spPr>
          <a:xfrm>
            <a:off x="838200" y="4109595"/>
            <a:ext cx="10271761" cy="2029241"/>
          </a:xfrm>
          <a:prstGeom prst="rect">
            <a:avLst/>
          </a:prstGeom>
          <a:solidFill>
            <a:schemeClr val="bg1"/>
          </a:solidFill>
          <a:ln w="101600">
            <a:solidFill>
              <a:srgbClr val="9FDCF4"/>
            </a:solidFill>
          </a:ln>
        </p:spPr>
        <p:txBody>
          <a:bodyPr wrap="square" rtlCol="0" anchor="ctr">
            <a:noAutofit/>
          </a:bodyPr>
          <a:lstStyle/>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「あなたの好み」に合わせてアドバイスが変化</a:t>
            </a:r>
            <a:endParaRPr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p:txBody>
      </p:sp>
      <p:sp>
        <p:nvSpPr>
          <p:cNvPr id="2" name="タイトル 1"/>
          <p:cNvSpPr>
            <a:spLocks noGrp="1"/>
          </p:cNvSpPr>
          <p:nvPr>
            <p:ph type="title"/>
          </p:nvPr>
        </p:nvSpPr>
        <p:spPr/>
        <p:txBody>
          <a:bodyPr/>
          <a:lstStyle/>
          <a:p>
            <a:r>
              <a:rPr lang="ja-JP" altLang="en-US" dirty="0" smtClean="0"/>
              <a:t>今後の</a:t>
            </a:r>
            <a:r>
              <a:rPr lang="ja-JP" altLang="en-US" dirty="0" smtClean="0"/>
              <a:t>展望</a:t>
            </a:r>
            <a:r>
              <a:rPr lang="en-US" altLang="ja-JP" dirty="0" smtClean="0"/>
              <a:t>2</a:t>
            </a:r>
            <a:r>
              <a:rPr lang="ja-JP" altLang="en-US" dirty="0" smtClean="0"/>
              <a:t>　自動学習</a:t>
            </a:r>
            <a:endParaRPr kumimoji="1" lang="ja-JP" altLang="en-US" dirty="0"/>
          </a:p>
        </p:txBody>
      </p:sp>
      <p:sp>
        <p:nvSpPr>
          <p:cNvPr id="8" name="雲 7"/>
          <p:cNvSpPr/>
          <p:nvPr/>
        </p:nvSpPr>
        <p:spPr>
          <a:xfrm>
            <a:off x="5551895" y="1437001"/>
            <a:ext cx="5558065" cy="2186689"/>
          </a:xfrm>
          <a:prstGeom prst="cloud">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5">
                    <a:lumMod val="75000"/>
                  </a:schemeClr>
                </a:solidFill>
                <a:latin typeface="Tsukushi A Round Gothic" charset="-128"/>
                <a:ea typeface="Tsukushi A Round Gothic" charset="-128"/>
                <a:cs typeface="Tsukushi A Round Gothic" charset="-128"/>
              </a:rPr>
              <a:t>購入済アイテムを</a:t>
            </a:r>
            <a:endParaRPr lang="en-US" altLang="ja-JP" sz="3200" b="1" dirty="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200" b="1" dirty="0">
                <a:solidFill>
                  <a:schemeClr val="accent5">
                    <a:lumMod val="75000"/>
                  </a:schemeClr>
                </a:solidFill>
                <a:latin typeface="Tsukushi A Round Gothic" charset="-128"/>
                <a:ea typeface="Tsukushi A Round Gothic" charset="-128"/>
                <a:cs typeface="Tsukushi A Round Gothic" charset="-128"/>
              </a:rPr>
              <a:t>自動登録</a:t>
            </a:r>
            <a:endParaRPr lang="en-US" altLang="ja-JP" sz="3200" b="1" dirty="0">
              <a:solidFill>
                <a:schemeClr val="accent5">
                  <a:lumMod val="75000"/>
                </a:schemeClr>
              </a:solidFill>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58379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おわりに</a:t>
            </a:r>
            <a:endParaRPr kumimoji="1" lang="ja-JP" altLang="en-US" dirty="0"/>
          </a:p>
        </p:txBody>
      </p:sp>
      <p:sp>
        <p:nvSpPr>
          <p:cNvPr id="3" name="コンテンツ プレースホルダー 2"/>
          <p:cNvSpPr>
            <a:spLocks noGrp="1"/>
          </p:cNvSpPr>
          <p:nvPr>
            <p:ph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4000" dirty="0" smtClean="0"/>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4000" dirty="0" smtClean="0"/>
              <a:t>このサービスで毎朝の時間にゆとりを！</a:t>
            </a:r>
            <a:endParaRPr kumimoji="1" lang="en-US" altLang="ja-JP" sz="4000"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ja-JP" sz="4000" dirty="0"/>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ja-JP" sz="4000" dirty="0" smtClean="0"/>
          </a:p>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4000" dirty="0" smtClean="0"/>
              <a:t>ご静聴ありがとうございました！</a:t>
            </a:r>
            <a:endParaRPr kumimoji="1" lang="ja-JP" altLang="en-US" dirty="0"/>
          </a:p>
        </p:txBody>
      </p:sp>
    </p:spTree>
    <p:extLst>
      <p:ext uri="{BB962C8B-B14F-4D97-AF65-F5344CB8AC3E}">
        <p14:creationId xmlns:p14="http://schemas.microsoft.com/office/powerpoint/2010/main" val="58785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500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どんなサービス？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ctr">
              <a:buNone/>
            </a:pPr>
            <a:endParaRPr lang="en-US" altLang="ja-JP" sz="3600" dirty="0"/>
          </a:p>
          <a:p>
            <a:pPr marL="0" indent="0" algn="ctr">
              <a:buNone/>
            </a:pPr>
            <a:r>
              <a:rPr lang="ja-JP" altLang="en-US" sz="3600" dirty="0" smtClean="0"/>
              <a:t>「朝の服選びにラクさを</a:t>
            </a:r>
            <a:r>
              <a:rPr lang="ja-JP" altLang="en-US" sz="3600" dirty="0"/>
              <a:t>！</a:t>
            </a:r>
            <a:r>
              <a:rPr lang="ja-JP" altLang="en-US" sz="3600" dirty="0" smtClean="0"/>
              <a:t>」</a:t>
            </a:r>
            <a:endParaRPr kumimoji="1" lang="en-US" altLang="ja-JP" sz="3600" dirty="0" smtClean="0"/>
          </a:p>
          <a:p>
            <a:pPr marL="0" indent="0" algn="ctr">
              <a:buNone/>
            </a:pPr>
            <a:endParaRPr kumimoji="1" lang="en-US" altLang="ja-JP" sz="3200" dirty="0" smtClean="0"/>
          </a:p>
        </p:txBody>
      </p:sp>
      <p:sp>
        <p:nvSpPr>
          <p:cNvPr id="4" name="テキスト ボックス 3"/>
          <p:cNvSpPr txBox="1"/>
          <p:nvPr/>
        </p:nvSpPr>
        <p:spPr>
          <a:xfrm>
            <a:off x="2626838" y="4147722"/>
            <a:ext cx="6938323" cy="2029241"/>
          </a:xfrm>
          <a:prstGeom prst="rect">
            <a:avLst/>
          </a:prstGeom>
          <a:solidFill>
            <a:schemeClr val="bg1"/>
          </a:solidFill>
          <a:ln w="101600">
            <a:solidFill>
              <a:srgbClr val="9FDCF4"/>
            </a:solidFill>
          </a:ln>
        </p:spPr>
        <p:txBody>
          <a:bodyPr wrap="square" rtlCol="0" anchor="ctr">
            <a:noAutofit/>
          </a:bodyPr>
          <a:lstStyle/>
          <a:p>
            <a:pPr algn="ct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予報された気候から、</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最適な服装を提案します！</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139265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雲形吹き出し 7"/>
          <p:cNvSpPr/>
          <p:nvPr/>
        </p:nvSpPr>
        <p:spPr>
          <a:xfrm>
            <a:off x="1145286" y="2663379"/>
            <a:ext cx="5407914" cy="3550920"/>
          </a:xfrm>
          <a:prstGeom prst="cloudCallout">
            <a:avLst>
              <a:gd name="adj1" fmla="val 43031"/>
              <a:gd name="adj2" fmla="val 51294"/>
            </a:avLst>
          </a:prstGeom>
          <a:solidFill>
            <a:schemeClr val="bg1"/>
          </a:solidFill>
          <a:ln w="1016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5">
                    <a:lumMod val="75000"/>
                  </a:schemeClr>
                </a:solidFill>
                <a:latin typeface="Tsukushi A Round Gothic" charset="-128"/>
                <a:ea typeface="Tsukushi A Round Gothic" charset="-128"/>
                <a:cs typeface="Tsukushi A Round Gothic" charset="-128"/>
              </a:rPr>
              <a:t>予報から</a:t>
            </a:r>
            <a:endParaRPr lang="en-US" altLang="ja-JP" sz="3200" b="1" dirty="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200" b="1" dirty="0">
                <a:solidFill>
                  <a:schemeClr val="accent5">
                    <a:lumMod val="75000"/>
                  </a:schemeClr>
                </a:solidFill>
                <a:latin typeface="Tsukushi A Round Gothic" charset="-128"/>
                <a:ea typeface="Tsukushi A Round Gothic" charset="-128"/>
                <a:cs typeface="Tsukushi A Round Gothic" charset="-128"/>
              </a:rPr>
              <a:t>不快度指数</a:t>
            </a:r>
            <a:r>
              <a:rPr lang="ja-JP" altLang="en-US" sz="3200" b="1" dirty="0" smtClean="0">
                <a:solidFill>
                  <a:schemeClr val="accent5">
                    <a:lumMod val="75000"/>
                  </a:schemeClr>
                </a:solidFill>
                <a:latin typeface="Tsukushi A Round Gothic" charset="-128"/>
                <a:ea typeface="Tsukushi A Round Gothic" charset="-128"/>
                <a:cs typeface="Tsukushi A Round Gothic" charset="-128"/>
              </a:rPr>
              <a:t>を計算</a:t>
            </a:r>
            <a:endParaRPr lang="ja-JP" altLang="en-US" sz="3200" b="1" dirty="0">
              <a:solidFill>
                <a:schemeClr val="accent5">
                  <a:lumMod val="75000"/>
                </a:schemeClr>
              </a:solidFill>
              <a:latin typeface="Tsukushi A Round Gothic" charset="-128"/>
              <a:ea typeface="Tsukushi A Round Gothic" charset="-128"/>
              <a:cs typeface="Tsukushi A Round Gothic" charset="-128"/>
            </a:endParaRPr>
          </a:p>
        </p:txBody>
      </p:sp>
      <p:sp>
        <p:nvSpPr>
          <p:cNvPr id="7" name="雲形吹き出し 6"/>
          <p:cNvSpPr/>
          <p:nvPr/>
        </p:nvSpPr>
        <p:spPr>
          <a:xfrm>
            <a:off x="4181474" y="365124"/>
            <a:ext cx="6681597" cy="3310763"/>
          </a:xfrm>
          <a:prstGeom prst="cloudCallout">
            <a:avLst>
              <a:gd name="adj1" fmla="val -5293"/>
              <a:gd name="adj2" fmla="val 73754"/>
            </a:avLst>
          </a:prstGeom>
          <a:solidFill>
            <a:schemeClr val="bg1"/>
          </a:solidFill>
          <a:ln w="1016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accent5">
                    <a:lumMod val="75000"/>
                  </a:schemeClr>
                </a:solidFill>
                <a:latin typeface="Tsukushi A Round Gothic" charset="-128"/>
                <a:ea typeface="Tsukushi A Round Gothic" charset="-128"/>
                <a:cs typeface="Tsukushi A Round Gothic" charset="-128"/>
              </a:rPr>
              <a:t>過去の似た天気の日のコーディネートを提案</a:t>
            </a:r>
            <a:endParaRPr kumimoji="1" lang="ja-JP" altLang="en-US" sz="3200" b="1" dirty="0">
              <a:solidFill>
                <a:schemeClr val="accent5">
                  <a:lumMod val="75000"/>
                </a:schemeClr>
              </a:solidFill>
              <a:latin typeface="Tsukushi A Round Gothic" charset="-128"/>
              <a:ea typeface="Tsukushi A Round Gothic" charset="-128"/>
              <a:cs typeface="Tsukushi A Round Gothic" charset="-128"/>
            </a:endParaRPr>
          </a:p>
        </p:txBody>
      </p:sp>
      <p:sp>
        <p:nvSpPr>
          <p:cNvPr id="2" name="タイトル 1"/>
          <p:cNvSpPr>
            <a:spLocks noGrp="1"/>
          </p:cNvSpPr>
          <p:nvPr>
            <p:ph type="title"/>
          </p:nvPr>
        </p:nvSpPr>
        <p:spPr/>
        <p:txBody>
          <a:bodyPr/>
          <a:lstStyle/>
          <a:p>
            <a:r>
              <a:rPr kumimoji="1" lang="ja-JP" altLang="en-US" dirty="0" smtClean="0"/>
              <a:t>どんな特徴</a:t>
            </a:r>
            <a:r>
              <a:rPr lang="ja-JP" altLang="en-US" dirty="0" smtClean="0"/>
              <a:t>？</a:t>
            </a:r>
            <a:endParaRPr kumimoji="1" lang="ja-JP" altLang="en-US" dirty="0"/>
          </a:p>
        </p:txBody>
      </p:sp>
      <p:sp>
        <p:nvSpPr>
          <p:cNvPr id="6" name="雲形吹き出し 5"/>
          <p:cNvSpPr/>
          <p:nvPr/>
        </p:nvSpPr>
        <p:spPr>
          <a:xfrm>
            <a:off x="6553200" y="2453640"/>
            <a:ext cx="5013960" cy="3261360"/>
          </a:xfrm>
          <a:prstGeom prst="cloudCallout">
            <a:avLst>
              <a:gd name="adj1" fmla="val -42110"/>
              <a:gd name="adj2" fmla="val 71846"/>
            </a:avLst>
          </a:prstGeom>
          <a:solidFill>
            <a:schemeClr val="bg1"/>
          </a:solidFill>
          <a:ln w="1016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smtClean="0">
                <a:solidFill>
                  <a:schemeClr val="accent5">
                    <a:lumMod val="75000"/>
                  </a:schemeClr>
                </a:solidFill>
                <a:latin typeface="Tsukushi A Round Gothic" charset="-128"/>
                <a:ea typeface="Tsukushi A Round Gothic" charset="-128"/>
                <a:cs typeface="Tsukushi A Round Gothic" charset="-128"/>
              </a:rPr>
              <a:t>シンプルで</a:t>
            </a:r>
            <a:endParaRPr lang="en-US" altLang="ja-JP" sz="3200" b="1" dirty="0" smtClean="0">
              <a:solidFill>
                <a:schemeClr val="accent5">
                  <a:lumMod val="75000"/>
                </a:schemeClr>
              </a:solidFill>
              <a:latin typeface="Tsukushi A Round Gothic" charset="-128"/>
              <a:ea typeface="Tsukushi A Round Gothic" charset="-128"/>
              <a:cs typeface="Tsukushi A Round Gothic" charset="-128"/>
            </a:endParaRPr>
          </a:p>
          <a:p>
            <a:pPr algn="ctr"/>
            <a:r>
              <a:rPr kumimoji="1" lang="ja-JP" altLang="en-US" sz="3200" b="1" dirty="0" smtClean="0">
                <a:solidFill>
                  <a:schemeClr val="accent5">
                    <a:lumMod val="75000"/>
                  </a:schemeClr>
                </a:solidFill>
                <a:latin typeface="Tsukushi A Round Gothic" charset="-128"/>
                <a:ea typeface="Tsukushi A Round Gothic" charset="-128"/>
                <a:cs typeface="Tsukushi A Round Gothic" charset="-128"/>
              </a:rPr>
              <a:t>可愛い</a:t>
            </a:r>
            <a:r>
              <a:rPr kumimoji="1" lang="en-US" altLang="ja-JP" sz="3200" b="1" dirty="0" smtClean="0">
                <a:solidFill>
                  <a:schemeClr val="accent5">
                    <a:lumMod val="75000"/>
                  </a:schemeClr>
                </a:solidFill>
                <a:latin typeface="Tsukushi A Round Gothic" charset="-128"/>
                <a:ea typeface="Tsukushi A Round Gothic" charset="-128"/>
                <a:cs typeface="Tsukushi A Round Gothic" charset="-128"/>
              </a:rPr>
              <a:t>UI</a:t>
            </a:r>
            <a:endParaRPr kumimoji="1" lang="ja-JP" altLang="en-US" sz="3200" b="1" dirty="0">
              <a:solidFill>
                <a:schemeClr val="accent5">
                  <a:lumMod val="75000"/>
                </a:schemeClr>
              </a:solidFill>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11849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838199" y="1690688"/>
            <a:ext cx="5052237" cy="2223586"/>
          </a:xfrm>
          <a:prstGeom prst="rect">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rPr>
              <a:t>QR</a:t>
            </a: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コードから</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友達追加</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p:txBody>
      </p:sp>
      <p:sp>
        <p:nvSpPr>
          <p:cNvPr id="2" name="タイトル 1"/>
          <p:cNvSpPr>
            <a:spLocks noGrp="1"/>
          </p:cNvSpPr>
          <p:nvPr>
            <p:ph type="title"/>
          </p:nvPr>
        </p:nvSpPr>
        <p:spPr/>
        <p:txBody>
          <a:bodyPr/>
          <a:lstStyle/>
          <a:p>
            <a:r>
              <a:rPr lang="ja-JP" altLang="en-US" dirty="0" smtClean="0"/>
              <a:t>サービス</a:t>
            </a:r>
            <a:r>
              <a:rPr kumimoji="1" lang="ja-JP" altLang="en-US" dirty="0" smtClean="0"/>
              <a:t>のつかいかた</a:t>
            </a:r>
            <a:endParaRPr kumimoji="1" lang="ja-JP" altLang="en-US" dirty="0"/>
          </a:p>
        </p:txBody>
      </p:sp>
      <p:sp>
        <p:nvSpPr>
          <p:cNvPr id="3" name="四角形吹き出し 2"/>
          <p:cNvSpPr/>
          <p:nvPr/>
        </p:nvSpPr>
        <p:spPr>
          <a:xfrm>
            <a:off x="6237393" y="1690688"/>
            <a:ext cx="5052237" cy="2223586"/>
          </a:xfrm>
          <a:prstGeom prst="wedgeRectCallout">
            <a:avLst>
              <a:gd name="adj1" fmla="val -66285"/>
              <a:gd name="adj2" fmla="val -21095"/>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タッチで</a:t>
            </a:r>
            <a:endParaRPr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性別を選択</a:t>
            </a:r>
            <a:endParaRPr kumimoji="1" lang="ja-JP" altLang="en-US" sz="3600" b="1" dirty="0">
              <a:solidFill>
                <a:schemeClr val="accent5">
                  <a:lumMod val="75000"/>
                </a:schemeClr>
              </a:solidFill>
              <a:latin typeface="Tsukushi A Round Gothic" charset="-128"/>
              <a:ea typeface="Tsukushi A Round Gothic" charset="-128"/>
              <a:cs typeface="Tsukushi A Round Gothic" charset="-128"/>
            </a:endParaRPr>
          </a:p>
        </p:txBody>
      </p:sp>
      <p:sp>
        <p:nvSpPr>
          <p:cNvPr id="5" name="四角形吹き出し 4"/>
          <p:cNvSpPr/>
          <p:nvPr/>
        </p:nvSpPr>
        <p:spPr>
          <a:xfrm>
            <a:off x="6237394" y="4128379"/>
            <a:ext cx="5052237" cy="2223586"/>
          </a:xfrm>
          <a:prstGeom prst="wedgeRectCallout">
            <a:avLst>
              <a:gd name="adj1" fmla="val 21029"/>
              <a:gd name="adj2" fmla="val -67268"/>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タッチで</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地域</a:t>
            </a: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を選択</a:t>
            </a:r>
            <a:endParaRPr kumimoji="1" lang="ja-JP" altLang="en-US" sz="3600" b="1" dirty="0">
              <a:solidFill>
                <a:schemeClr val="accent5">
                  <a:lumMod val="75000"/>
                </a:schemeClr>
              </a:solidFill>
              <a:latin typeface="Tsukushi A Round Gothic" charset="-128"/>
              <a:ea typeface="Tsukushi A Round Gothic" charset="-128"/>
              <a:cs typeface="Tsukushi A Round Gothic" charset="-128"/>
            </a:endParaRPr>
          </a:p>
        </p:txBody>
      </p:sp>
      <p:sp>
        <p:nvSpPr>
          <p:cNvPr id="6" name="四角形吹き出し 5"/>
          <p:cNvSpPr/>
          <p:nvPr/>
        </p:nvSpPr>
        <p:spPr>
          <a:xfrm>
            <a:off x="838199" y="4128379"/>
            <a:ext cx="5052237" cy="2223586"/>
          </a:xfrm>
          <a:prstGeom prst="wedgeRectCallout">
            <a:avLst>
              <a:gd name="adj1" fmla="val 68631"/>
              <a:gd name="adj2" fmla="val 22191"/>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タッチで</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通知時間</a:t>
            </a: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を選択</a:t>
            </a:r>
            <a:endParaRPr kumimoji="1" lang="ja-JP" altLang="en-US" sz="3600" b="1" dirty="0">
              <a:solidFill>
                <a:schemeClr val="accent5">
                  <a:lumMod val="75000"/>
                </a:schemeClr>
              </a:solidFill>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14760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日目</a:t>
            </a:r>
            <a:r>
              <a:rPr lang="en-US" altLang="ja-JP" dirty="0"/>
              <a:t>) 2017</a:t>
            </a:r>
            <a:r>
              <a:rPr lang="ja-JP" altLang="en-US" dirty="0" smtClean="0"/>
              <a:t>年</a:t>
            </a:r>
            <a:r>
              <a:rPr lang="en-US" altLang="ja-JP" dirty="0" smtClean="0"/>
              <a:t>10</a:t>
            </a:r>
            <a:r>
              <a:rPr lang="ja-JP" altLang="en-US" dirty="0" smtClean="0"/>
              <a:t>月</a:t>
            </a:r>
            <a:r>
              <a:rPr lang="en-US" altLang="ja-JP" dirty="0" smtClean="0"/>
              <a:t>17</a:t>
            </a:r>
            <a:r>
              <a:rPr lang="ja-JP" altLang="en-US" dirty="0" smtClean="0"/>
              <a:t>日の天気</a:t>
            </a:r>
            <a:endParaRPr kumimoji="1" lang="ja-JP" altLang="en-US" dirty="0"/>
          </a:p>
        </p:txBody>
      </p:sp>
      <p:graphicFrame>
        <p:nvGraphicFramePr>
          <p:cNvPr id="3" name="グラフ 2"/>
          <p:cNvGraphicFramePr/>
          <p:nvPr>
            <p:extLst>
              <p:ext uri="{D42A27DB-BD31-4B8C-83A1-F6EECF244321}">
                <p14:modId xmlns:p14="http://schemas.microsoft.com/office/powerpoint/2010/main" val="834642343"/>
              </p:ext>
            </p:extLst>
          </p:nvPr>
        </p:nvGraphicFramePr>
        <p:xfrm>
          <a:off x="838200" y="1690688"/>
          <a:ext cx="6091989" cy="42128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表 3"/>
          <p:cNvGraphicFramePr>
            <a:graphicFrameLocks noGrp="1"/>
          </p:cNvGraphicFramePr>
          <p:nvPr>
            <p:extLst>
              <p:ext uri="{D42A27DB-BD31-4B8C-83A1-F6EECF244321}">
                <p14:modId xmlns:p14="http://schemas.microsoft.com/office/powerpoint/2010/main" val="1096999060"/>
              </p:ext>
            </p:extLst>
          </p:nvPr>
        </p:nvGraphicFramePr>
        <p:xfrm>
          <a:off x="7400260" y="1690686"/>
          <a:ext cx="3953540" cy="4212808"/>
        </p:xfrm>
        <a:graphic>
          <a:graphicData uri="http://schemas.openxmlformats.org/drawingml/2006/table">
            <a:tbl>
              <a:tblPr firstRow="1" bandRow="1">
                <a:tableStyleId>{7DF18680-E054-41AD-8BC1-D1AEF772440D}</a:tableStyleId>
              </a:tblPr>
              <a:tblGrid>
                <a:gridCol w="2280217"/>
                <a:gridCol w="1673323"/>
              </a:tblGrid>
              <a:tr h="1053202">
                <a:tc>
                  <a:txBody>
                    <a:bodyPr/>
                    <a:lstStyle/>
                    <a:p>
                      <a:pPr algn="ctr"/>
                      <a:r>
                        <a:rPr kumimoji="1" lang="ja-JP" altLang="en-US" sz="3200" b="1" i="0" dirty="0" smtClean="0">
                          <a:latin typeface="Tsukushi A Round Gothic" charset="-128"/>
                          <a:ea typeface="Tsukushi A Round Gothic" charset="-128"/>
                          <a:cs typeface="Tsukushi A Round Gothic" charset="-128"/>
                        </a:rPr>
                        <a:t>時間</a:t>
                      </a:r>
                      <a:endParaRPr kumimoji="1" lang="ja-JP" altLang="en-US" sz="3200" b="1" i="0" dirty="0">
                        <a:latin typeface="Tsukushi A Round Gothic" charset="-128"/>
                        <a:ea typeface="Tsukushi A Round Gothic" charset="-128"/>
                        <a:cs typeface="Tsukushi A Round Gothic" charset="-128"/>
                      </a:endParaRPr>
                    </a:p>
                  </a:txBody>
                  <a:tcPr anchor="ctr">
                    <a:solidFill>
                      <a:schemeClr val="accent5">
                        <a:lumMod val="75000"/>
                      </a:schemeClr>
                    </a:solidFill>
                  </a:tcPr>
                </a:tc>
                <a:tc>
                  <a:txBody>
                    <a:bodyPr/>
                    <a:lstStyle/>
                    <a:p>
                      <a:pPr algn="ctr"/>
                      <a:r>
                        <a:rPr kumimoji="1" lang="ja-JP" altLang="en-US" sz="3200" b="1" i="0" dirty="0" smtClean="0">
                          <a:latin typeface="Tsukushi A Round Gothic" charset="-128"/>
                          <a:ea typeface="Tsukushi A Round Gothic" charset="-128"/>
                          <a:cs typeface="Tsukushi A Round Gothic" charset="-128"/>
                        </a:rPr>
                        <a:t>天候</a:t>
                      </a:r>
                      <a:endParaRPr kumimoji="1" lang="ja-JP" altLang="en-US" sz="3200" b="1" i="0" dirty="0">
                        <a:latin typeface="Tsukushi A Round Gothic" charset="-128"/>
                        <a:ea typeface="Tsukushi A Round Gothic" charset="-128"/>
                        <a:cs typeface="Tsukushi A Round Gothic" charset="-128"/>
                      </a:endParaRPr>
                    </a:p>
                  </a:txBody>
                  <a:tcPr anchor="ctr">
                    <a:solidFill>
                      <a:schemeClr val="accent5">
                        <a:lumMod val="75000"/>
                      </a:schemeClr>
                    </a:solidFill>
                  </a:tcPr>
                </a:tc>
              </a:tr>
              <a:tr h="1053202">
                <a:tc>
                  <a:txBody>
                    <a:bodyPr/>
                    <a:lstStyle/>
                    <a:p>
                      <a:pPr algn="ctr"/>
                      <a:r>
                        <a:rPr kumimoji="1" lang="ja-JP" altLang="en-US" sz="3200" b="1" i="0" dirty="0" smtClean="0">
                          <a:solidFill>
                            <a:schemeClr val="accent5">
                              <a:lumMod val="75000"/>
                            </a:schemeClr>
                          </a:solidFill>
                          <a:latin typeface="Tsukushi A Round Gothic" charset="-128"/>
                          <a:ea typeface="Tsukushi A Round Gothic" charset="-128"/>
                          <a:cs typeface="Tsukushi A Round Gothic" charset="-128"/>
                        </a:rPr>
                        <a:t>朝</a:t>
                      </a:r>
                      <a:r>
                        <a:rPr kumimoji="1" lang="en-US" altLang="ja-JP" sz="3200" b="1" i="0" dirty="0" smtClean="0">
                          <a:solidFill>
                            <a:schemeClr val="accent5">
                              <a:lumMod val="75000"/>
                            </a:schemeClr>
                          </a:solidFill>
                          <a:latin typeface="Tsukushi A Round Gothic" charset="-128"/>
                          <a:ea typeface="Tsukushi A Round Gothic" charset="-128"/>
                          <a:cs typeface="Tsukushi A Round Gothic" charset="-128"/>
                        </a:rPr>
                        <a:t>(9-12)</a:t>
                      </a:r>
                      <a:endParaRPr kumimoji="1" lang="ja-JP" altLang="en-US" sz="3200" b="1" i="0" dirty="0">
                        <a:solidFill>
                          <a:schemeClr val="accent5">
                            <a:lumMod val="75000"/>
                          </a:schemeClr>
                        </a:solidFill>
                        <a:latin typeface="Tsukushi A Round Gothic" charset="-128"/>
                        <a:ea typeface="Tsukushi A Round Gothic" charset="-128"/>
                        <a:cs typeface="Tsukushi A Round Gothic" charset="-128"/>
                      </a:endParaRPr>
                    </a:p>
                  </a:txBody>
                  <a:tcPr anchor="ctr"/>
                </a:tc>
                <a:tc>
                  <a:txBody>
                    <a:bodyPr/>
                    <a:lstStyle/>
                    <a:p>
                      <a:pPr algn="ctr"/>
                      <a:r>
                        <a:rPr kumimoji="1" lang="ja-JP" altLang="en-US" sz="3200" b="1" i="0" dirty="0" smtClean="0">
                          <a:solidFill>
                            <a:schemeClr val="accent5">
                              <a:lumMod val="75000"/>
                            </a:schemeClr>
                          </a:solidFill>
                          <a:latin typeface="Tsukushi A Round Gothic" charset="-128"/>
                          <a:ea typeface="Tsukushi A Round Gothic" charset="-128"/>
                          <a:cs typeface="Tsukushi A Round Gothic" charset="-128"/>
                        </a:rPr>
                        <a:t>あめ</a:t>
                      </a:r>
                      <a:endParaRPr kumimoji="1" lang="ja-JP" altLang="en-US" sz="3200" b="1" i="0" dirty="0">
                        <a:solidFill>
                          <a:schemeClr val="accent5">
                            <a:lumMod val="75000"/>
                          </a:schemeClr>
                        </a:solidFill>
                        <a:latin typeface="Tsukushi A Round Gothic" charset="-128"/>
                        <a:ea typeface="Tsukushi A Round Gothic" charset="-128"/>
                        <a:cs typeface="Tsukushi A Round Gothic" charset="-128"/>
                      </a:endParaRPr>
                    </a:p>
                  </a:txBody>
                  <a:tcPr anchor="ctr"/>
                </a:tc>
              </a:tr>
              <a:tr h="1053202">
                <a:tc>
                  <a:txBody>
                    <a:bodyPr/>
                    <a:lstStyle/>
                    <a:p>
                      <a:pPr algn="ctr"/>
                      <a:r>
                        <a:rPr kumimoji="1" lang="ja-JP" altLang="en-US" sz="3200" b="1" i="0" dirty="0" smtClean="0">
                          <a:solidFill>
                            <a:schemeClr val="bg2">
                              <a:lumMod val="25000"/>
                            </a:schemeClr>
                          </a:solidFill>
                          <a:latin typeface="Tsukushi A Round Gothic" charset="-128"/>
                          <a:ea typeface="Tsukushi A Round Gothic" charset="-128"/>
                          <a:cs typeface="Tsukushi A Round Gothic" charset="-128"/>
                        </a:rPr>
                        <a:t>昼</a:t>
                      </a:r>
                      <a:r>
                        <a:rPr kumimoji="1" lang="en-US" altLang="ja-JP" sz="3200" b="1" i="0" dirty="0" smtClean="0">
                          <a:solidFill>
                            <a:schemeClr val="bg2">
                              <a:lumMod val="25000"/>
                            </a:schemeClr>
                          </a:solidFill>
                          <a:latin typeface="Tsukushi A Round Gothic" charset="-128"/>
                          <a:ea typeface="Tsukushi A Round Gothic" charset="-128"/>
                          <a:cs typeface="Tsukushi A Round Gothic" charset="-128"/>
                        </a:rPr>
                        <a:t>(12-15)</a:t>
                      </a:r>
                      <a:endParaRPr kumimoji="1" lang="ja-JP" altLang="en-US" sz="3200" b="1" i="0" dirty="0">
                        <a:solidFill>
                          <a:schemeClr val="bg2">
                            <a:lumMod val="25000"/>
                          </a:schemeClr>
                        </a:solidFill>
                        <a:latin typeface="Tsukushi A Round Gothic" charset="-128"/>
                        <a:ea typeface="Tsukushi A Round Gothic" charset="-128"/>
                        <a:cs typeface="Tsukushi A Round Gothic" charset="-128"/>
                      </a:endParaRPr>
                    </a:p>
                  </a:txBody>
                  <a:tcPr anchor="ctr"/>
                </a:tc>
                <a:tc>
                  <a:txBody>
                    <a:bodyPr/>
                    <a:lstStyle/>
                    <a:p>
                      <a:pPr algn="ctr"/>
                      <a:r>
                        <a:rPr kumimoji="1" lang="ja-JP" altLang="en-US" sz="3200" b="1" i="0" dirty="0" smtClean="0">
                          <a:solidFill>
                            <a:schemeClr val="bg2">
                              <a:lumMod val="25000"/>
                            </a:schemeClr>
                          </a:solidFill>
                          <a:latin typeface="Tsukushi A Round Gothic" charset="-128"/>
                          <a:ea typeface="Tsukushi A Round Gothic" charset="-128"/>
                          <a:cs typeface="Tsukushi A Round Gothic" charset="-128"/>
                        </a:rPr>
                        <a:t>くもり</a:t>
                      </a:r>
                      <a:endParaRPr kumimoji="1" lang="ja-JP" altLang="en-US" sz="3200" b="1" i="0" dirty="0">
                        <a:solidFill>
                          <a:schemeClr val="bg2">
                            <a:lumMod val="25000"/>
                          </a:schemeClr>
                        </a:solidFill>
                        <a:latin typeface="Tsukushi A Round Gothic" charset="-128"/>
                        <a:ea typeface="Tsukushi A Round Gothic" charset="-128"/>
                        <a:cs typeface="Tsukushi A Round Gothic" charset="-128"/>
                      </a:endParaRPr>
                    </a:p>
                  </a:txBody>
                  <a:tcPr anchor="ctr"/>
                </a:tc>
              </a:tr>
              <a:tr h="1053202">
                <a:tc>
                  <a:txBody>
                    <a:bodyPr/>
                    <a:lstStyle/>
                    <a:p>
                      <a:pPr algn="ctr"/>
                      <a:r>
                        <a:rPr kumimoji="1" lang="ja-JP" altLang="en-US" sz="3200" b="1" i="0" dirty="0" smtClean="0">
                          <a:solidFill>
                            <a:schemeClr val="accent5">
                              <a:lumMod val="75000"/>
                            </a:schemeClr>
                          </a:solidFill>
                          <a:latin typeface="Tsukushi A Round Gothic" charset="-128"/>
                          <a:ea typeface="Tsukushi A Round Gothic" charset="-128"/>
                          <a:cs typeface="Tsukushi A Round Gothic" charset="-128"/>
                        </a:rPr>
                        <a:t>夜</a:t>
                      </a:r>
                      <a:r>
                        <a:rPr kumimoji="1" lang="en-US" altLang="ja-JP" sz="3200" b="1" i="0" dirty="0" smtClean="0">
                          <a:solidFill>
                            <a:schemeClr val="accent5">
                              <a:lumMod val="75000"/>
                            </a:schemeClr>
                          </a:solidFill>
                          <a:latin typeface="Tsukushi A Round Gothic" charset="-128"/>
                          <a:ea typeface="Tsukushi A Round Gothic" charset="-128"/>
                          <a:cs typeface="Tsukushi A Round Gothic" charset="-128"/>
                        </a:rPr>
                        <a:t>(21-24)</a:t>
                      </a:r>
                      <a:endParaRPr kumimoji="1" lang="ja-JP" altLang="en-US" sz="3200" b="1" i="0" dirty="0">
                        <a:solidFill>
                          <a:schemeClr val="accent5">
                            <a:lumMod val="75000"/>
                          </a:schemeClr>
                        </a:solidFill>
                        <a:latin typeface="Tsukushi A Round Gothic" charset="-128"/>
                        <a:ea typeface="Tsukushi A Round Gothic" charset="-128"/>
                        <a:cs typeface="Tsukushi A Round Gothic" charset="-128"/>
                      </a:endParaRPr>
                    </a:p>
                  </a:txBody>
                  <a:tcPr anchor="ctr"/>
                </a:tc>
                <a:tc>
                  <a:txBody>
                    <a:bodyPr/>
                    <a:lstStyle/>
                    <a:p>
                      <a:pPr algn="ctr"/>
                      <a:r>
                        <a:rPr kumimoji="1" lang="ja-JP" altLang="en-US" sz="3200" b="1" i="0" dirty="0" smtClean="0">
                          <a:solidFill>
                            <a:schemeClr val="accent5">
                              <a:lumMod val="75000"/>
                            </a:schemeClr>
                          </a:solidFill>
                          <a:latin typeface="Tsukushi A Round Gothic" charset="-128"/>
                          <a:ea typeface="Tsukushi A Round Gothic" charset="-128"/>
                          <a:cs typeface="Tsukushi A Round Gothic" charset="-128"/>
                        </a:rPr>
                        <a:t>あめ</a:t>
                      </a:r>
                      <a:endParaRPr kumimoji="1" lang="ja-JP" altLang="en-US" sz="3200" b="1" i="0" dirty="0">
                        <a:solidFill>
                          <a:schemeClr val="accent5">
                            <a:lumMod val="75000"/>
                          </a:schemeClr>
                        </a:solidFill>
                        <a:latin typeface="Tsukushi A Round Gothic" charset="-128"/>
                        <a:ea typeface="Tsukushi A Round Gothic" charset="-128"/>
                        <a:cs typeface="Tsukushi A Round Gothic" charset="-128"/>
                      </a:endParaRPr>
                    </a:p>
                  </a:txBody>
                  <a:tcPr anchor="ctr"/>
                </a:tc>
              </a:tr>
            </a:tbl>
          </a:graphicData>
        </a:graphic>
      </p:graphicFrame>
      <p:sp>
        <p:nvSpPr>
          <p:cNvPr id="5" name="テキスト ボックス 4"/>
          <p:cNvSpPr txBox="1"/>
          <p:nvPr/>
        </p:nvSpPr>
        <p:spPr>
          <a:xfrm>
            <a:off x="2042609" y="2387600"/>
            <a:ext cx="1701800" cy="523220"/>
          </a:xfrm>
          <a:prstGeom prst="rect">
            <a:avLst/>
          </a:prstGeom>
          <a:noFill/>
        </p:spPr>
        <p:txBody>
          <a:bodyPr wrap="square" rtlCol="0">
            <a:spAutoFit/>
          </a:bodyPr>
          <a:lstStyle/>
          <a:p>
            <a:r>
              <a:rPr kumimoji="1" lang="ja-JP" altLang="en-US" sz="2800" b="1" dirty="0" smtClean="0">
                <a:solidFill>
                  <a:schemeClr val="accent1"/>
                </a:solidFill>
                <a:latin typeface="Tsukushi A Round Gothic" charset="-128"/>
                <a:ea typeface="Tsukushi A Round Gothic" charset="-128"/>
                <a:cs typeface="Tsukushi A Round Gothic" charset="-128"/>
              </a:rPr>
              <a:t>湿度</a:t>
            </a:r>
            <a:r>
              <a:rPr kumimoji="1" lang="en-US" altLang="ja-JP" sz="2800" b="1" dirty="0" smtClean="0">
                <a:solidFill>
                  <a:schemeClr val="accent1"/>
                </a:solidFill>
                <a:latin typeface="Tsukushi A Round Gothic" charset="-128"/>
                <a:ea typeface="Tsukushi A Round Gothic" charset="-128"/>
                <a:cs typeface="Tsukushi A Round Gothic" charset="-128"/>
              </a:rPr>
              <a:t>(%</a:t>
            </a:r>
            <a:r>
              <a:rPr kumimoji="1" lang="ja-JP" altLang="en-US" sz="2800" b="1" dirty="0" smtClean="0">
                <a:solidFill>
                  <a:schemeClr val="accent1"/>
                </a:solidFill>
                <a:latin typeface="Tsukushi A Round Gothic" charset="-128"/>
                <a:ea typeface="Tsukushi A Round Gothic" charset="-128"/>
                <a:cs typeface="Tsukushi A Round Gothic" charset="-128"/>
              </a:rPr>
              <a:t>）</a:t>
            </a:r>
            <a:endParaRPr kumimoji="1" lang="ja-JP" altLang="en-US" sz="2800" b="1" dirty="0">
              <a:solidFill>
                <a:schemeClr val="accent1"/>
              </a:solidFill>
              <a:latin typeface="Tsukushi A Round Gothic" charset="-128"/>
              <a:ea typeface="Tsukushi A Round Gothic" charset="-128"/>
              <a:cs typeface="Tsukushi A Round Gothic" charset="-128"/>
            </a:endParaRPr>
          </a:p>
        </p:txBody>
      </p:sp>
      <p:sp>
        <p:nvSpPr>
          <p:cNvPr id="6" name="テキスト ボックス 5"/>
          <p:cNvSpPr txBox="1"/>
          <p:nvPr/>
        </p:nvSpPr>
        <p:spPr>
          <a:xfrm>
            <a:off x="4544509" y="3276390"/>
            <a:ext cx="1841585" cy="523220"/>
          </a:xfrm>
          <a:prstGeom prst="rect">
            <a:avLst/>
          </a:prstGeom>
          <a:noFill/>
        </p:spPr>
        <p:txBody>
          <a:bodyPr wrap="square" rtlCol="0">
            <a:spAutoFit/>
          </a:bodyPr>
          <a:lstStyle/>
          <a:p>
            <a:r>
              <a:rPr lang="ja-JP" altLang="en-US" sz="2800" b="1" dirty="0" smtClean="0">
                <a:solidFill>
                  <a:schemeClr val="accent2"/>
                </a:solidFill>
                <a:latin typeface="Tsukushi A Round Gothic" charset="-128"/>
                <a:ea typeface="Tsukushi A Round Gothic" charset="-128"/>
                <a:cs typeface="Tsukushi A Round Gothic" charset="-128"/>
              </a:rPr>
              <a:t>温度</a:t>
            </a:r>
            <a:r>
              <a:rPr lang="en-US" altLang="ja-JP" sz="2800" b="1" dirty="0" smtClean="0">
                <a:solidFill>
                  <a:schemeClr val="accent2"/>
                </a:solidFill>
                <a:latin typeface="Tsukushi A Round Gothic" charset="-128"/>
                <a:ea typeface="Tsukushi A Round Gothic" charset="-128"/>
                <a:cs typeface="Tsukushi A Round Gothic" charset="-128"/>
              </a:rPr>
              <a:t>(</a:t>
            </a:r>
            <a:r>
              <a:rPr lang="ja-JP" altLang="en-US" sz="2800" b="1" dirty="0" smtClean="0">
                <a:solidFill>
                  <a:schemeClr val="accent2"/>
                </a:solidFill>
                <a:latin typeface="Tsukushi A Round Gothic" charset="-128"/>
                <a:ea typeface="Tsukushi A Round Gothic" charset="-128"/>
                <a:cs typeface="Tsukushi A Round Gothic" charset="-128"/>
              </a:rPr>
              <a:t>℃</a:t>
            </a:r>
            <a:r>
              <a:rPr lang="en-US" altLang="ja-JP" sz="2800" b="1" dirty="0" smtClean="0">
                <a:solidFill>
                  <a:schemeClr val="accent2"/>
                </a:solidFill>
                <a:latin typeface="Tsukushi A Round Gothic" charset="-128"/>
                <a:ea typeface="Tsukushi A Round Gothic" charset="-128"/>
                <a:cs typeface="Tsukushi A Round Gothic" charset="-128"/>
              </a:rPr>
              <a:t>)</a:t>
            </a:r>
            <a:endParaRPr kumimoji="1" lang="ja-JP" altLang="en-US" sz="2800" b="1" dirty="0">
              <a:solidFill>
                <a:schemeClr val="accent2"/>
              </a:solidFill>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337524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a:t>
            </a:r>
            <a:r>
              <a:rPr lang="ja-JP" altLang="en-US" dirty="0" smtClean="0"/>
              <a:t>日目</a:t>
            </a:r>
            <a:r>
              <a:rPr lang="en-US" altLang="ja-JP" dirty="0"/>
              <a:t>) 2017</a:t>
            </a:r>
            <a:r>
              <a:rPr lang="ja-JP" altLang="en-US" dirty="0" smtClean="0"/>
              <a:t>年</a:t>
            </a:r>
            <a:r>
              <a:rPr lang="en-US" altLang="ja-JP" dirty="0" smtClean="0"/>
              <a:t>10</a:t>
            </a:r>
            <a:r>
              <a:rPr lang="ja-JP" altLang="en-US" dirty="0" smtClean="0"/>
              <a:t>月</a:t>
            </a:r>
            <a:r>
              <a:rPr lang="en-US" altLang="ja-JP" dirty="0" smtClean="0"/>
              <a:t>18</a:t>
            </a:r>
            <a:r>
              <a:rPr lang="ja-JP" altLang="en-US" dirty="0" smtClean="0"/>
              <a:t>日の天気</a:t>
            </a:r>
            <a:endParaRPr kumimoji="1" lang="ja-JP" altLang="en-US" dirty="0"/>
          </a:p>
        </p:txBody>
      </p:sp>
      <p:graphicFrame>
        <p:nvGraphicFramePr>
          <p:cNvPr id="3" name="グラフ 2"/>
          <p:cNvGraphicFramePr/>
          <p:nvPr>
            <p:extLst>
              <p:ext uri="{D42A27DB-BD31-4B8C-83A1-F6EECF244321}">
                <p14:modId xmlns:p14="http://schemas.microsoft.com/office/powerpoint/2010/main" val="470676597"/>
              </p:ext>
            </p:extLst>
          </p:nvPr>
        </p:nvGraphicFramePr>
        <p:xfrm>
          <a:off x="838200" y="1690688"/>
          <a:ext cx="6091989" cy="42128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表 3"/>
          <p:cNvGraphicFramePr>
            <a:graphicFrameLocks noGrp="1"/>
          </p:cNvGraphicFramePr>
          <p:nvPr>
            <p:extLst>
              <p:ext uri="{D42A27DB-BD31-4B8C-83A1-F6EECF244321}">
                <p14:modId xmlns:p14="http://schemas.microsoft.com/office/powerpoint/2010/main" val="2064514769"/>
              </p:ext>
            </p:extLst>
          </p:nvPr>
        </p:nvGraphicFramePr>
        <p:xfrm>
          <a:off x="7400260" y="1690686"/>
          <a:ext cx="3953540" cy="4212808"/>
        </p:xfrm>
        <a:graphic>
          <a:graphicData uri="http://schemas.openxmlformats.org/drawingml/2006/table">
            <a:tbl>
              <a:tblPr firstRow="1" bandRow="1">
                <a:tableStyleId>{7DF18680-E054-41AD-8BC1-D1AEF772440D}</a:tableStyleId>
              </a:tblPr>
              <a:tblGrid>
                <a:gridCol w="2280217"/>
                <a:gridCol w="1673323"/>
              </a:tblGrid>
              <a:tr h="1053202">
                <a:tc>
                  <a:txBody>
                    <a:bodyPr/>
                    <a:lstStyle/>
                    <a:p>
                      <a:pPr algn="ctr"/>
                      <a:r>
                        <a:rPr kumimoji="1" lang="ja-JP" altLang="en-US" sz="3200" b="1" i="0" dirty="0" smtClean="0">
                          <a:latin typeface="Tsukushi A Round Gothic" charset="-128"/>
                          <a:ea typeface="Tsukushi A Round Gothic" charset="-128"/>
                          <a:cs typeface="Tsukushi A Round Gothic" charset="-128"/>
                        </a:rPr>
                        <a:t>時間</a:t>
                      </a:r>
                      <a:endParaRPr kumimoji="1" lang="ja-JP" altLang="en-US" sz="3200" b="1" i="0" dirty="0">
                        <a:latin typeface="Tsukushi A Round Gothic" charset="-128"/>
                        <a:ea typeface="Tsukushi A Round Gothic" charset="-128"/>
                        <a:cs typeface="Tsukushi A Round Gothic" charset="-128"/>
                      </a:endParaRPr>
                    </a:p>
                  </a:txBody>
                  <a:tcPr anchor="ctr">
                    <a:solidFill>
                      <a:schemeClr val="accent5">
                        <a:lumMod val="75000"/>
                      </a:schemeClr>
                    </a:solidFill>
                  </a:tcPr>
                </a:tc>
                <a:tc>
                  <a:txBody>
                    <a:bodyPr/>
                    <a:lstStyle/>
                    <a:p>
                      <a:pPr algn="ctr"/>
                      <a:r>
                        <a:rPr kumimoji="1" lang="ja-JP" altLang="en-US" sz="3200" b="1" i="0" dirty="0" smtClean="0">
                          <a:latin typeface="Tsukushi A Round Gothic" charset="-128"/>
                          <a:ea typeface="Tsukushi A Round Gothic" charset="-128"/>
                          <a:cs typeface="Tsukushi A Round Gothic" charset="-128"/>
                        </a:rPr>
                        <a:t>天候</a:t>
                      </a:r>
                      <a:endParaRPr kumimoji="1" lang="ja-JP" altLang="en-US" sz="3200" b="1" i="0" dirty="0">
                        <a:latin typeface="Tsukushi A Round Gothic" charset="-128"/>
                        <a:ea typeface="Tsukushi A Round Gothic" charset="-128"/>
                        <a:cs typeface="Tsukushi A Round Gothic" charset="-128"/>
                      </a:endParaRPr>
                    </a:p>
                  </a:txBody>
                  <a:tcPr anchor="ctr">
                    <a:solidFill>
                      <a:schemeClr val="accent5">
                        <a:lumMod val="75000"/>
                      </a:schemeClr>
                    </a:solidFill>
                  </a:tcPr>
                </a:tc>
              </a:tr>
              <a:tr h="1053202">
                <a:tc>
                  <a:txBody>
                    <a:bodyPr/>
                    <a:lstStyle/>
                    <a:p>
                      <a:pPr algn="ctr"/>
                      <a:r>
                        <a:rPr kumimoji="1" lang="ja-JP" altLang="en-US" sz="3200" b="1" i="0" dirty="0" smtClean="0">
                          <a:solidFill>
                            <a:schemeClr val="accent2"/>
                          </a:solidFill>
                          <a:latin typeface="Tsukushi A Round Gothic" charset="-128"/>
                          <a:ea typeface="Tsukushi A Round Gothic" charset="-128"/>
                          <a:cs typeface="Tsukushi A Round Gothic" charset="-128"/>
                        </a:rPr>
                        <a:t>朝</a:t>
                      </a:r>
                      <a:r>
                        <a:rPr kumimoji="1" lang="en-US" altLang="ja-JP" sz="3200" b="1" i="0" dirty="0" smtClean="0">
                          <a:solidFill>
                            <a:schemeClr val="accent2"/>
                          </a:solidFill>
                          <a:latin typeface="Tsukushi A Round Gothic" charset="-128"/>
                          <a:ea typeface="Tsukushi A Round Gothic" charset="-128"/>
                          <a:cs typeface="Tsukushi A Round Gothic" charset="-128"/>
                        </a:rPr>
                        <a:t>(9-12)</a:t>
                      </a:r>
                      <a:endParaRPr kumimoji="1" lang="ja-JP" altLang="en-US" sz="3200" b="1" i="0" dirty="0">
                        <a:solidFill>
                          <a:schemeClr val="accent2"/>
                        </a:solidFill>
                        <a:latin typeface="Tsukushi A Round Gothic" charset="-128"/>
                        <a:ea typeface="Tsukushi A Round Gothic" charset="-128"/>
                        <a:cs typeface="Tsukushi A Round Gothic" charset="-128"/>
                      </a:endParaRPr>
                    </a:p>
                  </a:txBody>
                  <a:tcPr anchor="ctr"/>
                </a:tc>
                <a:tc>
                  <a:txBody>
                    <a:bodyPr/>
                    <a:lstStyle/>
                    <a:p>
                      <a:pPr algn="ctr"/>
                      <a:r>
                        <a:rPr kumimoji="1" lang="ja-JP" altLang="en-US" sz="3200" b="1" i="0" dirty="0" smtClean="0">
                          <a:solidFill>
                            <a:schemeClr val="accent2"/>
                          </a:solidFill>
                          <a:latin typeface="Tsukushi A Round Gothic" charset="-128"/>
                          <a:ea typeface="Tsukushi A Round Gothic" charset="-128"/>
                          <a:cs typeface="Tsukushi A Round Gothic" charset="-128"/>
                        </a:rPr>
                        <a:t>はれ</a:t>
                      </a:r>
                      <a:endParaRPr kumimoji="1" lang="ja-JP" altLang="en-US" sz="3200" b="1" i="0" dirty="0">
                        <a:solidFill>
                          <a:schemeClr val="accent2"/>
                        </a:solidFill>
                        <a:latin typeface="Tsukushi A Round Gothic" charset="-128"/>
                        <a:ea typeface="Tsukushi A Round Gothic" charset="-128"/>
                        <a:cs typeface="Tsukushi A Round Gothic" charset="-128"/>
                      </a:endParaRPr>
                    </a:p>
                  </a:txBody>
                  <a:tcPr anchor="ctr"/>
                </a:tc>
              </a:tr>
              <a:tr h="1053202">
                <a:tc>
                  <a:txBody>
                    <a:bodyPr/>
                    <a:lstStyle/>
                    <a:p>
                      <a:pPr algn="ctr"/>
                      <a:r>
                        <a:rPr kumimoji="1" lang="ja-JP" altLang="en-US" sz="3200" b="1" i="0" dirty="0" smtClean="0">
                          <a:solidFill>
                            <a:schemeClr val="bg2">
                              <a:lumMod val="25000"/>
                            </a:schemeClr>
                          </a:solidFill>
                          <a:latin typeface="Tsukushi A Round Gothic" charset="-128"/>
                          <a:ea typeface="Tsukushi A Round Gothic" charset="-128"/>
                          <a:cs typeface="Tsukushi A Round Gothic" charset="-128"/>
                        </a:rPr>
                        <a:t>昼</a:t>
                      </a:r>
                      <a:r>
                        <a:rPr kumimoji="1" lang="en-US" altLang="ja-JP" sz="3200" b="1" i="0" dirty="0" smtClean="0">
                          <a:solidFill>
                            <a:schemeClr val="bg2">
                              <a:lumMod val="25000"/>
                            </a:schemeClr>
                          </a:solidFill>
                          <a:latin typeface="Tsukushi A Round Gothic" charset="-128"/>
                          <a:ea typeface="Tsukushi A Round Gothic" charset="-128"/>
                          <a:cs typeface="Tsukushi A Round Gothic" charset="-128"/>
                        </a:rPr>
                        <a:t>(12-15)</a:t>
                      </a:r>
                      <a:endParaRPr kumimoji="1" lang="ja-JP" altLang="en-US" sz="3200" b="1" i="0" dirty="0">
                        <a:solidFill>
                          <a:schemeClr val="bg2">
                            <a:lumMod val="25000"/>
                          </a:schemeClr>
                        </a:solidFill>
                        <a:latin typeface="Tsukushi A Round Gothic" charset="-128"/>
                        <a:ea typeface="Tsukushi A Round Gothic" charset="-128"/>
                        <a:cs typeface="Tsukushi A Round Gothic" charset="-128"/>
                      </a:endParaRPr>
                    </a:p>
                  </a:txBody>
                  <a:tcPr anchor="ctr"/>
                </a:tc>
                <a:tc>
                  <a:txBody>
                    <a:bodyPr/>
                    <a:lstStyle/>
                    <a:p>
                      <a:pPr algn="ctr"/>
                      <a:r>
                        <a:rPr kumimoji="1" lang="ja-JP" altLang="en-US" sz="3200" b="1" i="0" dirty="0" smtClean="0">
                          <a:solidFill>
                            <a:schemeClr val="bg2">
                              <a:lumMod val="25000"/>
                            </a:schemeClr>
                          </a:solidFill>
                          <a:latin typeface="Tsukushi A Round Gothic" charset="-128"/>
                          <a:ea typeface="Tsukushi A Round Gothic" charset="-128"/>
                          <a:cs typeface="Tsukushi A Round Gothic" charset="-128"/>
                        </a:rPr>
                        <a:t>くもり</a:t>
                      </a:r>
                      <a:endParaRPr kumimoji="1" lang="ja-JP" altLang="en-US" sz="3200" b="1" i="0" dirty="0">
                        <a:solidFill>
                          <a:schemeClr val="bg2">
                            <a:lumMod val="25000"/>
                          </a:schemeClr>
                        </a:solidFill>
                        <a:latin typeface="Tsukushi A Round Gothic" charset="-128"/>
                        <a:ea typeface="Tsukushi A Round Gothic" charset="-128"/>
                        <a:cs typeface="Tsukushi A Round Gothic" charset="-128"/>
                      </a:endParaRPr>
                    </a:p>
                  </a:txBody>
                  <a:tcPr anchor="ctr"/>
                </a:tc>
              </a:tr>
              <a:tr h="1053202">
                <a:tc>
                  <a:txBody>
                    <a:bodyPr/>
                    <a:lstStyle/>
                    <a:p>
                      <a:pPr algn="ctr"/>
                      <a:r>
                        <a:rPr kumimoji="1" lang="ja-JP" altLang="en-US" sz="3200" b="1" i="0" dirty="0" smtClean="0">
                          <a:solidFill>
                            <a:schemeClr val="accent5">
                              <a:lumMod val="75000"/>
                            </a:schemeClr>
                          </a:solidFill>
                          <a:latin typeface="Tsukushi A Round Gothic" charset="-128"/>
                          <a:ea typeface="Tsukushi A Round Gothic" charset="-128"/>
                          <a:cs typeface="Tsukushi A Round Gothic" charset="-128"/>
                        </a:rPr>
                        <a:t>夜</a:t>
                      </a:r>
                      <a:r>
                        <a:rPr kumimoji="1" lang="en-US" altLang="ja-JP" sz="3200" b="1" i="0" dirty="0" smtClean="0">
                          <a:solidFill>
                            <a:schemeClr val="accent5">
                              <a:lumMod val="75000"/>
                            </a:schemeClr>
                          </a:solidFill>
                          <a:latin typeface="Tsukushi A Round Gothic" charset="-128"/>
                          <a:ea typeface="Tsukushi A Round Gothic" charset="-128"/>
                          <a:cs typeface="Tsukushi A Round Gothic" charset="-128"/>
                        </a:rPr>
                        <a:t>(21-24)</a:t>
                      </a:r>
                      <a:endParaRPr kumimoji="1" lang="ja-JP" altLang="en-US" sz="3200" b="1" i="0" dirty="0">
                        <a:solidFill>
                          <a:schemeClr val="accent5">
                            <a:lumMod val="75000"/>
                          </a:schemeClr>
                        </a:solidFill>
                        <a:latin typeface="Tsukushi A Round Gothic" charset="-128"/>
                        <a:ea typeface="Tsukushi A Round Gothic" charset="-128"/>
                        <a:cs typeface="Tsukushi A Round Gothic" charset="-128"/>
                      </a:endParaRPr>
                    </a:p>
                  </a:txBody>
                  <a:tcPr anchor="ctr"/>
                </a:tc>
                <a:tc>
                  <a:txBody>
                    <a:bodyPr/>
                    <a:lstStyle/>
                    <a:p>
                      <a:pPr algn="ctr"/>
                      <a:r>
                        <a:rPr kumimoji="1" lang="ja-JP" altLang="en-US" sz="3200" b="1" i="0" dirty="0" smtClean="0">
                          <a:solidFill>
                            <a:schemeClr val="accent5">
                              <a:lumMod val="75000"/>
                            </a:schemeClr>
                          </a:solidFill>
                          <a:latin typeface="Tsukushi A Round Gothic" charset="-128"/>
                          <a:ea typeface="Tsukushi A Round Gothic" charset="-128"/>
                          <a:cs typeface="Tsukushi A Round Gothic" charset="-128"/>
                        </a:rPr>
                        <a:t>あめ</a:t>
                      </a:r>
                      <a:endParaRPr kumimoji="1" lang="ja-JP" altLang="en-US" sz="3200" b="1" i="0" dirty="0">
                        <a:solidFill>
                          <a:schemeClr val="accent5">
                            <a:lumMod val="75000"/>
                          </a:schemeClr>
                        </a:solidFill>
                        <a:latin typeface="Tsukushi A Round Gothic" charset="-128"/>
                        <a:ea typeface="Tsukushi A Round Gothic" charset="-128"/>
                        <a:cs typeface="Tsukushi A Round Gothic" charset="-128"/>
                      </a:endParaRPr>
                    </a:p>
                  </a:txBody>
                  <a:tcPr anchor="ctr"/>
                </a:tc>
              </a:tr>
            </a:tbl>
          </a:graphicData>
        </a:graphic>
      </p:graphicFrame>
      <p:sp>
        <p:nvSpPr>
          <p:cNvPr id="5" name="テキスト ボックス 4"/>
          <p:cNvSpPr txBox="1"/>
          <p:nvPr/>
        </p:nvSpPr>
        <p:spPr>
          <a:xfrm>
            <a:off x="1947488" y="3733800"/>
            <a:ext cx="1701800" cy="523220"/>
          </a:xfrm>
          <a:prstGeom prst="rect">
            <a:avLst/>
          </a:prstGeom>
          <a:noFill/>
        </p:spPr>
        <p:txBody>
          <a:bodyPr wrap="square" rtlCol="0">
            <a:spAutoFit/>
          </a:bodyPr>
          <a:lstStyle/>
          <a:p>
            <a:r>
              <a:rPr kumimoji="1" lang="ja-JP" altLang="en-US" sz="2800" b="1" dirty="0" smtClean="0">
                <a:solidFill>
                  <a:schemeClr val="accent1"/>
                </a:solidFill>
                <a:latin typeface="Tsukushi A Round Gothic" charset="-128"/>
                <a:ea typeface="Tsukushi A Round Gothic" charset="-128"/>
                <a:cs typeface="Tsukushi A Round Gothic" charset="-128"/>
              </a:rPr>
              <a:t>湿度</a:t>
            </a:r>
            <a:r>
              <a:rPr kumimoji="1" lang="en-US" altLang="ja-JP" sz="2800" b="1" dirty="0" smtClean="0">
                <a:solidFill>
                  <a:schemeClr val="accent1"/>
                </a:solidFill>
                <a:latin typeface="Tsukushi A Round Gothic" charset="-128"/>
                <a:ea typeface="Tsukushi A Round Gothic" charset="-128"/>
                <a:cs typeface="Tsukushi A Round Gothic" charset="-128"/>
              </a:rPr>
              <a:t>(%</a:t>
            </a:r>
            <a:r>
              <a:rPr kumimoji="1" lang="ja-JP" altLang="en-US" sz="2800" b="1" dirty="0" smtClean="0">
                <a:solidFill>
                  <a:schemeClr val="accent1"/>
                </a:solidFill>
                <a:latin typeface="Tsukushi A Round Gothic" charset="-128"/>
                <a:ea typeface="Tsukushi A Round Gothic" charset="-128"/>
                <a:cs typeface="Tsukushi A Round Gothic" charset="-128"/>
              </a:rPr>
              <a:t>）</a:t>
            </a:r>
            <a:endParaRPr kumimoji="1" lang="ja-JP" altLang="en-US" sz="2800" b="1" dirty="0">
              <a:solidFill>
                <a:schemeClr val="accent1"/>
              </a:solidFill>
              <a:latin typeface="Tsukushi A Round Gothic" charset="-128"/>
              <a:ea typeface="Tsukushi A Round Gothic" charset="-128"/>
              <a:cs typeface="Tsukushi A Round Gothic" charset="-128"/>
            </a:endParaRPr>
          </a:p>
        </p:txBody>
      </p:sp>
      <p:sp>
        <p:nvSpPr>
          <p:cNvPr id="6" name="テキスト ボックス 5"/>
          <p:cNvSpPr txBox="1"/>
          <p:nvPr/>
        </p:nvSpPr>
        <p:spPr>
          <a:xfrm>
            <a:off x="4402847" y="3299270"/>
            <a:ext cx="1841585" cy="523220"/>
          </a:xfrm>
          <a:prstGeom prst="rect">
            <a:avLst/>
          </a:prstGeom>
          <a:noFill/>
        </p:spPr>
        <p:txBody>
          <a:bodyPr wrap="square" rtlCol="0">
            <a:spAutoFit/>
          </a:bodyPr>
          <a:lstStyle/>
          <a:p>
            <a:r>
              <a:rPr lang="ja-JP" altLang="en-US" sz="2800" b="1" dirty="0" smtClean="0">
                <a:solidFill>
                  <a:schemeClr val="accent2"/>
                </a:solidFill>
                <a:latin typeface="Tsukushi A Round Gothic" charset="-128"/>
                <a:ea typeface="Tsukushi A Round Gothic" charset="-128"/>
                <a:cs typeface="Tsukushi A Round Gothic" charset="-128"/>
              </a:rPr>
              <a:t>温度</a:t>
            </a:r>
            <a:r>
              <a:rPr lang="en-US" altLang="ja-JP" sz="2800" b="1" dirty="0" smtClean="0">
                <a:solidFill>
                  <a:schemeClr val="accent2"/>
                </a:solidFill>
                <a:latin typeface="Tsukushi A Round Gothic" charset="-128"/>
                <a:ea typeface="Tsukushi A Round Gothic" charset="-128"/>
                <a:cs typeface="Tsukushi A Round Gothic" charset="-128"/>
              </a:rPr>
              <a:t>(</a:t>
            </a:r>
            <a:r>
              <a:rPr lang="ja-JP" altLang="en-US" sz="2800" b="1" dirty="0" smtClean="0">
                <a:solidFill>
                  <a:schemeClr val="accent2"/>
                </a:solidFill>
                <a:latin typeface="Tsukushi A Round Gothic" charset="-128"/>
                <a:ea typeface="Tsukushi A Round Gothic" charset="-128"/>
                <a:cs typeface="Tsukushi A Round Gothic" charset="-128"/>
              </a:rPr>
              <a:t>℃</a:t>
            </a:r>
            <a:r>
              <a:rPr lang="en-US" altLang="ja-JP" sz="2800" b="1" dirty="0" smtClean="0">
                <a:solidFill>
                  <a:schemeClr val="accent2"/>
                </a:solidFill>
                <a:latin typeface="Tsukushi A Round Gothic" charset="-128"/>
                <a:ea typeface="Tsukushi A Round Gothic" charset="-128"/>
                <a:cs typeface="Tsukushi A Round Gothic" charset="-128"/>
              </a:rPr>
              <a:t>)</a:t>
            </a:r>
            <a:endParaRPr kumimoji="1" lang="ja-JP" altLang="en-US" sz="2800" b="1" dirty="0">
              <a:solidFill>
                <a:schemeClr val="accent2"/>
              </a:solidFill>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991121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ja-JP" altLang="en-US" dirty="0" smtClean="0"/>
              <a:t>日目</a:t>
            </a:r>
            <a:r>
              <a:rPr lang="en-US" altLang="ja-JP" dirty="0"/>
              <a:t>) 2017</a:t>
            </a:r>
            <a:r>
              <a:rPr lang="ja-JP" altLang="en-US" dirty="0" smtClean="0"/>
              <a:t>年</a:t>
            </a:r>
            <a:r>
              <a:rPr lang="en-US" altLang="ja-JP" dirty="0" smtClean="0"/>
              <a:t>10</a:t>
            </a:r>
            <a:r>
              <a:rPr lang="ja-JP" altLang="en-US" dirty="0" smtClean="0"/>
              <a:t>月</a:t>
            </a:r>
            <a:r>
              <a:rPr lang="en-US" altLang="ja-JP" dirty="0" smtClean="0"/>
              <a:t>19</a:t>
            </a:r>
            <a:r>
              <a:rPr lang="ja-JP" altLang="en-US" dirty="0" smtClean="0"/>
              <a:t>日の天気</a:t>
            </a:r>
            <a:endParaRPr kumimoji="1" lang="ja-JP" altLang="en-US" dirty="0"/>
          </a:p>
        </p:txBody>
      </p:sp>
      <p:graphicFrame>
        <p:nvGraphicFramePr>
          <p:cNvPr id="3" name="グラフ 2"/>
          <p:cNvGraphicFramePr/>
          <p:nvPr>
            <p:extLst>
              <p:ext uri="{D42A27DB-BD31-4B8C-83A1-F6EECF244321}">
                <p14:modId xmlns:p14="http://schemas.microsoft.com/office/powerpoint/2010/main" val="1479293878"/>
              </p:ext>
            </p:extLst>
          </p:nvPr>
        </p:nvGraphicFramePr>
        <p:xfrm>
          <a:off x="838200" y="1690688"/>
          <a:ext cx="6091989" cy="42128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表 3"/>
          <p:cNvGraphicFramePr>
            <a:graphicFrameLocks noGrp="1"/>
          </p:cNvGraphicFramePr>
          <p:nvPr>
            <p:extLst>
              <p:ext uri="{D42A27DB-BD31-4B8C-83A1-F6EECF244321}">
                <p14:modId xmlns:p14="http://schemas.microsoft.com/office/powerpoint/2010/main" val="1815290439"/>
              </p:ext>
            </p:extLst>
          </p:nvPr>
        </p:nvGraphicFramePr>
        <p:xfrm>
          <a:off x="7400260" y="1690686"/>
          <a:ext cx="3953540" cy="4212808"/>
        </p:xfrm>
        <a:graphic>
          <a:graphicData uri="http://schemas.openxmlformats.org/drawingml/2006/table">
            <a:tbl>
              <a:tblPr firstRow="1" bandRow="1">
                <a:tableStyleId>{7DF18680-E054-41AD-8BC1-D1AEF772440D}</a:tableStyleId>
              </a:tblPr>
              <a:tblGrid>
                <a:gridCol w="2280217"/>
                <a:gridCol w="1673323"/>
              </a:tblGrid>
              <a:tr h="1053202">
                <a:tc>
                  <a:txBody>
                    <a:bodyPr/>
                    <a:lstStyle/>
                    <a:p>
                      <a:pPr algn="ctr"/>
                      <a:r>
                        <a:rPr kumimoji="1" lang="ja-JP" altLang="en-US" sz="3200" b="1" i="0" dirty="0" smtClean="0">
                          <a:latin typeface="Tsukushi A Round Gothic" charset="-128"/>
                          <a:ea typeface="Tsukushi A Round Gothic" charset="-128"/>
                          <a:cs typeface="Tsukushi A Round Gothic" charset="-128"/>
                        </a:rPr>
                        <a:t>時間</a:t>
                      </a:r>
                      <a:endParaRPr kumimoji="1" lang="ja-JP" altLang="en-US" sz="3200" b="1" i="0" dirty="0">
                        <a:latin typeface="Tsukushi A Round Gothic" charset="-128"/>
                        <a:ea typeface="Tsukushi A Round Gothic" charset="-128"/>
                        <a:cs typeface="Tsukushi A Round Gothic" charset="-128"/>
                      </a:endParaRPr>
                    </a:p>
                  </a:txBody>
                  <a:tcPr anchor="ctr">
                    <a:solidFill>
                      <a:schemeClr val="accent5">
                        <a:lumMod val="75000"/>
                      </a:schemeClr>
                    </a:solidFill>
                  </a:tcPr>
                </a:tc>
                <a:tc>
                  <a:txBody>
                    <a:bodyPr/>
                    <a:lstStyle/>
                    <a:p>
                      <a:pPr algn="ctr"/>
                      <a:r>
                        <a:rPr kumimoji="1" lang="ja-JP" altLang="en-US" sz="3200" b="1" i="0" dirty="0" smtClean="0">
                          <a:latin typeface="Tsukushi A Round Gothic" charset="-128"/>
                          <a:ea typeface="Tsukushi A Round Gothic" charset="-128"/>
                          <a:cs typeface="Tsukushi A Round Gothic" charset="-128"/>
                        </a:rPr>
                        <a:t>天候</a:t>
                      </a:r>
                      <a:endParaRPr kumimoji="1" lang="ja-JP" altLang="en-US" sz="3200" b="1" i="0" dirty="0">
                        <a:latin typeface="Tsukushi A Round Gothic" charset="-128"/>
                        <a:ea typeface="Tsukushi A Round Gothic" charset="-128"/>
                        <a:cs typeface="Tsukushi A Round Gothic" charset="-128"/>
                      </a:endParaRPr>
                    </a:p>
                  </a:txBody>
                  <a:tcPr anchor="ctr">
                    <a:solidFill>
                      <a:schemeClr val="accent5">
                        <a:lumMod val="75000"/>
                      </a:schemeClr>
                    </a:solidFill>
                  </a:tcPr>
                </a:tc>
              </a:tr>
              <a:tr h="1053202">
                <a:tc>
                  <a:txBody>
                    <a:bodyPr/>
                    <a:lstStyle/>
                    <a:p>
                      <a:pPr algn="ctr"/>
                      <a:r>
                        <a:rPr kumimoji="1" lang="ja-JP" altLang="en-US" sz="3200" b="1" i="0" dirty="0" smtClean="0">
                          <a:solidFill>
                            <a:schemeClr val="accent5">
                              <a:lumMod val="75000"/>
                            </a:schemeClr>
                          </a:solidFill>
                          <a:latin typeface="Tsukushi A Round Gothic" charset="-128"/>
                          <a:ea typeface="Tsukushi A Round Gothic" charset="-128"/>
                          <a:cs typeface="Tsukushi A Round Gothic" charset="-128"/>
                        </a:rPr>
                        <a:t>朝</a:t>
                      </a:r>
                      <a:r>
                        <a:rPr kumimoji="1" lang="en-US" altLang="ja-JP" sz="3200" b="1" i="0" dirty="0" smtClean="0">
                          <a:solidFill>
                            <a:schemeClr val="accent5">
                              <a:lumMod val="75000"/>
                            </a:schemeClr>
                          </a:solidFill>
                          <a:latin typeface="Tsukushi A Round Gothic" charset="-128"/>
                          <a:ea typeface="Tsukushi A Round Gothic" charset="-128"/>
                          <a:cs typeface="Tsukushi A Round Gothic" charset="-128"/>
                        </a:rPr>
                        <a:t>(9-12)</a:t>
                      </a:r>
                      <a:endParaRPr kumimoji="1" lang="ja-JP" altLang="en-US" sz="3200" b="1" i="0" dirty="0">
                        <a:solidFill>
                          <a:schemeClr val="accent5">
                            <a:lumMod val="75000"/>
                          </a:schemeClr>
                        </a:solidFill>
                        <a:latin typeface="Tsukushi A Round Gothic" charset="-128"/>
                        <a:ea typeface="Tsukushi A Round Gothic" charset="-128"/>
                        <a:cs typeface="Tsukushi A Round Gothic" charset="-128"/>
                      </a:endParaRPr>
                    </a:p>
                  </a:txBody>
                  <a:tcPr anchor="ctr"/>
                </a:tc>
                <a:tc>
                  <a:txBody>
                    <a:bodyPr/>
                    <a:lstStyle/>
                    <a:p>
                      <a:pPr algn="ctr"/>
                      <a:r>
                        <a:rPr kumimoji="1" lang="ja-JP" altLang="en-US" sz="3200" b="1" i="0" dirty="0" smtClean="0">
                          <a:solidFill>
                            <a:schemeClr val="accent5">
                              <a:lumMod val="75000"/>
                            </a:schemeClr>
                          </a:solidFill>
                          <a:latin typeface="Tsukushi A Round Gothic" charset="-128"/>
                          <a:ea typeface="Tsukushi A Round Gothic" charset="-128"/>
                          <a:cs typeface="Tsukushi A Round Gothic" charset="-128"/>
                        </a:rPr>
                        <a:t>あめ</a:t>
                      </a:r>
                      <a:endParaRPr kumimoji="1" lang="ja-JP" altLang="en-US" sz="3200" b="1" i="0" dirty="0">
                        <a:solidFill>
                          <a:schemeClr val="accent5">
                            <a:lumMod val="75000"/>
                          </a:schemeClr>
                        </a:solidFill>
                        <a:latin typeface="Tsukushi A Round Gothic" charset="-128"/>
                        <a:ea typeface="Tsukushi A Round Gothic" charset="-128"/>
                        <a:cs typeface="Tsukushi A Round Gothic" charset="-128"/>
                      </a:endParaRPr>
                    </a:p>
                  </a:txBody>
                  <a:tcPr anchor="ctr"/>
                </a:tc>
              </a:tr>
              <a:tr h="1053202">
                <a:tc>
                  <a:txBody>
                    <a:bodyPr/>
                    <a:lstStyle/>
                    <a:p>
                      <a:pPr algn="ctr"/>
                      <a:r>
                        <a:rPr kumimoji="1" lang="ja-JP" altLang="en-US" sz="3200" b="1" i="0" dirty="0" smtClean="0">
                          <a:solidFill>
                            <a:schemeClr val="accent1"/>
                          </a:solidFill>
                          <a:latin typeface="Tsukushi A Round Gothic" charset="-128"/>
                          <a:ea typeface="Tsukushi A Round Gothic" charset="-128"/>
                          <a:cs typeface="Tsukushi A Round Gothic" charset="-128"/>
                        </a:rPr>
                        <a:t>昼</a:t>
                      </a:r>
                      <a:r>
                        <a:rPr kumimoji="1" lang="en-US" altLang="ja-JP" sz="3200" b="1" i="0" dirty="0" smtClean="0">
                          <a:solidFill>
                            <a:schemeClr val="accent1"/>
                          </a:solidFill>
                          <a:latin typeface="Tsukushi A Round Gothic" charset="-128"/>
                          <a:ea typeface="Tsukushi A Round Gothic" charset="-128"/>
                          <a:cs typeface="Tsukushi A Round Gothic" charset="-128"/>
                        </a:rPr>
                        <a:t>(12-15)</a:t>
                      </a:r>
                      <a:endParaRPr kumimoji="1" lang="ja-JP" altLang="en-US" sz="3200" b="1" i="0" dirty="0">
                        <a:solidFill>
                          <a:schemeClr val="accent1"/>
                        </a:solidFill>
                        <a:latin typeface="Tsukushi A Round Gothic" charset="-128"/>
                        <a:ea typeface="Tsukushi A Round Gothic" charset="-128"/>
                        <a:cs typeface="Tsukushi A Round Gothic" charset="-128"/>
                      </a:endParaRPr>
                    </a:p>
                  </a:txBody>
                  <a:tcPr anchor="ctr"/>
                </a:tc>
                <a:tc>
                  <a:txBody>
                    <a:bodyPr/>
                    <a:lstStyle/>
                    <a:p>
                      <a:pPr algn="ctr"/>
                      <a:r>
                        <a:rPr kumimoji="1" lang="ja-JP" altLang="en-US" sz="3200" b="1" i="0" dirty="0" smtClean="0">
                          <a:solidFill>
                            <a:schemeClr val="accent1"/>
                          </a:solidFill>
                          <a:latin typeface="Tsukushi A Round Gothic" charset="-128"/>
                          <a:ea typeface="Tsukushi A Round Gothic" charset="-128"/>
                          <a:cs typeface="Tsukushi A Round Gothic" charset="-128"/>
                        </a:rPr>
                        <a:t>あめ</a:t>
                      </a:r>
                      <a:endParaRPr kumimoji="1" lang="ja-JP" altLang="en-US" sz="3200" b="1" i="0" dirty="0">
                        <a:solidFill>
                          <a:schemeClr val="accent1"/>
                        </a:solidFill>
                        <a:latin typeface="Tsukushi A Round Gothic" charset="-128"/>
                        <a:ea typeface="Tsukushi A Round Gothic" charset="-128"/>
                        <a:cs typeface="Tsukushi A Round Gothic" charset="-128"/>
                      </a:endParaRPr>
                    </a:p>
                  </a:txBody>
                  <a:tcPr anchor="ctr"/>
                </a:tc>
              </a:tr>
              <a:tr h="1053202">
                <a:tc>
                  <a:txBody>
                    <a:bodyPr/>
                    <a:lstStyle/>
                    <a:p>
                      <a:pPr algn="ctr"/>
                      <a:r>
                        <a:rPr kumimoji="1" lang="ja-JP" altLang="en-US" sz="3200" b="1" i="0" dirty="0" smtClean="0">
                          <a:solidFill>
                            <a:schemeClr val="accent5">
                              <a:lumMod val="75000"/>
                            </a:schemeClr>
                          </a:solidFill>
                          <a:latin typeface="Tsukushi A Round Gothic" charset="-128"/>
                          <a:ea typeface="Tsukushi A Round Gothic" charset="-128"/>
                          <a:cs typeface="Tsukushi A Round Gothic" charset="-128"/>
                        </a:rPr>
                        <a:t>夜</a:t>
                      </a:r>
                      <a:r>
                        <a:rPr kumimoji="1" lang="en-US" altLang="ja-JP" sz="3200" b="1" i="0" dirty="0" smtClean="0">
                          <a:solidFill>
                            <a:schemeClr val="accent5">
                              <a:lumMod val="75000"/>
                            </a:schemeClr>
                          </a:solidFill>
                          <a:latin typeface="Tsukushi A Round Gothic" charset="-128"/>
                          <a:ea typeface="Tsukushi A Round Gothic" charset="-128"/>
                          <a:cs typeface="Tsukushi A Round Gothic" charset="-128"/>
                        </a:rPr>
                        <a:t>(21-24)</a:t>
                      </a:r>
                      <a:endParaRPr kumimoji="1" lang="ja-JP" altLang="en-US" sz="3200" b="1" i="0" dirty="0">
                        <a:solidFill>
                          <a:schemeClr val="accent5">
                            <a:lumMod val="75000"/>
                          </a:schemeClr>
                        </a:solidFill>
                        <a:latin typeface="Tsukushi A Round Gothic" charset="-128"/>
                        <a:ea typeface="Tsukushi A Round Gothic" charset="-128"/>
                        <a:cs typeface="Tsukushi A Round Gothic" charset="-128"/>
                      </a:endParaRPr>
                    </a:p>
                  </a:txBody>
                  <a:tcPr anchor="ctr"/>
                </a:tc>
                <a:tc>
                  <a:txBody>
                    <a:bodyPr/>
                    <a:lstStyle/>
                    <a:p>
                      <a:pPr algn="ctr"/>
                      <a:r>
                        <a:rPr kumimoji="1" lang="ja-JP" altLang="en-US" sz="3200" b="1" i="0" dirty="0" smtClean="0">
                          <a:solidFill>
                            <a:schemeClr val="accent5">
                              <a:lumMod val="75000"/>
                            </a:schemeClr>
                          </a:solidFill>
                          <a:latin typeface="Tsukushi A Round Gothic" charset="-128"/>
                          <a:ea typeface="Tsukushi A Round Gothic" charset="-128"/>
                          <a:cs typeface="Tsukushi A Round Gothic" charset="-128"/>
                        </a:rPr>
                        <a:t>あめ</a:t>
                      </a:r>
                      <a:endParaRPr kumimoji="1" lang="ja-JP" altLang="en-US" sz="3200" b="1" i="0" dirty="0">
                        <a:solidFill>
                          <a:schemeClr val="accent5">
                            <a:lumMod val="75000"/>
                          </a:schemeClr>
                        </a:solidFill>
                        <a:latin typeface="Tsukushi A Round Gothic" charset="-128"/>
                        <a:ea typeface="Tsukushi A Round Gothic" charset="-128"/>
                        <a:cs typeface="Tsukushi A Round Gothic" charset="-128"/>
                      </a:endParaRPr>
                    </a:p>
                  </a:txBody>
                  <a:tcPr anchor="ctr"/>
                </a:tc>
              </a:tr>
            </a:tbl>
          </a:graphicData>
        </a:graphic>
      </p:graphicFrame>
      <p:sp>
        <p:nvSpPr>
          <p:cNvPr id="5" name="テキスト ボックス 4"/>
          <p:cNvSpPr txBox="1"/>
          <p:nvPr/>
        </p:nvSpPr>
        <p:spPr>
          <a:xfrm>
            <a:off x="1970758" y="2493031"/>
            <a:ext cx="1701800" cy="523220"/>
          </a:xfrm>
          <a:prstGeom prst="rect">
            <a:avLst/>
          </a:prstGeom>
          <a:noFill/>
        </p:spPr>
        <p:txBody>
          <a:bodyPr wrap="square" rtlCol="0">
            <a:spAutoFit/>
          </a:bodyPr>
          <a:lstStyle/>
          <a:p>
            <a:r>
              <a:rPr kumimoji="1" lang="ja-JP" altLang="en-US" sz="2800" b="1" dirty="0" smtClean="0">
                <a:solidFill>
                  <a:schemeClr val="accent1"/>
                </a:solidFill>
                <a:latin typeface="Tsukushi A Round Gothic" charset="-128"/>
                <a:ea typeface="Tsukushi A Round Gothic" charset="-128"/>
                <a:cs typeface="Tsukushi A Round Gothic" charset="-128"/>
              </a:rPr>
              <a:t>湿度</a:t>
            </a:r>
            <a:r>
              <a:rPr kumimoji="1" lang="en-US" altLang="ja-JP" sz="2800" b="1" dirty="0" smtClean="0">
                <a:solidFill>
                  <a:schemeClr val="accent1"/>
                </a:solidFill>
                <a:latin typeface="Tsukushi A Round Gothic" charset="-128"/>
                <a:ea typeface="Tsukushi A Round Gothic" charset="-128"/>
                <a:cs typeface="Tsukushi A Round Gothic" charset="-128"/>
              </a:rPr>
              <a:t>(%</a:t>
            </a:r>
            <a:r>
              <a:rPr kumimoji="1" lang="ja-JP" altLang="en-US" sz="2800" b="1" dirty="0" smtClean="0">
                <a:solidFill>
                  <a:schemeClr val="accent1"/>
                </a:solidFill>
                <a:latin typeface="Tsukushi A Round Gothic" charset="-128"/>
                <a:ea typeface="Tsukushi A Round Gothic" charset="-128"/>
                <a:cs typeface="Tsukushi A Round Gothic" charset="-128"/>
              </a:rPr>
              <a:t>）</a:t>
            </a:r>
            <a:endParaRPr kumimoji="1" lang="ja-JP" altLang="en-US" sz="2800" b="1" dirty="0">
              <a:solidFill>
                <a:schemeClr val="accent1"/>
              </a:solidFill>
              <a:latin typeface="Tsukushi A Round Gothic" charset="-128"/>
              <a:ea typeface="Tsukushi A Round Gothic" charset="-128"/>
              <a:cs typeface="Tsukushi A Round Gothic" charset="-128"/>
            </a:endParaRPr>
          </a:p>
        </p:txBody>
      </p:sp>
      <p:sp>
        <p:nvSpPr>
          <p:cNvPr id="6" name="テキスト ボックス 5"/>
          <p:cNvSpPr txBox="1"/>
          <p:nvPr/>
        </p:nvSpPr>
        <p:spPr>
          <a:xfrm>
            <a:off x="4402847" y="3239601"/>
            <a:ext cx="1841585" cy="523220"/>
          </a:xfrm>
          <a:prstGeom prst="rect">
            <a:avLst/>
          </a:prstGeom>
          <a:noFill/>
        </p:spPr>
        <p:txBody>
          <a:bodyPr wrap="square" rtlCol="0">
            <a:spAutoFit/>
          </a:bodyPr>
          <a:lstStyle/>
          <a:p>
            <a:r>
              <a:rPr lang="ja-JP" altLang="en-US" sz="2800" b="1" dirty="0" smtClean="0">
                <a:solidFill>
                  <a:schemeClr val="accent2"/>
                </a:solidFill>
                <a:latin typeface="Tsukushi A Round Gothic" charset="-128"/>
                <a:ea typeface="Tsukushi A Round Gothic" charset="-128"/>
                <a:cs typeface="Tsukushi A Round Gothic" charset="-128"/>
              </a:rPr>
              <a:t>温度</a:t>
            </a:r>
            <a:r>
              <a:rPr lang="en-US" altLang="ja-JP" sz="2800" b="1" dirty="0" smtClean="0">
                <a:solidFill>
                  <a:schemeClr val="accent2"/>
                </a:solidFill>
                <a:latin typeface="Tsukushi A Round Gothic" charset="-128"/>
                <a:ea typeface="Tsukushi A Round Gothic" charset="-128"/>
                <a:cs typeface="Tsukushi A Round Gothic" charset="-128"/>
              </a:rPr>
              <a:t>(</a:t>
            </a:r>
            <a:r>
              <a:rPr lang="ja-JP" altLang="en-US" sz="2800" b="1" dirty="0" smtClean="0">
                <a:solidFill>
                  <a:schemeClr val="accent2"/>
                </a:solidFill>
                <a:latin typeface="Tsukushi A Round Gothic" charset="-128"/>
                <a:ea typeface="Tsukushi A Round Gothic" charset="-128"/>
                <a:cs typeface="Tsukushi A Round Gothic" charset="-128"/>
              </a:rPr>
              <a:t>℃</a:t>
            </a:r>
            <a:r>
              <a:rPr lang="en-US" altLang="ja-JP" sz="2800" b="1" dirty="0" smtClean="0">
                <a:solidFill>
                  <a:schemeClr val="accent2"/>
                </a:solidFill>
                <a:latin typeface="Tsukushi A Round Gothic" charset="-128"/>
                <a:ea typeface="Tsukushi A Round Gothic" charset="-128"/>
                <a:cs typeface="Tsukushi A Round Gothic" charset="-128"/>
              </a:rPr>
              <a:t>)</a:t>
            </a:r>
            <a:endParaRPr kumimoji="1" lang="ja-JP" altLang="en-US" sz="2800" b="1" dirty="0">
              <a:solidFill>
                <a:schemeClr val="accent2"/>
              </a:solidFill>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1898539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使用技術・概要</a:t>
            </a:r>
            <a:endParaRPr kumimoji="1" lang="ja-JP" altLang="en-US" dirty="0"/>
          </a:p>
        </p:txBody>
      </p:sp>
      <p:sp>
        <p:nvSpPr>
          <p:cNvPr id="18" name="テキスト ボックス 17"/>
          <p:cNvSpPr txBox="1"/>
          <p:nvPr/>
        </p:nvSpPr>
        <p:spPr>
          <a:xfrm>
            <a:off x="1074485" y="1690688"/>
            <a:ext cx="4208715" cy="1414019"/>
          </a:xfrm>
          <a:prstGeom prst="rect">
            <a:avLst/>
          </a:prstGeom>
          <a:solidFill>
            <a:schemeClr val="bg1"/>
          </a:solidFill>
          <a:ln w="101600">
            <a:solidFill>
              <a:srgbClr val="9FDCF4"/>
            </a:solidFill>
          </a:ln>
        </p:spPr>
        <p:txBody>
          <a:bodyPr wrap="square" rtlCol="0" anchor="ctr">
            <a:noAutofit/>
          </a:bodyPr>
          <a:lstStyle/>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ユーザー</a:t>
            </a: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データの</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取得</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p:txBody>
      </p:sp>
      <p:sp>
        <p:nvSpPr>
          <p:cNvPr id="19" name="テキスト ボックス 18"/>
          <p:cNvSpPr txBox="1"/>
          <p:nvPr/>
        </p:nvSpPr>
        <p:spPr>
          <a:xfrm>
            <a:off x="7601683" y="1690688"/>
            <a:ext cx="3752117" cy="1414019"/>
          </a:xfrm>
          <a:prstGeom prst="rect">
            <a:avLst/>
          </a:prstGeom>
          <a:solidFill>
            <a:schemeClr val="bg1"/>
          </a:solidFill>
          <a:ln w="101600">
            <a:solidFill>
              <a:srgbClr val="9FDCF4"/>
            </a:solidFill>
          </a:ln>
        </p:spPr>
        <p:txBody>
          <a:bodyPr wrap="square" rtlCol="0" anchor="ctr">
            <a:noAutofit/>
          </a:bodyPr>
          <a:lstStyle/>
          <a:p>
            <a:pPr algn="ct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データベース</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p:txBody>
      </p:sp>
      <p:sp>
        <p:nvSpPr>
          <p:cNvPr id="20" name="右矢印 19"/>
          <p:cNvSpPr/>
          <p:nvPr/>
        </p:nvSpPr>
        <p:spPr>
          <a:xfrm>
            <a:off x="5283200" y="2078720"/>
            <a:ext cx="2318483" cy="637954"/>
          </a:xfrm>
          <a:prstGeom prst="rightArrow">
            <a:avLst/>
          </a:prstGeom>
          <a:solidFill>
            <a:schemeClr val="bg1">
              <a:lumMod val="95000"/>
              <a:alpha val="50000"/>
            </a:schemeClr>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9FDCF4"/>
              </a:solidFill>
            </a:endParaRPr>
          </a:p>
        </p:txBody>
      </p:sp>
      <p:sp>
        <p:nvSpPr>
          <p:cNvPr id="21" name="テキスト ボックス 20"/>
          <p:cNvSpPr txBox="1"/>
          <p:nvPr/>
        </p:nvSpPr>
        <p:spPr>
          <a:xfrm>
            <a:off x="1074485" y="3668121"/>
            <a:ext cx="10279314" cy="974800"/>
          </a:xfrm>
          <a:prstGeom prst="rect">
            <a:avLst/>
          </a:prstGeom>
          <a:solidFill>
            <a:schemeClr val="bg1"/>
          </a:solidFill>
          <a:ln w="101600">
            <a:solidFill>
              <a:srgbClr val="9FDCF4"/>
            </a:solidFill>
          </a:ln>
        </p:spPr>
        <p:txBody>
          <a:bodyPr wrap="square" rtlCol="0" anchor="ctr">
            <a:noAutofit/>
          </a:bodyPr>
          <a:lstStyle/>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通知文の生成、画像のクローリング</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p:txBody>
      </p:sp>
      <p:sp>
        <p:nvSpPr>
          <p:cNvPr id="23" name="テキスト ボックス 22"/>
          <p:cNvSpPr txBox="1"/>
          <p:nvPr/>
        </p:nvSpPr>
        <p:spPr>
          <a:xfrm>
            <a:off x="5937985" y="5206337"/>
            <a:ext cx="5415814" cy="974800"/>
          </a:xfrm>
          <a:prstGeom prst="rect">
            <a:avLst/>
          </a:prstGeom>
          <a:solidFill>
            <a:schemeClr val="bg1"/>
          </a:solidFill>
          <a:ln w="101600">
            <a:solidFill>
              <a:srgbClr val="9FDCF4"/>
            </a:solidFill>
          </a:ln>
        </p:spPr>
        <p:txBody>
          <a:bodyPr wrap="square" rtlCol="0" anchor="ctr">
            <a:noAutofit/>
          </a:bodyPr>
          <a:lstStyle/>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通知文と画像の表示</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p:txBody>
      </p:sp>
      <p:sp>
        <p:nvSpPr>
          <p:cNvPr id="26" name="右矢印 25"/>
          <p:cNvSpPr/>
          <p:nvPr/>
        </p:nvSpPr>
        <p:spPr>
          <a:xfrm rot="5400000">
            <a:off x="9196035" y="3067438"/>
            <a:ext cx="563412" cy="637954"/>
          </a:xfrm>
          <a:prstGeom prst="rightArrow">
            <a:avLst>
              <a:gd name="adj1" fmla="val 50000"/>
              <a:gd name="adj2" fmla="val 68872"/>
            </a:avLst>
          </a:prstGeom>
          <a:solidFill>
            <a:schemeClr val="bg1">
              <a:lumMod val="95000"/>
              <a:alpha val="50000"/>
            </a:schemeClr>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9FDCF4"/>
              </a:solidFill>
            </a:endParaRPr>
          </a:p>
        </p:txBody>
      </p:sp>
      <p:sp>
        <p:nvSpPr>
          <p:cNvPr id="27" name="右矢印 26"/>
          <p:cNvSpPr/>
          <p:nvPr/>
        </p:nvSpPr>
        <p:spPr>
          <a:xfrm rot="5400000">
            <a:off x="8364186" y="4605650"/>
            <a:ext cx="563412" cy="637954"/>
          </a:xfrm>
          <a:prstGeom prst="rightArrow">
            <a:avLst>
              <a:gd name="adj1" fmla="val 50000"/>
              <a:gd name="adj2" fmla="val 68872"/>
            </a:avLst>
          </a:prstGeom>
          <a:solidFill>
            <a:schemeClr val="bg1">
              <a:lumMod val="95000"/>
              <a:alpha val="50000"/>
            </a:schemeClr>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9FDCF4"/>
              </a:solidFill>
            </a:endParaRPr>
          </a:p>
        </p:txBody>
      </p:sp>
      <p:sp>
        <p:nvSpPr>
          <p:cNvPr id="29" name="雲形吹き出し 28"/>
          <p:cNvSpPr/>
          <p:nvPr/>
        </p:nvSpPr>
        <p:spPr>
          <a:xfrm>
            <a:off x="1074485" y="4924627"/>
            <a:ext cx="4411005" cy="1508374"/>
          </a:xfrm>
          <a:prstGeom prst="cloudCallout">
            <a:avLst>
              <a:gd name="adj1" fmla="val 18289"/>
              <a:gd name="adj2" fmla="val -76333"/>
            </a:avLst>
          </a:prstGeom>
          <a:solidFill>
            <a:schemeClr val="bg1"/>
          </a:solidFill>
          <a:ln w="1016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smtClean="0">
                <a:solidFill>
                  <a:schemeClr val="accent5">
                    <a:lumMod val="75000"/>
                  </a:schemeClr>
                </a:solidFill>
                <a:latin typeface="Tsukushi A Round Gothic" charset="-128"/>
                <a:ea typeface="Tsukushi A Round Gothic" charset="-128"/>
                <a:cs typeface="Tsukushi A Round Gothic" charset="-128"/>
              </a:rPr>
              <a:t>OpenWeather</a:t>
            </a:r>
            <a:endParaRPr kumimoji="1" lang="en-US" altLang="ja-JP" sz="3200" b="1" dirty="0" smtClean="0">
              <a:solidFill>
                <a:schemeClr val="accent5">
                  <a:lumMod val="75000"/>
                </a:schemeClr>
              </a:solidFill>
              <a:latin typeface="Tsukushi A Round Gothic" charset="-128"/>
              <a:ea typeface="Tsukushi A Round Gothic" charset="-128"/>
              <a:cs typeface="Tsukushi A Round Gothic" charset="-128"/>
            </a:endParaRPr>
          </a:p>
          <a:p>
            <a:pPr algn="ctr"/>
            <a:r>
              <a:rPr kumimoji="1" lang="en-US" altLang="ja-JP" sz="3200" b="1" dirty="0" err="1" smtClean="0">
                <a:solidFill>
                  <a:schemeClr val="accent5">
                    <a:lumMod val="75000"/>
                  </a:schemeClr>
                </a:solidFill>
                <a:latin typeface="Tsukushi A Round Gothic" charset="-128"/>
                <a:ea typeface="Tsukushi A Round Gothic" charset="-128"/>
                <a:cs typeface="Tsukushi A Round Gothic" charset="-128"/>
              </a:rPr>
              <a:t>MapAPI</a:t>
            </a:r>
            <a:endParaRPr kumimoji="1" lang="ja-JP" altLang="en-US" sz="3200" b="1" dirty="0">
              <a:solidFill>
                <a:schemeClr val="accent5">
                  <a:lumMod val="75000"/>
                </a:schemeClr>
              </a:solidFill>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184231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3" grpId="0" animBg="1"/>
      <p:bldP spid="26" grpId="0" animBg="1"/>
      <p:bldP spid="27"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838199" y="1690688"/>
            <a:ext cx="5052237" cy="2223586"/>
          </a:xfrm>
          <a:prstGeom prst="rect">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おてんきデータを</a:t>
            </a:r>
            <a:endParaRPr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lang="en-US" altLang="ja-JP" sz="3600" b="1" dirty="0" smtClean="0">
                <a:solidFill>
                  <a:schemeClr val="accent5">
                    <a:lumMod val="75000"/>
                  </a:schemeClr>
                </a:solidFill>
                <a:latin typeface="Tsukushi A Round Gothic" charset="-128"/>
                <a:ea typeface="Tsukushi A Round Gothic" charset="-128"/>
                <a:cs typeface="Tsukushi A Round Gothic" charset="-128"/>
              </a:rPr>
              <a:t>API</a:t>
            </a: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から取得</a:t>
            </a:r>
            <a:endParaRPr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p:txBody>
      </p:sp>
      <p:sp>
        <p:nvSpPr>
          <p:cNvPr id="2" name="タイトル 1"/>
          <p:cNvSpPr>
            <a:spLocks noGrp="1"/>
          </p:cNvSpPr>
          <p:nvPr>
            <p:ph type="title"/>
          </p:nvPr>
        </p:nvSpPr>
        <p:spPr/>
        <p:txBody>
          <a:bodyPr/>
          <a:lstStyle/>
          <a:p>
            <a:r>
              <a:rPr lang="ja-JP" altLang="en-US" dirty="0"/>
              <a:t>使用技術</a:t>
            </a:r>
            <a:r>
              <a:rPr lang="ja-JP" altLang="en-US" dirty="0" smtClean="0"/>
              <a:t>・画像リクエスト</a:t>
            </a:r>
            <a:endParaRPr kumimoji="1" lang="ja-JP" altLang="en-US" dirty="0"/>
          </a:p>
        </p:txBody>
      </p:sp>
      <p:sp>
        <p:nvSpPr>
          <p:cNvPr id="3" name="四角形吹き出し 2"/>
          <p:cNvSpPr/>
          <p:nvPr/>
        </p:nvSpPr>
        <p:spPr>
          <a:xfrm>
            <a:off x="6237393" y="1690688"/>
            <a:ext cx="5052237" cy="2223586"/>
          </a:xfrm>
          <a:prstGeom prst="wedgeRectCallout">
            <a:avLst>
              <a:gd name="adj1" fmla="val -66285"/>
              <a:gd name="adj2" fmla="val -21095"/>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おてんきサイトの</a:t>
            </a:r>
            <a:endParaRPr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スクレイピング</a:t>
            </a:r>
            <a:endParaRPr kumimoji="1" lang="ja-JP" altLang="en-US" sz="3600" b="1" dirty="0">
              <a:solidFill>
                <a:schemeClr val="accent5">
                  <a:lumMod val="75000"/>
                </a:schemeClr>
              </a:solidFill>
              <a:latin typeface="Tsukushi A Round Gothic" charset="-128"/>
              <a:ea typeface="Tsukushi A Round Gothic" charset="-128"/>
              <a:cs typeface="Tsukushi A Round Gothic" charset="-128"/>
            </a:endParaRPr>
          </a:p>
        </p:txBody>
      </p:sp>
      <p:sp>
        <p:nvSpPr>
          <p:cNvPr id="5" name="四角形吹き出し 4"/>
          <p:cNvSpPr/>
          <p:nvPr/>
        </p:nvSpPr>
        <p:spPr>
          <a:xfrm>
            <a:off x="6237393" y="4128379"/>
            <a:ext cx="5052237" cy="2223586"/>
          </a:xfrm>
          <a:prstGeom prst="wedgeRectCallout">
            <a:avLst>
              <a:gd name="adj1" fmla="val 21029"/>
              <a:gd name="adj2" fmla="val -67268"/>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ファッション</a:t>
            </a:r>
            <a:r>
              <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rPr>
              <a:t>SNS</a:t>
            </a: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の</a:t>
            </a:r>
            <a:endPar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endParaRPr>
          </a:p>
          <a:p>
            <a:pPr algn="ctr"/>
            <a:r>
              <a:rPr lang="ja-JP" altLang="en-US" sz="3600" b="1" dirty="0" smtClean="0">
                <a:solidFill>
                  <a:schemeClr val="accent5">
                    <a:lumMod val="75000"/>
                  </a:schemeClr>
                </a:solidFill>
                <a:latin typeface="Tsukushi A Round Gothic" charset="-128"/>
                <a:ea typeface="Tsukushi A Round Gothic" charset="-128"/>
                <a:cs typeface="Tsukushi A Round Gothic" charset="-128"/>
              </a:rPr>
              <a:t>スクレイピング</a:t>
            </a:r>
            <a:endParaRPr kumimoji="1" lang="ja-JP" altLang="en-US" sz="3600" b="1" dirty="0">
              <a:solidFill>
                <a:schemeClr val="accent5">
                  <a:lumMod val="75000"/>
                </a:schemeClr>
              </a:solidFill>
              <a:latin typeface="Tsukushi A Round Gothic" charset="-128"/>
              <a:ea typeface="Tsukushi A Round Gothic" charset="-128"/>
              <a:cs typeface="Tsukushi A Round Gothic" charset="-128"/>
            </a:endParaRPr>
          </a:p>
        </p:txBody>
      </p:sp>
      <p:sp>
        <p:nvSpPr>
          <p:cNvPr id="6" name="四角形吹き出し 5"/>
          <p:cNvSpPr/>
          <p:nvPr/>
        </p:nvSpPr>
        <p:spPr>
          <a:xfrm>
            <a:off x="838199" y="4128379"/>
            <a:ext cx="5052237" cy="2223586"/>
          </a:xfrm>
          <a:prstGeom prst="wedgeRectCallout">
            <a:avLst>
              <a:gd name="adj1" fmla="val 68631"/>
              <a:gd name="adj2" fmla="val 22191"/>
            </a:avLst>
          </a:prstGeom>
          <a:solidFill>
            <a:schemeClr val="bg1"/>
          </a:solidFill>
          <a:ln w="76200">
            <a:solidFill>
              <a:srgbClr val="9FDC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accent5">
                    <a:lumMod val="75000"/>
                  </a:schemeClr>
                </a:solidFill>
                <a:latin typeface="Tsukushi A Round Gothic" charset="-128"/>
                <a:ea typeface="Tsukushi A Round Gothic" charset="-128"/>
                <a:cs typeface="Tsukushi A Round Gothic" charset="-128"/>
              </a:rPr>
              <a:t>LINE</a:t>
            </a:r>
            <a:r>
              <a:rPr kumimoji="1" lang="ja-JP" altLang="en-US" sz="3600" b="1" dirty="0" smtClean="0">
                <a:solidFill>
                  <a:schemeClr val="accent5">
                    <a:lumMod val="75000"/>
                  </a:schemeClr>
                </a:solidFill>
                <a:latin typeface="Tsukushi A Round Gothic" charset="-128"/>
                <a:ea typeface="Tsukushi A Round Gothic" charset="-128"/>
                <a:cs typeface="Tsukushi A Round Gothic" charset="-128"/>
              </a:rPr>
              <a:t>ボットにお届け</a:t>
            </a:r>
            <a:endParaRPr kumimoji="1" lang="ja-JP" altLang="en-US" sz="3600" b="1" dirty="0">
              <a:solidFill>
                <a:schemeClr val="accent5">
                  <a:lumMod val="75000"/>
                </a:schemeClr>
              </a:solidFill>
              <a:latin typeface="Tsukushi A Round Gothic" charset="-128"/>
              <a:ea typeface="Tsukushi A Round Gothic" charset="-128"/>
              <a:cs typeface="Tsukushi A Round Gothic" charset="-128"/>
            </a:endParaRPr>
          </a:p>
        </p:txBody>
      </p:sp>
    </p:spTree>
    <p:extLst>
      <p:ext uri="{BB962C8B-B14F-4D97-AF65-F5344CB8AC3E}">
        <p14:creationId xmlns:p14="http://schemas.microsoft.com/office/powerpoint/2010/main" val="127343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5" grpId="0" animBg="1"/>
      <p:bldP spid="6" grpId="0" animBg="1"/>
    </p:bld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1436</Words>
  <Application>Microsoft Macintosh PowerPoint</Application>
  <PresentationFormat>ワイド画面</PresentationFormat>
  <Paragraphs>140</Paragraphs>
  <Slides>14</Slides>
  <Notes>14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Tsukushi A Round Gothic</vt:lpstr>
      <vt:lpstr>Yu Gothic</vt:lpstr>
      <vt:lpstr>Arial</vt:lpstr>
      <vt:lpstr>ホワイト</vt:lpstr>
      <vt:lpstr>PowerPoint プレゼンテーション</vt:lpstr>
      <vt:lpstr>どんなサービス？</vt:lpstr>
      <vt:lpstr>どんな特徴？</vt:lpstr>
      <vt:lpstr>サービスのつかいかた</vt:lpstr>
      <vt:lpstr>(1日目) 2017年10月17日の天気</vt:lpstr>
      <vt:lpstr>(2日目) 2017年10月18日の天気</vt:lpstr>
      <vt:lpstr>(3日目) 2017年10月19日の天気</vt:lpstr>
      <vt:lpstr>使用技術・概要</vt:lpstr>
      <vt:lpstr>使用技術・画像リクエスト</vt:lpstr>
      <vt:lpstr>使用技術・文章生成</vt:lpstr>
      <vt:lpstr>使用技術・キーワードの生成</vt:lpstr>
      <vt:lpstr>今後の展望1　マーケティングへ</vt:lpstr>
      <vt:lpstr>今後の展望2　自動学習</vt:lpstr>
      <vt:lpstr>おわりに</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Moderate Clothes</dc:title>
  <dc:creator>aya.saj0425@gmail.com</dc:creator>
  <cp:lastModifiedBy>中田優樹</cp:lastModifiedBy>
  <cp:revision>47</cp:revision>
  <dcterms:created xsi:type="dcterms:W3CDTF">2017-11-09T10:10:26Z</dcterms:created>
  <dcterms:modified xsi:type="dcterms:W3CDTF">2017-11-11T15:01:31Z</dcterms:modified>
</cp:coreProperties>
</file>