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3" r:id="rId9"/>
    <p:sldId id="271" r:id="rId10"/>
    <p:sldId id="265" r:id="rId11"/>
    <p:sldId id="272" r:id="rId12"/>
    <p:sldId id="266" r:id="rId13"/>
    <p:sldId id="270" r:id="rId14"/>
    <p:sldId id="267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DCF4"/>
    <a:srgbClr val="5892F4"/>
    <a:srgbClr val="4093B4"/>
    <a:srgbClr val="58C8F4"/>
    <a:srgbClr val="2E6C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875"/>
    <p:restoredTop sz="94886"/>
  </p:normalViewPr>
  <p:slideViewPr>
    <p:cSldViewPr snapToGrid="0" snapToObjects="1">
      <p:cViewPr>
        <p:scale>
          <a:sx n="90" d="100"/>
          <a:sy n="90" d="100"/>
        </p:scale>
        <p:origin x="552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___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__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湿度</c:v>
                </c:pt>
              </c:strCache>
            </c:strRef>
          </c:tx>
          <c:spPr>
            <a:ln w="762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朝(9-12)</c:v>
                </c:pt>
                <c:pt idx="1">
                  <c:v>昼(12-15)</c:v>
                </c:pt>
                <c:pt idx="2">
                  <c:v>夜(21-24)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94.0</c:v>
                </c:pt>
                <c:pt idx="1">
                  <c:v>84.0</c:v>
                </c:pt>
                <c:pt idx="2">
                  <c:v>93.0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9639856"/>
        <c:axId val="8080000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気温</c:v>
                </c:pt>
              </c:strCache>
            </c:strRef>
          </c:tx>
          <c:spPr>
            <a:ln w="762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朝(9-12)</c:v>
                </c:pt>
                <c:pt idx="1">
                  <c:v>昼(12-15)</c:v>
                </c:pt>
                <c:pt idx="2">
                  <c:v>夜(21-24)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14.6</c:v>
                </c:pt>
                <c:pt idx="1">
                  <c:v>16.6</c:v>
                </c:pt>
                <c:pt idx="2">
                  <c:v>14.0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210000"/>
        <c:axId val="130326352"/>
      </c:lineChart>
      <c:catAx>
        <c:axId val="189639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b" anchorCtr="0"/>
          <a:lstStyle/>
          <a:p>
            <a:pPr>
              <a:defRPr sz="2000" b="1" i="0" u="none" strike="noStrike" kern="1200" baseline="0">
                <a:solidFill>
                  <a:schemeClr val="bg1"/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8080000"/>
        <c:crosses val="autoZero"/>
        <c:auto val="1"/>
        <c:lblAlgn val="ctr"/>
        <c:lblOffset val="100"/>
        <c:noMultiLvlLbl val="0"/>
      </c:catAx>
      <c:valAx>
        <c:axId val="8080000"/>
        <c:scaling>
          <c:orientation val="minMax"/>
          <c:min val="0.0"/>
        </c:scaling>
        <c:delete val="0"/>
        <c:axPos val="l"/>
        <c:majorGridlines>
          <c:spPr>
            <a:ln w="762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189639856"/>
        <c:crosses val="autoZero"/>
        <c:crossBetween val="between"/>
      </c:valAx>
      <c:valAx>
        <c:axId val="130326352"/>
        <c:scaling>
          <c:orientation val="minMax"/>
          <c:max val="20.0"/>
          <c:min val="12.0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131210000"/>
        <c:crosses val="max"/>
        <c:crossBetween val="between"/>
      </c:valAx>
      <c:catAx>
        <c:axId val="1312100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0326352"/>
        <c:crosses val="autoZero"/>
        <c:auto val="1"/>
        <c:lblAlgn val="ctr"/>
        <c:lblOffset val="100"/>
        <c:noMultiLvlLbl val="0"/>
      </c:cat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湿度</c:v>
                </c:pt>
              </c:strCache>
            </c:strRef>
          </c:tx>
          <c:spPr>
            <a:ln w="762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朝(9-12)</c:v>
                </c:pt>
                <c:pt idx="1">
                  <c:v>昼(12-15)</c:v>
                </c:pt>
                <c:pt idx="2">
                  <c:v>夜(21-24)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51.0</c:v>
                </c:pt>
                <c:pt idx="1">
                  <c:v>50.0</c:v>
                </c:pt>
                <c:pt idx="2">
                  <c:v>82.0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996592"/>
        <c:axId val="109932560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気温</c:v>
                </c:pt>
              </c:strCache>
            </c:strRef>
          </c:tx>
          <c:spPr>
            <a:ln w="762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朝(9-12)</c:v>
                </c:pt>
                <c:pt idx="1">
                  <c:v>昼(12-15)</c:v>
                </c:pt>
                <c:pt idx="2">
                  <c:v>夜(21-24)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16.5</c:v>
                </c:pt>
                <c:pt idx="1">
                  <c:v>19.7</c:v>
                </c:pt>
                <c:pt idx="2">
                  <c:v>16.9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9540352"/>
        <c:axId val="109214976"/>
      </c:lineChart>
      <c:catAx>
        <c:axId val="19099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b" anchorCtr="0"/>
          <a:lstStyle/>
          <a:p>
            <a:pPr>
              <a:defRPr sz="2000" b="1" i="0" u="none" strike="noStrike" kern="1200" baseline="0">
                <a:solidFill>
                  <a:schemeClr val="bg1"/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109932560"/>
        <c:crosses val="autoZero"/>
        <c:auto val="1"/>
        <c:lblAlgn val="ctr"/>
        <c:lblOffset val="100"/>
        <c:noMultiLvlLbl val="0"/>
      </c:catAx>
      <c:valAx>
        <c:axId val="109932560"/>
        <c:scaling>
          <c:orientation val="minMax"/>
          <c:min val="0.0"/>
        </c:scaling>
        <c:delete val="0"/>
        <c:axPos val="l"/>
        <c:majorGridlines>
          <c:spPr>
            <a:ln w="762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190996592"/>
        <c:crosses val="autoZero"/>
        <c:crossBetween val="between"/>
      </c:valAx>
      <c:valAx>
        <c:axId val="109214976"/>
        <c:scaling>
          <c:orientation val="minMax"/>
          <c:max val="20.0"/>
          <c:min val="12.0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109540352"/>
        <c:crosses val="max"/>
        <c:crossBetween val="between"/>
      </c:valAx>
      <c:catAx>
        <c:axId val="1095403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9214976"/>
        <c:crosses val="autoZero"/>
        <c:auto val="1"/>
        <c:lblAlgn val="ctr"/>
        <c:lblOffset val="100"/>
        <c:noMultiLvlLbl val="0"/>
      </c:cat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湿度</c:v>
                </c:pt>
              </c:strCache>
            </c:strRef>
          </c:tx>
          <c:spPr>
            <a:ln w="762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朝(9-12)</c:v>
                </c:pt>
                <c:pt idx="1">
                  <c:v>昼(12-15)</c:v>
                </c:pt>
                <c:pt idx="2">
                  <c:v>夜(21-24)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92.0</c:v>
                </c:pt>
                <c:pt idx="1">
                  <c:v>91.0</c:v>
                </c:pt>
                <c:pt idx="2">
                  <c:v>90.0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40576"/>
        <c:axId val="109600448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気温</c:v>
                </c:pt>
              </c:strCache>
            </c:strRef>
          </c:tx>
          <c:spPr>
            <a:ln w="762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朝(9-12)</c:v>
                </c:pt>
                <c:pt idx="1">
                  <c:v>昼(12-15)</c:v>
                </c:pt>
                <c:pt idx="2">
                  <c:v>夜(21-24)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13.4</c:v>
                </c:pt>
                <c:pt idx="1">
                  <c:v>15.5</c:v>
                </c:pt>
                <c:pt idx="2">
                  <c:v>15.2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9149504"/>
        <c:axId val="109147456"/>
      </c:lineChart>
      <c:catAx>
        <c:axId val="5140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b" anchorCtr="0"/>
          <a:lstStyle/>
          <a:p>
            <a:pPr>
              <a:defRPr sz="2000" b="1" i="0" u="none" strike="noStrike" kern="1200" baseline="0">
                <a:solidFill>
                  <a:schemeClr val="bg1"/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109600448"/>
        <c:crosses val="autoZero"/>
        <c:auto val="1"/>
        <c:lblAlgn val="ctr"/>
        <c:lblOffset val="100"/>
        <c:noMultiLvlLbl val="0"/>
      </c:catAx>
      <c:valAx>
        <c:axId val="109600448"/>
        <c:scaling>
          <c:orientation val="minMax"/>
          <c:min val="0.0"/>
        </c:scaling>
        <c:delete val="0"/>
        <c:axPos val="l"/>
        <c:majorGridlines>
          <c:spPr>
            <a:ln w="762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5140576"/>
        <c:crosses val="autoZero"/>
        <c:crossBetween val="between"/>
      </c:valAx>
      <c:valAx>
        <c:axId val="109147456"/>
        <c:scaling>
          <c:orientation val="minMax"/>
          <c:max val="20.0"/>
          <c:min val="12.0"/>
        </c:scaling>
        <c:delete val="0"/>
        <c:axPos val="r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defRPr>
            </a:pPr>
            <a:endParaRPr lang="ja-JP"/>
          </a:p>
        </c:txPr>
        <c:crossAx val="109149504"/>
        <c:crosses val="max"/>
        <c:crossBetween val="between"/>
      </c:valAx>
      <c:catAx>
        <c:axId val="109149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9147456"/>
        <c:crosses val="autoZero"/>
        <c:auto val="1"/>
        <c:lblAlgn val="ctr"/>
        <c:lblOffset val="100"/>
        <c:noMultiLvlLbl val="0"/>
      </c:catAx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70002-B7F2-DD42-87E5-850CA398C357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EF476-358D-4D49-A664-93B2AEB55D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474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オープニング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・タイトルの発表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・名古屋から来た</a:t>
            </a:r>
            <a:r>
              <a:rPr kumimoji="1" lang="en-US" altLang="ja-JP" dirty="0" smtClean="0"/>
              <a:t>jack</a:t>
            </a:r>
            <a:r>
              <a:rPr kumimoji="1" lang="ja-JP" altLang="en-US" dirty="0" smtClean="0"/>
              <a:t>です。よろしくおねがします。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突然ですが、服を毎朝選ぶの、面倒ではありませんか？</a:t>
            </a:r>
            <a:endParaRPr kumimoji="1" lang="en-US" altLang="ja-JP" dirty="0" smtClean="0"/>
          </a:p>
          <a:p>
            <a:r>
              <a:rPr kumimoji="1" lang="ja-JP" altLang="en-US" dirty="0" smtClean="0"/>
              <a:t>天気予報をみて、気温と天気をチェックして、服装を考えるのは大変ですよね。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そこで、僕らはこの</a:t>
            </a:r>
            <a:r>
              <a:rPr kumimoji="1" lang="en-US" altLang="ja-JP" dirty="0" smtClean="0"/>
              <a:t>Moderate Clothes</a:t>
            </a:r>
            <a:r>
              <a:rPr kumimoji="1" lang="ja-JP" altLang="en-US" dirty="0" smtClean="0"/>
              <a:t>を紹介させていただきます。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48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・モットーの紹介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53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Moderate Clothes</a:t>
            </a:r>
            <a:r>
              <a:rPr kumimoji="1" lang="ja-JP" altLang="en-US" dirty="0" smtClean="0"/>
              <a:t>はシンプルかつ可愛いユーザーインタフェースを追求したラインボットです。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062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しかし、毎日一度の通知のためにアプリをインストールするのは無駄が大きいと感じませんか。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僕らは、</a:t>
            </a:r>
            <a:r>
              <a:rPr kumimoji="1" lang="en-US" altLang="ja-JP" dirty="0" smtClean="0"/>
              <a:t>LINE</a:t>
            </a:r>
            <a:r>
              <a:rPr kumimoji="1" lang="ja-JP" altLang="en-US" dirty="0" smtClean="0"/>
              <a:t>ボットにすることで、インストールする手間を省き、簡単に利用できるようにしました。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14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194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114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797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EF476-358D-4D49-A664-93B2AEB55DD0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58C8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latin typeface="Tsukushi A Round Gothic" charset="-128"/>
                <a:ea typeface="Tsukushi A Round Gothic" charset="-128"/>
                <a:cs typeface="Tsukushi A Round Gothic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434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6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2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205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700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52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976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97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81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1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51D6-20B5-E143-92C6-EBCE0BC4BCBB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98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C8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951D6-20B5-E143-92C6-EBCE0BC4BCBB}" type="datetimeFigureOut">
              <a:rPr kumimoji="1" lang="ja-JP" altLang="en-US" smtClean="0"/>
              <a:t>2017/11/11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ja-JP" dirty="0" smtClean="0"/>
              <a:t>Presented By jack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162A7-945E-C84C-AB58-8AFCD00359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80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i="0" kern="1200">
          <a:solidFill>
            <a:schemeClr val="bg1"/>
          </a:solidFill>
          <a:latin typeface="Tsukushi A Round Gothic" charset="-128"/>
          <a:ea typeface="Tsukushi A Round Gothic" charset="-128"/>
          <a:cs typeface="Tsukushi A Round Gothic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b="1" i="0" kern="1200">
          <a:solidFill>
            <a:schemeClr val="bg1"/>
          </a:solidFill>
          <a:latin typeface="Tsukushi A Round Gothic" charset="-128"/>
          <a:ea typeface="Tsukushi A Round Gothic" charset="-128"/>
          <a:cs typeface="Tsukushi A Round Gothic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b="1" i="0" kern="1200">
          <a:solidFill>
            <a:schemeClr val="bg1"/>
          </a:solidFill>
          <a:latin typeface="Tsukushi A Round Gothic" charset="-128"/>
          <a:ea typeface="Tsukushi A Round Gothic" charset="-128"/>
          <a:cs typeface="Tsukushi A Round Gothic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b="1" i="0" kern="1200">
          <a:solidFill>
            <a:schemeClr val="bg1"/>
          </a:solidFill>
          <a:latin typeface="Tsukushi A Round Gothic" charset="-128"/>
          <a:ea typeface="Tsukushi A Round Gothic" charset="-128"/>
          <a:cs typeface="Tsukushi A Round Gothic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b="1" i="0" kern="1200">
          <a:solidFill>
            <a:schemeClr val="bg1"/>
          </a:solidFill>
          <a:latin typeface="Tsukushi A Round Gothic" charset="-128"/>
          <a:ea typeface="Tsukushi A Round Gothic" charset="-128"/>
          <a:cs typeface="Tsukushi A Round Gothic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b="1" i="0" kern="1200">
          <a:solidFill>
            <a:schemeClr val="bg1"/>
          </a:solidFill>
          <a:latin typeface="Tsukushi A Round Gothic" charset="-128"/>
          <a:ea typeface="Tsukushi A Round Gothic" charset="-128"/>
          <a:cs typeface="Tsukushi A Round Gothic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-248586"/>
            <a:ext cx="6096000" cy="6096000"/>
          </a:xfrm>
          <a:prstGeom prst="rect">
            <a:avLst/>
          </a:prstGeom>
        </p:spPr>
      </p:pic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4351547"/>
            <a:ext cx="9144000" cy="1655762"/>
          </a:xfrm>
        </p:spPr>
        <p:txBody>
          <a:bodyPr>
            <a:normAutofit/>
          </a:bodyPr>
          <a:lstStyle/>
          <a:p>
            <a:r>
              <a:rPr kumimoji="1" lang="en-US" altLang="ja-JP" sz="4000" dirty="0" smtClean="0"/>
              <a:t>Presented by jack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1981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使用技術・文章生成</a:t>
            </a:r>
            <a:endParaRPr kumimoji="1" lang="ja-JP" altLang="en-US" dirty="0"/>
          </a:p>
        </p:txBody>
      </p:sp>
      <p:sp>
        <p:nvSpPr>
          <p:cNvPr id="4" name="メモ 3"/>
          <p:cNvSpPr/>
          <p:nvPr/>
        </p:nvSpPr>
        <p:spPr>
          <a:xfrm>
            <a:off x="838199" y="1538753"/>
            <a:ext cx="8114415" cy="1562874"/>
          </a:xfrm>
          <a:prstGeom prst="foldedCorner">
            <a:avLst>
              <a:gd name="adj" fmla="val 12687"/>
            </a:avLst>
          </a:prstGeom>
          <a:solidFill>
            <a:schemeClr val="bg1">
              <a:lumMod val="9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今日は</a:t>
            </a:r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＊</a:t>
            </a:r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が活躍する日です。</a:t>
            </a:r>
            <a:endParaRPr lang="en-US" altLang="ja-JP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日中になると</a:t>
            </a:r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＊</a:t>
            </a:r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、夜は</a:t>
            </a:r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＊</a:t>
            </a:r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でしょう。</a:t>
            </a:r>
            <a:endParaRPr lang="en-US" altLang="ja-JP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ですので</a:t>
            </a:r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＊</a:t>
            </a:r>
            <a:r>
              <a:rPr lang="ja-JP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服装で行くことをお勧めします。</a:t>
            </a:r>
            <a:endParaRPr lang="en-US" altLang="ja-JP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grpSp>
        <p:nvGrpSpPr>
          <p:cNvPr id="16" name="図形グループ 15"/>
          <p:cNvGrpSpPr/>
          <p:nvPr/>
        </p:nvGrpSpPr>
        <p:grpSpPr>
          <a:xfrm>
            <a:off x="584200" y="3230184"/>
            <a:ext cx="10769599" cy="3979899"/>
            <a:chOff x="584200" y="3230184"/>
            <a:chExt cx="10769599" cy="3979899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7077" t="21746" r="27077" b="-21405"/>
            <a:stretch/>
          </p:blipFill>
          <p:spPr>
            <a:xfrm>
              <a:off x="584200" y="3230184"/>
              <a:ext cx="10769599" cy="3979899"/>
            </a:xfrm>
            <a:prstGeom prst="rect">
              <a:avLst/>
            </a:prstGeom>
          </p:spPr>
        </p:pic>
        <p:sp>
          <p:nvSpPr>
            <p:cNvPr id="7" name="正方形/長方形 6"/>
            <p:cNvSpPr/>
            <p:nvPr/>
          </p:nvSpPr>
          <p:spPr>
            <a:xfrm>
              <a:off x="6227697" y="3712398"/>
              <a:ext cx="4195758" cy="432109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182108" y="4621624"/>
              <a:ext cx="2091176" cy="432109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0048115" y="4189515"/>
              <a:ext cx="737274" cy="432109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7956939" y="4621624"/>
              <a:ext cx="2466516" cy="432109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5182108" y="5053733"/>
              <a:ext cx="1273473" cy="432109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7956939" y="5053733"/>
              <a:ext cx="2466516" cy="432109"/>
            </a:xfrm>
            <a:prstGeom prst="rect">
              <a:avLst/>
            </a:prstGeom>
            <a:solidFill>
              <a:schemeClr val="accent2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曲折矢印 12"/>
          <p:cNvSpPr/>
          <p:nvPr/>
        </p:nvSpPr>
        <p:spPr>
          <a:xfrm flipV="1">
            <a:off x="1456703" y="3510217"/>
            <a:ext cx="1698973" cy="1790703"/>
          </a:xfrm>
          <a:prstGeom prst="ben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838199" y="1690688"/>
            <a:ext cx="5052237" cy="2223586"/>
          </a:xfrm>
          <a:prstGeom prst="rect">
            <a:avLst/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おてんき</a:t>
            </a:r>
            <a:r>
              <a:rPr lang="en-US" altLang="ja-JP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API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使用技術</a:t>
            </a:r>
            <a:r>
              <a:rPr lang="ja-JP" altLang="en-US" dirty="0" smtClean="0"/>
              <a:t>・キーワードの生成</a:t>
            </a:r>
            <a:endParaRPr kumimoji="1" lang="ja-JP" altLang="en-US" dirty="0"/>
          </a:p>
        </p:txBody>
      </p:sp>
      <p:sp>
        <p:nvSpPr>
          <p:cNvPr id="3" name="四角形吹き出し 2"/>
          <p:cNvSpPr/>
          <p:nvPr/>
        </p:nvSpPr>
        <p:spPr>
          <a:xfrm>
            <a:off x="6237393" y="1690688"/>
            <a:ext cx="5052237" cy="2223586"/>
          </a:xfrm>
          <a:prstGeom prst="wedgeRectCallout">
            <a:avLst>
              <a:gd name="adj1" fmla="val -66285"/>
              <a:gd name="adj2" fmla="val -21095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朝、昼、夜の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不快度指数の計算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6237394" y="4128379"/>
            <a:ext cx="5052237" cy="2223586"/>
          </a:xfrm>
          <a:prstGeom prst="wedgeRectCallout">
            <a:avLst>
              <a:gd name="adj1" fmla="val 21029"/>
              <a:gd name="adj2" fmla="val -67268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不快度の変化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数値を考慮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838199" y="4128379"/>
            <a:ext cx="5052237" cy="2223586"/>
          </a:xfrm>
          <a:prstGeom prst="wedgeRectCallout">
            <a:avLst>
              <a:gd name="adj1" fmla="val 68631"/>
              <a:gd name="adj2" fmla="val 22191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キーワードの生成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503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雲 7"/>
          <p:cNvSpPr/>
          <p:nvPr/>
        </p:nvSpPr>
        <p:spPr>
          <a:xfrm>
            <a:off x="838200" y="1690688"/>
            <a:ext cx="5708904" cy="2186689"/>
          </a:xfrm>
          <a:prstGeom prst="cloud">
            <a:avLst/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需要のある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タイミングで通知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4109595"/>
            <a:ext cx="10271761" cy="2029241"/>
          </a:xfrm>
          <a:prstGeom prst="rect">
            <a:avLst/>
          </a:prstGeom>
          <a:solidFill>
            <a:schemeClr val="bg1"/>
          </a:solidFill>
          <a:ln w="101600">
            <a:solidFill>
              <a:srgbClr val="9FDCF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ファッション通販サイトと提携して</a:t>
            </a:r>
            <a:endParaRPr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ステルスマーケットが可能！</a:t>
            </a:r>
            <a:endParaRPr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</a:t>
            </a:r>
            <a:r>
              <a:rPr lang="ja-JP" altLang="en-US" dirty="0" smtClean="0"/>
              <a:t>展望</a:t>
            </a:r>
            <a:r>
              <a:rPr lang="en-US" altLang="ja-JP" dirty="0" smtClean="0"/>
              <a:t>1</a:t>
            </a:r>
            <a:r>
              <a:rPr lang="ja-JP" altLang="en-US" dirty="0" smtClean="0"/>
              <a:t>　マーケティングへ</a:t>
            </a:r>
            <a:endParaRPr kumimoji="1" lang="ja-JP" altLang="en-US" dirty="0"/>
          </a:p>
        </p:txBody>
      </p:sp>
      <p:sp>
        <p:nvSpPr>
          <p:cNvPr id="4" name="雲 3"/>
          <p:cNvSpPr/>
          <p:nvPr/>
        </p:nvSpPr>
        <p:spPr>
          <a:xfrm>
            <a:off x="6319992" y="1763840"/>
            <a:ext cx="4919472" cy="2186689"/>
          </a:xfrm>
          <a:prstGeom prst="cloud">
            <a:avLst/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広告だと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気づかれにくい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040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雲 8"/>
          <p:cNvSpPr/>
          <p:nvPr/>
        </p:nvSpPr>
        <p:spPr>
          <a:xfrm>
            <a:off x="838200" y="1769269"/>
            <a:ext cx="5558065" cy="2186689"/>
          </a:xfrm>
          <a:prstGeom prst="cloud">
            <a:avLst/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自分の持っている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アイテムを登録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38200" y="4109595"/>
            <a:ext cx="10271761" cy="2029241"/>
          </a:xfrm>
          <a:prstGeom prst="rect">
            <a:avLst/>
          </a:prstGeom>
          <a:solidFill>
            <a:schemeClr val="bg1"/>
          </a:solidFill>
          <a:ln w="101600">
            <a:solidFill>
              <a:srgbClr val="9FDCF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「あなたの好み」に合わせてアドバイスが変化</a:t>
            </a:r>
            <a:endParaRPr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</a:t>
            </a:r>
            <a:r>
              <a:rPr lang="ja-JP" altLang="en-US" dirty="0" smtClean="0"/>
              <a:t>展望</a:t>
            </a:r>
            <a:r>
              <a:rPr lang="en-US" altLang="ja-JP" dirty="0" smtClean="0"/>
              <a:t>2</a:t>
            </a:r>
            <a:r>
              <a:rPr lang="ja-JP" altLang="en-US" dirty="0" smtClean="0"/>
              <a:t>　自動学習</a:t>
            </a:r>
            <a:endParaRPr kumimoji="1" lang="ja-JP" altLang="en-US" dirty="0"/>
          </a:p>
        </p:txBody>
      </p:sp>
      <p:sp>
        <p:nvSpPr>
          <p:cNvPr id="8" name="雲 7"/>
          <p:cNvSpPr/>
          <p:nvPr/>
        </p:nvSpPr>
        <p:spPr>
          <a:xfrm>
            <a:off x="5551895" y="1437001"/>
            <a:ext cx="5558065" cy="2186689"/>
          </a:xfrm>
          <a:prstGeom prst="cloud">
            <a:avLst/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購入済アイテムを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自動登録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379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おわりに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00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000" dirty="0" smtClean="0"/>
              <a:t>このサービスで毎朝の時間にゆとりを！</a:t>
            </a:r>
            <a:endParaRPr kumimoji="1" lang="en-US" altLang="ja-JP" sz="400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4000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4000" dirty="0" smtClean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000" dirty="0" smtClean="0"/>
              <a:t>ご静聴ありがとうございました！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785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どんなサービス？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3600" dirty="0"/>
          </a:p>
          <a:p>
            <a:pPr marL="0" indent="0" algn="ctr">
              <a:buNone/>
            </a:pPr>
            <a:r>
              <a:rPr lang="ja-JP" altLang="en-US" sz="3600" dirty="0" smtClean="0"/>
              <a:t>「朝の服選びにラクさを</a:t>
            </a:r>
            <a:r>
              <a:rPr lang="ja-JP" altLang="en-US" sz="3600" dirty="0"/>
              <a:t>！</a:t>
            </a:r>
            <a:r>
              <a:rPr lang="ja-JP" altLang="en-US" sz="3600" dirty="0" smtClean="0"/>
              <a:t>」</a:t>
            </a:r>
            <a:endParaRPr kumimoji="1" lang="en-US" altLang="ja-JP" sz="3600" dirty="0" smtClean="0"/>
          </a:p>
          <a:p>
            <a:pPr marL="0" indent="0" algn="ctr">
              <a:buNone/>
            </a:pPr>
            <a:endParaRPr kumimoji="1" lang="en-US" altLang="ja-JP" sz="32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26838" y="4147722"/>
            <a:ext cx="6938323" cy="2029241"/>
          </a:xfrm>
          <a:prstGeom prst="rect">
            <a:avLst/>
          </a:prstGeom>
          <a:solidFill>
            <a:schemeClr val="bg1"/>
          </a:solidFill>
          <a:ln w="101600">
            <a:solidFill>
              <a:srgbClr val="9FDCF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予報された気候から、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最適な服装を提案します！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265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雲形吹き出し 7"/>
          <p:cNvSpPr/>
          <p:nvPr/>
        </p:nvSpPr>
        <p:spPr>
          <a:xfrm>
            <a:off x="1145286" y="2663379"/>
            <a:ext cx="5407914" cy="3550920"/>
          </a:xfrm>
          <a:prstGeom prst="cloudCallout">
            <a:avLst>
              <a:gd name="adj1" fmla="val 43031"/>
              <a:gd name="adj2" fmla="val 51294"/>
            </a:avLst>
          </a:prstGeom>
          <a:solidFill>
            <a:schemeClr val="bg1"/>
          </a:solidFill>
          <a:ln w="1016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予報から</a:t>
            </a:r>
            <a:endParaRPr lang="en-US" altLang="ja-JP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200" b="1" dirty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不快度指数</a:t>
            </a:r>
            <a:r>
              <a:rPr lang="ja-JP" altLang="en-US" sz="32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を計算</a:t>
            </a:r>
            <a:endParaRPr lang="ja-JP" altLang="en-US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7" name="雲形吹き出し 6"/>
          <p:cNvSpPr/>
          <p:nvPr/>
        </p:nvSpPr>
        <p:spPr>
          <a:xfrm>
            <a:off x="4181474" y="365124"/>
            <a:ext cx="6681597" cy="3310763"/>
          </a:xfrm>
          <a:prstGeom prst="cloudCallout">
            <a:avLst>
              <a:gd name="adj1" fmla="val -5293"/>
              <a:gd name="adj2" fmla="val 73754"/>
            </a:avLst>
          </a:prstGeom>
          <a:solidFill>
            <a:schemeClr val="bg1"/>
          </a:solidFill>
          <a:ln w="1016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過去の似た天気の日のコーディネートを提案</a:t>
            </a:r>
            <a:endParaRPr kumimoji="1" lang="ja-JP" altLang="en-US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どんな特徴</a:t>
            </a:r>
            <a:r>
              <a:rPr lang="ja-JP" altLang="en-US" dirty="0" smtClean="0"/>
              <a:t>？</a:t>
            </a:r>
            <a:endParaRPr kumimoji="1" lang="ja-JP" altLang="en-US" dirty="0"/>
          </a:p>
        </p:txBody>
      </p:sp>
      <p:sp>
        <p:nvSpPr>
          <p:cNvPr id="6" name="雲形吹き出し 5"/>
          <p:cNvSpPr/>
          <p:nvPr/>
        </p:nvSpPr>
        <p:spPr>
          <a:xfrm>
            <a:off x="6553200" y="2453640"/>
            <a:ext cx="5013960" cy="3261360"/>
          </a:xfrm>
          <a:prstGeom prst="cloudCallout">
            <a:avLst>
              <a:gd name="adj1" fmla="val -42110"/>
              <a:gd name="adj2" fmla="val 71846"/>
            </a:avLst>
          </a:prstGeom>
          <a:solidFill>
            <a:schemeClr val="bg1"/>
          </a:solidFill>
          <a:ln w="1016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シンプルで</a:t>
            </a:r>
            <a:endParaRPr lang="en-US" altLang="ja-JP" sz="32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kumimoji="1" lang="ja-JP" altLang="en-US" sz="32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可愛い</a:t>
            </a:r>
            <a:r>
              <a:rPr kumimoji="1" lang="en-US" altLang="ja-JP" sz="32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UI</a:t>
            </a:r>
            <a:endParaRPr kumimoji="1" lang="ja-JP" altLang="en-US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49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838199" y="1690688"/>
            <a:ext cx="5052237" cy="2223586"/>
          </a:xfrm>
          <a:prstGeom prst="rect">
            <a:avLst/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QR</a:t>
            </a:r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コードから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友達追加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サービス</a:t>
            </a:r>
            <a:r>
              <a:rPr kumimoji="1" lang="ja-JP" altLang="en-US" dirty="0" smtClean="0"/>
              <a:t>のつかいかた</a:t>
            </a:r>
            <a:endParaRPr kumimoji="1" lang="ja-JP" altLang="en-US" dirty="0"/>
          </a:p>
        </p:txBody>
      </p:sp>
      <p:sp>
        <p:nvSpPr>
          <p:cNvPr id="3" name="四角形吹き出し 2"/>
          <p:cNvSpPr/>
          <p:nvPr/>
        </p:nvSpPr>
        <p:spPr>
          <a:xfrm>
            <a:off x="6237393" y="1690688"/>
            <a:ext cx="5052237" cy="2223586"/>
          </a:xfrm>
          <a:prstGeom prst="wedgeRectCallout">
            <a:avLst>
              <a:gd name="adj1" fmla="val -66285"/>
              <a:gd name="adj2" fmla="val -21095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タッチで</a:t>
            </a:r>
            <a:endParaRPr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性別を選択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6237394" y="4128379"/>
            <a:ext cx="5052237" cy="2223586"/>
          </a:xfrm>
          <a:prstGeom prst="wedgeRectCallout">
            <a:avLst>
              <a:gd name="adj1" fmla="val 21029"/>
              <a:gd name="adj2" fmla="val -67268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タッチで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地域</a:t>
            </a:r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を選択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838199" y="4128379"/>
            <a:ext cx="5052237" cy="2223586"/>
          </a:xfrm>
          <a:prstGeom prst="wedgeRectCallout">
            <a:avLst>
              <a:gd name="adj1" fmla="val 68631"/>
              <a:gd name="adj2" fmla="val 22191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タッチで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通知時間</a:t>
            </a:r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を選択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60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(1</a:t>
            </a:r>
            <a:r>
              <a:rPr lang="ja-JP" altLang="en-US" dirty="0"/>
              <a:t>日目</a:t>
            </a:r>
            <a:r>
              <a:rPr lang="en-US" altLang="ja-JP" dirty="0"/>
              <a:t>) 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17</a:t>
            </a:r>
            <a:r>
              <a:rPr lang="ja-JP" altLang="en-US" dirty="0" smtClean="0"/>
              <a:t>日の天気</a:t>
            </a:r>
            <a:endParaRPr kumimoji="1" lang="ja-JP" altLang="en-US" dirty="0"/>
          </a:p>
        </p:txBody>
      </p:sp>
      <p:graphicFrame>
        <p:nvGraphicFramePr>
          <p:cNvPr id="3" name="グラフ 2"/>
          <p:cNvGraphicFramePr/>
          <p:nvPr>
            <p:extLst>
              <p:ext uri="{D42A27DB-BD31-4B8C-83A1-F6EECF244321}">
                <p14:modId xmlns:p14="http://schemas.microsoft.com/office/powerpoint/2010/main" val="834642343"/>
              </p:ext>
            </p:extLst>
          </p:nvPr>
        </p:nvGraphicFramePr>
        <p:xfrm>
          <a:off x="838200" y="1690688"/>
          <a:ext cx="6091989" cy="4212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999060"/>
              </p:ext>
            </p:extLst>
          </p:nvPr>
        </p:nvGraphicFramePr>
        <p:xfrm>
          <a:off x="7400260" y="1690686"/>
          <a:ext cx="3953540" cy="42128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80217"/>
                <a:gridCol w="1673323"/>
              </a:tblGrid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時間</a:t>
                      </a:r>
                      <a:endParaRPr kumimoji="1" lang="ja-JP" altLang="en-US" sz="3200" b="1" i="0" dirty="0"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天候</a:t>
                      </a:r>
                      <a:endParaRPr kumimoji="1" lang="ja-JP" altLang="en-US" sz="3200" b="1" i="0" dirty="0"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朝</a:t>
                      </a:r>
                      <a:r>
                        <a:rPr kumimoji="1" lang="en-US" altLang="ja-JP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(9-12)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あめ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昼</a:t>
                      </a:r>
                      <a:r>
                        <a:rPr kumimoji="1" lang="en-US" altLang="ja-JP" sz="3200" b="1" i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(12-15)</a:t>
                      </a:r>
                      <a:endParaRPr kumimoji="1" lang="ja-JP" altLang="en-US" sz="3200" b="1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くもり</a:t>
                      </a:r>
                      <a:endParaRPr kumimoji="1" lang="ja-JP" altLang="en-US" sz="3200" b="1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夜</a:t>
                      </a:r>
                      <a:r>
                        <a:rPr kumimoji="1" lang="en-US" altLang="ja-JP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(21-24)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あめ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2042609" y="2387600"/>
            <a:ext cx="170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湿度</a:t>
            </a:r>
            <a:r>
              <a:rPr kumimoji="1" lang="en-US" altLang="ja-JP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(%</a:t>
            </a:r>
            <a:r>
              <a:rPr kumimoji="1" lang="ja-JP" altLang="en-US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）</a:t>
            </a:r>
            <a:endParaRPr kumimoji="1" lang="ja-JP" altLang="en-US" sz="2800" b="1" dirty="0">
              <a:solidFill>
                <a:schemeClr val="accent1"/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44509" y="3276390"/>
            <a:ext cx="1841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温度</a:t>
            </a:r>
            <a:r>
              <a:rPr lang="en-US" altLang="ja-JP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(</a:t>
            </a:r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℃</a:t>
            </a:r>
            <a:r>
              <a:rPr lang="en-US" altLang="ja-JP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)</a:t>
            </a:r>
            <a:endParaRPr kumimoji="1" lang="ja-JP" altLang="en-US" sz="2800" b="1" dirty="0">
              <a:solidFill>
                <a:schemeClr val="accent2"/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52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(2</a:t>
            </a:r>
            <a:r>
              <a:rPr lang="ja-JP" altLang="en-US" dirty="0" smtClean="0"/>
              <a:t>日目</a:t>
            </a:r>
            <a:r>
              <a:rPr lang="en-US" altLang="ja-JP" dirty="0"/>
              <a:t>) 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18</a:t>
            </a:r>
            <a:r>
              <a:rPr lang="ja-JP" altLang="en-US" dirty="0" smtClean="0"/>
              <a:t>日の天気</a:t>
            </a:r>
            <a:endParaRPr kumimoji="1" lang="ja-JP" altLang="en-US" dirty="0"/>
          </a:p>
        </p:txBody>
      </p:sp>
      <p:graphicFrame>
        <p:nvGraphicFramePr>
          <p:cNvPr id="3" name="グラフ 2"/>
          <p:cNvGraphicFramePr/>
          <p:nvPr>
            <p:extLst>
              <p:ext uri="{D42A27DB-BD31-4B8C-83A1-F6EECF244321}">
                <p14:modId xmlns:p14="http://schemas.microsoft.com/office/powerpoint/2010/main" val="470676597"/>
              </p:ext>
            </p:extLst>
          </p:nvPr>
        </p:nvGraphicFramePr>
        <p:xfrm>
          <a:off x="838200" y="1690688"/>
          <a:ext cx="6091989" cy="4212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514769"/>
              </p:ext>
            </p:extLst>
          </p:nvPr>
        </p:nvGraphicFramePr>
        <p:xfrm>
          <a:off x="7400260" y="1690686"/>
          <a:ext cx="3953540" cy="42128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80217"/>
                <a:gridCol w="1673323"/>
              </a:tblGrid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時間</a:t>
                      </a:r>
                      <a:endParaRPr kumimoji="1" lang="ja-JP" altLang="en-US" sz="3200" b="1" i="0" dirty="0"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天候</a:t>
                      </a:r>
                      <a:endParaRPr kumimoji="1" lang="ja-JP" altLang="en-US" sz="3200" b="1" i="0" dirty="0"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2"/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朝</a:t>
                      </a:r>
                      <a:r>
                        <a:rPr kumimoji="1" lang="en-US" altLang="ja-JP" sz="3200" b="1" i="0" dirty="0" smtClean="0">
                          <a:solidFill>
                            <a:schemeClr val="accent2"/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(9-12)</a:t>
                      </a:r>
                      <a:endParaRPr kumimoji="1" lang="ja-JP" altLang="en-US" sz="3200" b="1" i="0" dirty="0">
                        <a:solidFill>
                          <a:schemeClr val="accent2"/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2"/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はれ</a:t>
                      </a:r>
                      <a:endParaRPr kumimoji="1" lang="ja-JP" altLang="en-US" sz="3200" b="1" i="0" dirty="0">
                        <a:solidFill>
                          <a:schemeClr val="accent2"/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昼</a:t>
                      </a:r>
                      <a:r>
                        <a:rPr kumimoji="1" lang="en-US" altLang="ja-JP" sz="3200" b="1" i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(12-15)</a:t>
                      </a:r>
                      <a:endParaRPr kumimoji="1" lang="ja-JP" altLang="en-US" sz="3200" b="1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くもり</a:t>
                      </a:r>
                      <a:endParaRPr kumimoji="1" lang="ja-JP" altLang="en-US" sz="3200" b="1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夜</a:t>
                      </a:r>
                      <a:r>
                        <a:rPr kumimoji="1" lang="en-US" altLang="ja-JP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(21-24)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あめ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947488" y="3733800"/>
            <a:ext cx="170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湿度</a:t>
            </a:r>
            <a:r>
              <a:rPr kumimoji="1" lang="en-US" altLang="ja-JP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(%</a:t>
            </a:r>
            <a:r>
              <a:rPr kumimoji="1" lang="ja-JP" altLang="en-US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）</a:t>
            </a:r>
            <a:endParaRPr kumimoji="1" lang="ja-JP" altLang="en-US" sz="2800" b="1" dirty="0">
              <a:solidFill>
                <a:schemeClr val="accent1"/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02847" y="3299270"/>
            <a:ext cx="1841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温度</a:t>
            </a:r>
            <a:r>
              <a:rPr lang="en-US" altLang="ja-JP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(</a:t>
            </a:r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℃</a:t>
            </a:r>
            <a:r>
              <a:rPr lang="en-US" altLang="ja-JP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)</a:t>
            </a:r>
            <a:endParaRPr kumimoji="1" lang="ja-JP" altLang="en-US" sz="2800" b="1" dirty="0">
              <a:solidFill>
                <a:schemeClr val="accent2"/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112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(3</a:t>
            </a:r>
            <a:r>
              <a:rPr lang="ja-JP" altLang="en-US" dirty="0" smtClean="0"/>
              <a:t>日目</a:t>
            </a:r>
            <a:r>
              <a:rPr lang="en-US" altLang="ja-JP" dirty="0"/>
              <a:t>) 2017</a:t>
            </a:r>
            <a:r>
              <a:rPr lang="ja-JP" altLang="en-US" dirty="0" smtClean="0"/>
              <a:t>年</a:t>
            </a:r>
            <a:r>
              <a:rPr lang="en-US" altLang="ja-JP" dirty="0" smtClean="0"/>
              <a:t>10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19</a:t>
            </a:r>
            <a:r>
              <a:rPr lang="ja-JP" altLang="en-US" dirty="0" smtClean="0"/>
              <a:t>日の天気</a:t>
            </a:r>
            <a:endParaRPr kumimoji="1" lang="ja-JP" altLang="en-US" dirty="0"/>
          </a:p>
        </p:txBody>
      </p:sp>
      <p:graphicFrame>
        <p:nvGraphicFramePr>
          <p:cNvPr id="3" name="グラフ 2"/>
          <p:cNvGraphicFramePr/>
          <p:nvPr>
            <p:extLst>
              <p:ext uri="{D42A27DB-BD31-4B8C-83A1-F6EECF244321}">
                <p14:modId xmlns:p14="http://schemas.microsoft.com/office/powerpoint/2010/main" val="1479293878"/>
              </p:ext>
            </p:extLst>
          </p:nvPr>
        </p:nvGraphicFramePr>
        <p:xfrm>
          <a:off x="838200" y="1690688"/>
          <a:ext cx="6091989" cy="4212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290439"/>
              </p:ext>
            </p:extLst>
          </p:nvPr>
        </p:nvGraphicFramePr>
        <p:xfrm>
          <a:off x="7400260" y="1690686"/>
          <a:ext cx="3953540" cy="42128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80217"/>
                <a:gridCol w="1673323"/>
              </a:tblGrid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時間</a:t>
                      </a:r>
                      <a:endParaRPr kumimoji="1" lang="ja-JP" altLang="en-US" sz="3200" b="1" i="0" dirty="0"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天候</a:t>
                      </a:r>
                      <a:endParaRPr kumimoji="1" lang="ja-JP" altLang="en-US" sz="3200" b="1" i="0" dirty="0"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朝</a:t>
                      </a:r>
                      <a:r>
                        <a:rPr kumimoji="1" lang="en-US" altLang="ja-JP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(9-12)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あめ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1"/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昼</a:t>
                      </a:r>
                      <a:r>
                        <a:rPr kumimoji="1" lang="en-US" altLang="ja-JP" sz="3200" b="1" i="0" dirty="0" smtClean="0">
                          <a:solidFill>
                            <a:schemeClr val="accent1"/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(12-15)</a:t>
                      </a:r>
                      <a:endParaRPr kumimoji="1" lang="ja-JP" altLang="en-US" sz="3200" b="1" i="0" dirty="0">
                        <a:solidFill>
                          <a:schemeClr val="accent1"/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1"/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あめ</a:t>
                      </a:r>
                      <a:endParaRPr kumimoji="1" lang="ja-JP" altLang="en-US" sz="3200" b="1" i="0" dirty="0">
                        <a:solidFill>
                          <a:schemeClr val="accent1"/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  <a:tr h="10532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夜</a:t>
                      </a:r>
                      <a:r>
                        <a:rPr kumimoji="1" lang="en-US" altLang="ja-JP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(21-24)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sukushi A Round Gothic" charset="-128"/>
                          <a:ea typeface="Tsukushi A Round Gothic" charset="-128"/>
                          <a:cs typeface="Tsukushi A Round Gothic" charset="-128"/>
                        </a:rPr>
                        <a:t>あめ</a:t>
                      </a:r>
                      <a:endParaRPr kumimoji="1" lang="ja-JP" altLang="en-US" sz="3200" b="1" i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Tsukushi A Round Gothic" charset="-128"/>
                        <a:ea typeface="Tsukushi A Round Gothic" charset="-128"/>
                        <a:cs typeface="Tsukushi A Round Gothic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1970758" y="2493031"/>
            <a:ext cx="170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湿度</a:t>
            </a:r>
            <a:r>
              <a:rPr kumimoji="1" lang="en-US" altLang="ja-JP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(%</a:t>
            </a:r>
            <a:r>
              <a:rPr kumimoji="1" lang="ja-JP" altLang="en-US" sz="2800" b="1" dirty="0" smtClean="0">
                <a:solidFill>
                  <a:schemeClr val="accent1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）</a:t>
            </a:r>
            <a:endParaRPr kumimoji="1" lang="ja-JP" altLang="en-US" sz="2800" b="1" dirty="0">
              <a:solidFill>
                <a:schemeClr val="accent1"/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02847" y="3239601"/>
            <a:ext cx="1841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温度</a:t>
            </a:r>
            <a:r>
              <a:rPr lang="en-US" altLang="ja-JP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(</a:t>
            </a:r>
            <a:r>
              <a:rPr lang="ja-JP" altLang="en-US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℃</a:t>
            </a:r>
            <a:r>
              <a:rPr lang="en-US" altLang="ja-JP" sz="2800" b="1" dirty="0" smtClean="0">
                <a:solidFill>
                  <a:schemeClr val="accent2"/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)</a:t>
            </a:r>
            <a:endParaRPr kumimoji="1" lang="ja-JP" altLang="en-US" sz="2800" b="1" dirty="0">
              <a:solidFill>
                <a:schemeClr val="accent2"/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853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使用技術・概要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074485" y="1690688"/>
            <a:ext cx="4208715" cy="1414019"/>
          </a:xfrm>
          <a:prstGeom prst="rect">
            <a:avLst/>
          </a:prstGeom>
          <a:solidFill>
            <a:schemeClr val="bg1"/>
          </a:solidFill>
          <a:ln w="101600">
            <a:solidFill>
              <a:srgbClr val="9FDCF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ユーザー</a:t>
            </a:r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データの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取得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601683" y="1690688"/>
            <a:ext cx="3752117" cy="1414019"/>
          </a:xfrm>
          <a:prstGeom prst="rect">
            <a:avLst/>
          </a:prstGeom>
          <a:solidFill>
            <a:schemeClr val="bg1"/>
          </a:solidFill>
          <a:ln w="101600">
            <a:solidFill>
              <a:srgbClr val="9FDCF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データベース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0" name="右矢印 19"/>
          <p:cNvSpPr/>
          <p:nvPr/>
        </p:nvSpPr>
        <p:spPr>
          <a:xfrm>
            <a:off x="5283200" y="2078720"/>
            <a:ext cx="2318483" cy="637954"/>
          </a:xfrm>
          <a:prstGeom prst="rightArrow">
            <a:avLst/>
          </a:prstGeom>
          <a:solidFill>
            <a:schemeClr val="bg1">
              <a:lumMod val="95000"/>
              <a:alpha val="50000"/>
            </a:schemeClr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9FDCF4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74485" y="3668121"/>
            <a:ext cx="10279314" cy="974800"/>
          </a:xfrm>
          <a:prstGeom prst="rect">
            <a:avLst/>
          </a:prstGeom>
          <a:solidFill>
            <a:schemeClr val="bg1"/>
          </a:solidFill>
          <a:ln w="101600">
            <a:solidFill>
              <a:srgbClr val="9FDCF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通知文の生成、画像のクローリング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937985" y="5206337"/>
            <a:ext cx="5415814" cy="974800"/>
          </a:xfrm>
          <a:prstGeom prst="rect">
            <a:avLst/>
          </a:prstGeom>
          <a:solidFill>
            <a:schemeClr val="bg1"/>
          </a:solidFill>
          <a:ln w="101600">
            <a:solidFill>
              <a:srgbClr val="9FDCF4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通知文と画像の表示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6" name="右矢印 25"/>
          <p:cNvSpPr/>
          <p:nvPr/>
        </p:nvSpPr>
        <p:spPr>
          <a:xfrm rot="5400000">
            <a:off x="9196035" y="3067438"/>
            <a:ext cx="563412" cy="637954"/>
          </a:xfrm>
          <a:prstGeom prst="rightArrow">
            <a:avLst>
              <a:gd name="adj1" fmla="val 50000"/>
              <a:gd name="adj2" fmla="val 68872"/>
            </a:avLst>
          </a:prstGeom>
          <a:solidFill>
            <a:schemeClr val="bg1">
              <a:lumMod val="95000"/>
              <a:alpha val="50000"/>
            </a:schemeClr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9FDCF4"/>
              </a:solidFill>
            </a:endParaRPr>
          </a:p>
        </p:txBody>
      </p:sp>
      <p:sp>
        <p:nvSpPr>
          <p:cNvPr id="27" name="右矢印 26"/>
          <p:cNvSpPr/>
          <p:nvPr/>
        </p:nvSpPr>
        <p:spPr>
          <a:xfrm rot="5400000">
            <a:off x="8364186" y="4605650"/>
            <a:ext cx="563412" cy="637954"/>
          </a:xfrm>
          <a:prstGeom prst="rightArrow">
            <a:avLst>
              <a:gd name="adj1" fmla="val 50000"/>
              <a:gd name="adj2" fmla="val 68872"/>
            </a:avLst>
          </a:prstGeom>
          <a:solidFill>
            <a:schemeClr val="bg1">
              <a:lumMod val="95000"/>
              <a:alpha val="50000"/>
            </a:schemeClr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9FDCF4"/>
              </a:solidFill>
            </a:endParaRPr>
          </a:p>
        </p:txBody>
      </p:sp>
      <p:sp>
        <p:nvSpPr>
          <p:cNvPr id="29" name="雲形吹き出し 28"/>
          <p:cNvSpPr/>
          <p:nvPr/>
        </p:nvSpPr>
        <p:spPr>
          <a:xfrm>
            <a:off x="1074485" y="4924627"/>
            <a:ext cx="4411005" cy="1508374"/>
          </a:xfrm>
          <a:prstGeom prst="cloudCallout">
            <a:avLst>
              <a:gd name="adj1" fmla="val 18289"/>
              <a:gd name="adj2" fmla="val -76333"/>
            </a:avLst>
          </a:prstGeom>
          <a:solidFill>
            <a:schemeClr val="bg1"/>
          </a:solidFill>
          <a:ln w="1016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err="1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OpenWeather</a:t>
            </a:r>
            <a:endParaRPr kumimoji="1" lang="en-US" altLang="ja-JP" sz="32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kumimoji="1" lang="en-US" altLang="ja-JP" sz="3200" b="1" dirty="0" err="1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MapAPI</a:t>
            </a:r>
            <a:endParaRPr kumimoji="1" lang="ja-JP" altLang="en-US" sz="32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231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3" grpId="0" animBg="1"/>
      <p:bldP spid="26" grpId="0" animBg="1"/>
      <p:bldP spid="27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838199" y="1690688"/>
            <a:ext cx="5052237" cy="2223586"/>
          </a:xfrm>
          <a:prstGeom prst="rect">
            <a:avLst/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おてんきデータを</a:t>
            </a:r>
            <a:endParaRPr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en-US" altLang="ja-JP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API</a:t>
            </a:r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から取得</a:t>
            </a:r>
            <a:endParaRPr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使用技術</a:t>
            </a:r>
            <a:r>
              <a:rPr lang="ja-JP" altLang="en-US" dirty="0" smtClean="0"/>
              <a:t>・画像リクエスト</a:t>
            </a:r>
            <a:endParaRPr kumimoji="1" lang="ja-JP" altLang="en-US" dirty="0"/>
          </a:p>
        </p:txBody>
      </p:sp>
      <p:sp>
        <p:nvSpPr>
          <p:cNvPr id="3" name="四角形吹き出し 2"/>
          <p:cNvSpPr/>
          <p:nvPr/>
        </p:nvSpPr>
        <p:spPr>
          <a:xfrm>
            <a:off x="6237393" y="1690688"/>
            <a:ext cx="5052237" cy="2223586"/>
          </a:xfrm>
          <a:prstGeom prst="wedgeRectCallout">
            <a:avLst>
              <a:gd name="adj1" fmla="val -66285"/>
              <a:gd name="adj2" fmla="val -21095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おてんきサイトの</a:t>
            </a:r>
            <a:endParaRPr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スクレイピング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5" name="四角形吹き出し 4"/>
          <p:cNvSpPr/>
          <p:nvPr/>
        </p:nvSpPr>
        <p:spPr>
          <a:xfrm>
            <a:off x="6237393" y="4128379"/>
            <a:ext cx="5052237" cy="2223586"/>
          </a:xfrm>
          <a:prstGeom prst="wedgeRectCallout">
            <a:avLst>
              <a:gd name="adj1" fmla="val 21029"/>
              <a:gd name="adj2" fmla="val -67268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ファッション</a:t>
            </a:r>
            <a:r>
              <a:rPr kumimoji="1" lang="en-US" altLang="ja-JP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SNS</a:t>
            </a:r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の</a:t>
            </a:r>
            <a:endParaRPr kumimoji="1" lang="en-US" altLang="ja-JP" sz="3600" b="1" dirty="0" smtClean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  <a:p>
            <a:pPr algn="ctr"/>
            <a:r>
              <a:rPr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スクレイピング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  <p:sp>
        <p:nvSpPr>
          <p:cNvPr id="6" name="四角形吹き出し 5"/>
          <p:cNvSpPr/>
          <p:nvPr/>
        </p:nvSpPr>
        <p:spPr>
          <a:xfrm>
            <a:off x="838199" y="4128379"/>
            <a:ext cx="5052237" cy="2223586"/>
          </a:xfrm>
          <a:prstGeom prst="wedgeRectCallout">
            <a:avLst>
              <a:gd name="adj1" fmla="val 68631"/>
              <a:gd name="adj2" fmla="val 22191"/>
            </a:avLst>
          </a:prstGeom>
          <a:solidFill>
            <a:schemeClr val="bg1"/>
          </a:solidFill>
          <a:ln w="76200">
            <a:solidFill>
              <a:srgbClr val="9FDC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LINE</a:t>
            </a:r>
            <a:r>
              <a:rPr kumimoji="1" lang="ja-JP" altLang="en-US" sz="3600" b="1" dirty="0" smtClean="0">
                <a:solidFill>
                  <a:schemeClr val="accent5">
                    <a:lumMod val="75000"/>
                  </a:schemeClr>
                </a:solidFill>
                <a:latin typeface="Tsukushi A Round Gothic" charset="-128"/>
                <a:ea typeface="Tsukushi A Round Gothic" charset="-128"/>
                <a:cs typeface="Tsukushi A Round Gothic" charset="-128"/>
              </a:rPr>
              <a:t>ボットにお届け</a:t>
            </a:r>
            <a:endParaRPr kumimoji="1" lang="ja-JP" altLang="en-US" sz="3600" b="1" dirty="0">
              <a:solidFill>
                <a:schemeClr val="accent5">
                  <a:lumMod val="75000"/>
                </a:schemeClr>
              </a:solidFill>
              <a:latin typeface="Tsukushi A Round Gothic" charset="-128"/>
              <a:ea typeface="Tsukushi A Round Gothic" charset="-128"/>
              <a:cs typeface="Tsukushi A Round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343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498</Words>
  <Application>Microsoft Macintosh PowerPoint</Application>
  <PresentationFormat>ワイド画面</PresentationFormat>
  <Paragraphs>122</Paragraphs>
  <Slides>14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Tsukushi A Round Gothic</vt:lpstr>
      <vt:lpstr>Yu Gothic</vt:lpstr>
      <vt:lpstr>Arial</vt:lpstr>
      <vt:lpstr>ホワイト</vt:lpstr>
      <vt:lpstr>PowerPoint プレゼンテーション</vt:lpstr>
      <vt:lpstr>どんなサービス？</vt:lpstr>
      <vt:lpstr>どんな特徴？</vt:lpstr>
      <vt:lpstr>サービスのつかいかた</vt:lpstr>
      <vt:lpstr>(1日目) 2017年10月17日の天気</vt:lpstr>
      <vt:lpstr>(2日目) 2017年10月18日の天気</vt:lpstr>
      <vt:lpstr>(3日目) 2017年10月19日の天気</vt:lpstr>
      <vt:lpstr>使用技術・概要</vt:lpstr>
      <vt:lpstr>使用技術・画像リクエスト</vt:lpstr>
      <vt:lpstr>使用技術・文章生成</vt:lpstr>
      <vt:lpstr>使用技術・キーワードの生成</vt:lpstr>
      <vt:lpstr>今後の展望1　マーケティングへ</vt:lpstr>
      <vt:lpstr>今後の展望2　自動学習</vt:lpstr>
      <vt:lpstr>おわりに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Moderate Clothes</dc:title>
  <dc:creator>aya.saj0425@gmail.com</dc:creator>
  <cp:lastModifiedBy>中田優樹</cp:lastModifiedBy>
  <cp:revision>46</cp:revision>
  <dcterms:created xsi:type="dcterms:W3CDTF">2017-11-09T10:10:26Z</dcterms:created>
  <dcterms:modified xsi:type="dcterms:W3CDTF">2017-11-11T14:52:57Z</dcterms:modified>
</cp:coreProperties>
</file>