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3" r:id="rId9"/>
    <p:sldId id="271" r:id="rId10"/>
    <p:sldId id="265" r:id="rId11"/>
    <p:sldId id="272" r:id="rId12"/>
    <p:sldId id="266" r:id="rId13"/>
    <p:sldId id="270" r:id="rId14"/>
    <p:sldId id="26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DCF4"/>
    <a:srgbClr val="5892F4"/>
    <a:srgbClr val="4093B4"/>
    <a:srgbClr val="58C8F4"/>
    <a:srgbClr val="2E6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44"/>
    <p:restoredTop sz="92244"/>
  </p:normalViewPr>
  <p:slideViewPr>
    <p:cSldViewPr snapToGrid="0" snapToObjects="1">
      <p:cViewPr>
        <p:scale>
          <a:sx n="70" d="100"/>
          <a:sy n="70" d="100"/>
        </p:scale>
        <p:origin x="106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94.0</c:v>
                </c:pt>
                <c:pt idx="1">
                  <c:v>84.0</c:v>
                </c:pt>
                <c:pt idx="2">
                  <c:v>93.0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72994592"/>
        <c:axId val="-97299184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気温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14.6</c:v>
                </c:pt>
                <c:pt idx="1">
                  <c:v>16.6</c:v>
                </c:pt>
                <c:pt idx="2">
                  <c:v>14.0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72986368"/>
        <c:axId val="-972988848"/>
      </c:lineChart>
      <c:catAx>
        <c:axId val="-97299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972991840"/>
        <c:crosses val="autoZero"/>
        <c:auto val="1"/>
        <c:lblAlgn val="ctr"/>
        <c:lblOffset val="100"/>
        <c:noMultiLvlLbl val="0"/>
      </c:catAx>
      <c:valAx>
        <c:axId val="-972991840"/>
        <c:scaling>
          <c:orientation val="minMax"/>
          <c:min val="0.0"/>
        </c:scaling>
        <c:delete val="0"/>
        <c:axPos val="l"/>
        <c:majorGridlines>
          <c:spPr>
            <a:ln w="762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972994592"/>
        <c:crosses val="autoZero"/>
        <c:crossBetween val="between"/>
      </c:valAx>
      <c:valAx>
        <c:axId val="-972988848"/>
        <c:scaling>
          <c:orientation val="minMax"/>
          <c:max val="20.0"/>
          <c:min val="12.0"/>
        </c:scaling>
        <c:delete val="0"/>
        <c:axPos val="r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972986368"/>
        <c:crosses val="max"/>
        <c:crossBetween val="between"/>
      </c:valAx>
      <c:catAx>
        <c:axId val="-972986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972988848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51.0</c:v>
                </c:pt>
                <c:pt idx="1">
                  <c:v>50.0</c:v>
                </c:pt>
                <c:pt idx="2">
                  <c:v>82.0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72950896"/>
        <c:axId val="-972948144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気温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16.5</c:v>
                </c:pt>
                <c:pt idx="1">
                  <c:v>19.7</c:v>
                </c:pt>
                <c:pt idx="2">
                  <c:v>16.9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50209696"/>
        <c:axId val="-1050211744"/>
      </c:lineChart>
      <c:catAx>
        <c:axId val="-97295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972948144"/>
        <c:crosses val="autoZero"/>
        <c:auto val="1"/>
        <c:lblAlgn val="ctr"/>
        <c:lblOffset val="100"/>
        <c:noMultiLvlLbl val="0"/>
      </c:catAx>
      <c:valAx>
        <c:axId val="-972948144"/>
        <c:scaling>
          <c:orientation val="minMax"/>
          <c:min val="0.0"/>
        </c:scaling>
        <c:delete val="0"/>
        <c:axPos val="l"/>
        <c:majorGridlines>
          <c:spPr>
            <a:ln w="762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972950896"/>
        <c:crosses val="autoZero"/>
        <c:crossBetween val="between"/>
      </c:valAx>
      <c:valAx>
        <c:axId val="-1050211744"/>
        <c:scaling>
          <c:orientation val="minMax"/>
          <c:max val="20.0"/>
          <c:min val="12.0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050209696"/>
        <c:crosses val="max"/>
        <c:crossBetween val="between"/>
      </c:valAx>
      <c:catAx>
        <c:axId val="-1050209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050211744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92.0</c:v>
                </c:pt>
                <c:pt idx="1">
                  <c:v>91.0</c:v>
                </c:pt>
                <c:pt idx="2">
                  <c:v>90.0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11434000"/>
        <c:axId val="-10114316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気温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13.4</c:v>
                </c:pt>
                <c:pt idx="1">
                  <c:v>15.5</c:v>
                </c:pt>
                <c:pt idx="2">
                  <c:v>15.2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11415232"/>
        <c:axId val="-1011428848"/>
      </c:lineChart>
      <c:catAx>
        <c:axId val="-101143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011431680"/>
        <c:crosses val="autoZero"/>
        <c:auto val="1"/>
        <c:lblAlgn val="ctr"/>
        <c:lblOffset val="100"/>
        <c:noMultiLvlLbl val="0"/>
      </c:catAx>
      <c:valAx>
        <c:axId val="-1011431680"/>
        <c:scaling>
          <c:orientation val="minMax"/>
          <c:min val="0.0"/>
        </c:scaling>
        <c:delete val="0"/>
        <c:axPos val="l"/>
        <c:majorGridlines>
          <c:spPr>
            <a:ln w="762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011434000"/>
        <c:crosses val="autoZero"/>
        <c:crossBetween val="between"/>
      </c:valAx>
      <c:valAx>
        <c:axId val="-1011428848"/>
        <c:scaling>
          <c:orientation val="minMax"/>
          <c:max val="20.0"/>
          <c:min val="12.0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-1011415232"/>
        <c:crosses val="max"/>
        <c:crossBetween val="between"/>
      </c:valAx>
      <c:catAx>
        <c:axId val="-10114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011428848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70002-B7F2-DD42-87E5-850CA398C357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F476-358D-4D49-A664-93B2AEB55D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4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オープニング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・タイトルの発表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・名古屋から来た</a:t>
            </a:r>
            <a:r>
              <a:rPr kumimoji="1" lang="en-US" altLang="ja-JP" dirty="0" smtClean="0"/>
              <a:t>jack</a:t>
            </a:r>
            <a:r>
              <a:rPr kumimoji="1" lang="ja-JP" altLang="en-US" dirty="0" smtClean="0"/>
              <a:t>です。よろしくおねがします。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突然ですが、服を毎朝選ぶの、面倒ではありませんか？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天気予報をみて、気温と天気をチェックして、服装を考えるのは大変ですよね。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そこで、僕らはこの</a:t>
            </a:r>
            <a:r>
              <a:rPr kumimoji="1" lang="en-US" altLang="ja-JP" dirty="0" smtClean="0"/>
              <a:t>Moderate Clothes</a:t>
            </a:r>
            <a:r>
              <a:rPr kumimoji="1" lang="ja-JP" altLang="en-US" dirty="0" smtClean="0"/>
              <a:t>を紹介させていただきます。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48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・モットーの紹介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Moderate Clothes</a:t>
            </a:r>
            <a:r>
              <a:rPr kumimoji="1" lang="ja-JP" altLang="en-US" dirty="0" smtClean="0"/>
              <a:t>はシンプルかつ可愛いユーザーインタフェースを追求したラインボットです。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06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しかし、毎日一度の通知のためにアプリをインストールするのは無駄が大きいと感じませんか。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僕らは、</a:t>
            </a:r>
            <a:r>
              <a:rPr kumimoji="1" lang="en-US" altLang="ja-JP" dirty="0" smtClean="0"/>
              <a:t>LINE</a:t>
            </a:r>
            <a:r>
              <a:rPr kumimoji="1" lang="ja-JP" altLang="en-US" dirty="0" smtClean="0"/>
              <a:t>ボットにすることで、インストールする手間を省き、簡単に利用できるようにしました。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1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19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11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797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58C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Tsukushi A Round Gothic" charset="-128"/>
                <a:ea typeface="Tsukushi A Round Gothic" charset="-128"/>
                <a:cs typeface="Tsukushi A Round Gothic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43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2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205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700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5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97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97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1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98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 smtClean="0"/>
              <a:t>Presented By jack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80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248586"/>
            <a:ext cx="6096000" cy="6096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1547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000" dirty="0" smtClean="0"/>
              <a:t>Presented by jack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198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使用技術・過去の似た日の服装</a:t>
            </a:r>
            <a:endParaRPr kumimoji="1" lang="ja-JP" altLang="en-US" dirty="0"/>
          </a:p>
        </p:txBody>
      </p:sp>
      <p:sp>
        <p:nvSpPr>
          <p:cNvPr id="4" name="メモ 3"/>
          <p:cNvSpPr/>
          <p:nvPr/>
        </p:nvSpPr>
        <p:spPr>
          <a:xfrm>
            <a:off x="838199" y="1538753"/>
            <a:ext cx="8114415" cy="1562874"/>
          </a:xfrm>
          <a:prstGeom prst="foldedCorner">
            <a:avLst>
              <a:gd name="adj" fmla="val 12687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今日は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が活躍する日です。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日中になると＊、夜は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でしょう。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ですので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服装で行くことをお勧めします。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grpSp>
        <p:nvGrpSpPr>
          <p:cNvPr id="16" name="図形グループ 15"/>
          <p:cNvGrpSpPr/>
          <p:nvPr/>
        </p:nvGrpSpPr>
        <p:grpSpPr>
          <a:xfrm>
            <a:off x="584200" y="3230184"/>
            <a:ext cx="10769599" cy="3979899"/>
            <a:chOff x="584200" y="3230184"/>
            <a:chExt cx="10769599" cy="3979899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7077" t="21746" r="27077" b="-21405"/>
            <a:stretch/>
          </p:blipFill>
          <p:spPr>
            <a:xfrm>
              <a:off x="584200" y="3230184"/>
              <a:ext cx="10769599" cy="3979899"/>
            </a:xfrm>
            <a:prstGeom prst="rect">
              <a:avLst/>
            </a:prstGeom>
          </p:spPr>
        </p:pic>
        <p:sp>
          <p:nvSpPr>
            <p:cNvPr id="7" name="正方形/長方形 6"/>
            <p:cNvSpPr/>
            <p:nvPr/>
          </p:nvSpPr>
          <p:spPr>
            <a:xfrm>
              <a:off x="6227697" y="3712398"/>
              <a:ext cx="4195758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182108" y="4621624"/>
              <a:ext cx="2091176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0048115" y="4189515"/>
              <a:ext cx="737274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7956939" y="4621624"/>
              <a:ext cx="2466516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182108" y="5053733"/>
              <a:ext cx="1273473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7956939" y="5053733"/>
              <a:ext cx="2466516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曲折矢印 12"/>
          <p:cNvSpPr/>
          <p:nvPr/>
        </p:nvSpPr>
        <p:spPr>
          <a:xfrm flipV="1">
            <a:off x="1456703" y="3510217"/>
            <a:ext cx="1698973" cy="1790703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838199" y="1690688"/>
            <a:ext cx="5052237" cy="2223586"/>
          </a:xfrm>
          <a:prstGeom prst="rect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おてんき</a:t>
            </a:r>
            <a:r>
              <a:rPr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API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使用技術</a:t>
            </a:r>
            <a:r>
              <a:rPr lang="ja-JP" altLang="en-US" dirty="0" smtClean="0"/>
              <a:t>・キーワードの生成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6237393" y="1690688"/>
            <a:ext cx="5052237" cy="2223586"/>
          </a:xfrm>
          <a:prstGeom prst="wedgeRectCallout">
            <a:avLst>
              <a:gd name="adj1" fmla="val -66285"/>
              <a:gd name="adj2" fmla="val -21095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朝、昼、夜の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不快度指数の計算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7394" y="4128379"/>
            <a:ext cx="5052237" cy="2223586"/>
          </a:xfrm>
          <a:prstGeom prst="wedgeRectCallout">
            <a:avLst>
              <a:gd name="adj1" fmla="val 21029"/>
              <a:gd name="adj2" fmla="val -67268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不快度の変化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数値を考慮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38199" y="4128379"/>
            <a:ext cx="5052237" cy="2223586"/>
          </a:xfrm>
          <a:prstGeom prst="wedgeRectCallout">
            <a:avLst>
              <a:gd name="adj1" fmla="val 68631"/>
              <a:gd name="adj2" fmla="val 22191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キーワードの生成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0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雲 7"/>
          <p:cNvSpPr/>
          <p:nvPr/>
        </p:nvSpPr>
        <p:spPr>
          <a:xfrm>
            <a:off x="838200" y="1690688"/>
            <a:ext cx="5708904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需要のある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タイミングで通知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4109595"/>
            <a:ext cx="10271761" cy="2029241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ファッション通販サイトと提携して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ステルスマーケットが可能！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今後の展望　マーケティングへ</a:t>
            </a:r>
            <a:endParaRPr kumimoji="1" lang="ja-JP" altLang="en-US" dirty="0"/>
          </a:p>
        </p:txBody>
      </p:sp>
      <p:sp>
        <p:nvSpPr>
          <p:cNvPr id="4" name="雲 3"/>
          <p:cNvSpPr/>
          <p:nvPr/>
        </p:nvSpPr>
        <p:spPr>
          <a:xfrm>
            <a:off x="6319992" y="1763840"/>
            <a:ext cx="4919472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広告だと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気づかれにくい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0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雲 8"/>
          <p:cNvSpPr/>
          <p:nvPr/>
        </p:nvSpPr>
        <p:spPr>
          <a:xfrm>
            <a:off x="838200" y="1769269"/>
            <a:ext cx="5558065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自分の持っている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アイテムを登録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4109595"/>
            <a:ext cx="10271761" cy="2029241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「あなたの好み」に合わせてアドバイスが変化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今後の展望　自動学習</a:t>
            </a:r>
            <a:endParaRPr kumimoji="1" lang="ja-JP" altLang="en-US" dirty="0"/>
          </a:p>
        </p:txBody>
      </p:sp>
      <p:sp>
        <p:nvSpPr>
          <p:cNvPr id="8" name="雲 7"/>
          <p:cNvSpPr/>
          <p:nvPr/>
        </p:nvSpPr>
        <p:spPr>
          <a:xfrm>
            <a:off x="5551895" y="1437001"/>
            <a:ext cx="5558065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購入済アイテムを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自動登録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379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おわりに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dirty="0" smtClean="0"/>
              <a:t>このサービスで毎朝の時間にゆとりを！</a:t>
            </a:r>
            <a:endParaRPr kumimoji="1" lang="en-US" altLang="ja-JP" sz="4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0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dirty="0" smtClean="0"/>
              <a:t>ご静聴ありがとうございました！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785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どんなサービス？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 smtClean="0"/>
              <a:t>「</a:t>
            </a:r>
            <a:r>
              <a:rPr lang="ja-JP" altLang="en-US" sz="3600" dirty="0" smtClean="0"/>
              <a:t>朝</a:t>
            </a:r>
            <a:r>
              <a:rPr lang="ja-JP" altLang="en-US" sz="3600" dirty="0" smtClean="0"/>
              <a:t>の</a:t>
            </a:r>
            <a:r>
              <a:rPr lang="ja-JP" altLang="en-US" sz="3600" dirty="0" smtClean="0"/>
              <a:t>服選びに</a:t>
            </a:r>
            <a:r>
              <a:rPr lang="ja-JP" altLang="en-US" sz="3600" dirty="0" smtClean="0"/>
              <a:t>ラクさを</a:t>
            </a:r>
            <a:r>
              <a:rPr lang="ja-JP" altLang="en-US" sz="3600" dirty="0"/>
              <a:t>！</a:t>
            </a:r>
            <a:r>
              <a:rPr lang="ja-JP" altLang="en-US" sz="3600" dirty="0" smtClean="0"/>
              <a:t>」</a:t>
            </a:r>
            <a:endParaRPr kumimoji="1" lang="en-US" altLang="ja-JP" sz="3600" dirty="0" smtClean="0"/>
          </a:p>
          <a:p>
            <a:pPr marL="0" indent="0" algn="ctr">
              <a:buNone/>
            </a:pPr>
            <a:endParaRPr kumimoji="1"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26838" y="4147722"/>
            <a:ext cx="6938323" cy="2029241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予報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された気候から、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最適な服装を提案します！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26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雲形吹き出し 7"/>
          <p:cNvSpPr/>
          <p:nvPr/>
        </p:nvSpPr>
        <p:spPr>
          <a:xfrm>
            <a:off x="224790" y="2784635"/>
            <a:ext cx="6598920" cy="3550920"/>
          </a:xfrm>
          <a:prstGeom prst="cloudCallout">
            <a:avLst>
              <a:gd name="adj1" fmla="val 43031"/>
              <a:gd name="adj2" fmla="val 51294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過去の</a:t>
            </a:r>
            <a:r>
              <a:rPr kumimoji="1"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似た天気の日のコーディネートを提案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7" name="雲形吹き出し 6"/>
          <p:cNvSpPr/>
          <p:nvPr/>
        </p:nvSpPr>
        <p:spPr>
          <a:xfrm>
            <a:off x="4181475" y="365125"/>
            <a:ext cx="5013960" cy="3261360"/>
          </a:xfrm>
          <a:prstGeom prst="cloudCallout">
            <a:avLst>
              <a:gd name="adj1" fmla="val 35763"/>
              <a:gd name="adj2" fmla="val 72220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予報から</a:t>
            </a:r>
            <a:endParaRPr kumimoji="1" lang="en-US" altLang="ja-JP" sz="32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不快度指数を</a:t>
            </a:r>
            <a:endParaRPr lang="en-US" altLang="ja-JP" sz="32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計算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どんな特徴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6" name="雲形吹き出し 5"/>
          <p:cNvSpPr/>
          <p:nvPr/>
        </p:nvSpPr>
        <p:spPr>
          <a:xfrm>
            <a:off x="6553200" y="2453640"/>
            <a:ext cx="5013960" cy="3261360"/>
          </a:xfrm>
          <a:prstGeom prst="cloudCallout">
            <a:avLst>
              <a:gd name="adj1" fmla="val -42110"/>
              <a:gd name="adj2" fmla="val 71846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シンプルで</a:t>
            </a:r>
            <a:endParaRPr lang="en-US" altLang="ja-JP" sz="32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可愛い</a:t>
            </a:r>
            <a:r>
              <a:rPr kumimoji="1" lang="en-US" altLang="ja-JP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UI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49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838199" y="1690688"/>
            <a:ext cx="5052237" cy="2223586"/>
          </a:xfrm>
          <a:prstGeom prst="rect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QR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コードを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読み込む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サービス</a:t>
            </a:r>
            <a:r>
              <a:rPr kumimoji="1" lang="ja-JP" altLang="en-US" dirty="0" smtClean="0"/>
              <a:t>のつかいかた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6237393" y="1690688"/>
            <a:ext cx="5052237" cy="2223586"/>
          </a:xfrm>
          <a:prstGeom prst="wedgeRectCallout">
            <a:avLst>
              <a:gd name="adj1" fmla="val -66285"/>
              <a:gd name="adj2" fmla="val -21095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友達追加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7394" y="4128379"/>
            <a:ext cx="5052237" cy="2223586"/>
          </a:xfrm>
          <a:prstGeom prst="wedgeRectCallout">
            <a:avLst>
              <a:gd name="adj1" fmla="val 21029"/>
              <a:gd name="adj2" fmla="val -67268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タッチで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性別を選択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38199" y="4128379"/>
            <a:ext cx="5052237" cy="2223586"/>
          </a:xfrm>
          <a:prstGeom prst="wedgeRectCallout">
            <a:avLst>
              <a:gd name="adj1" fmla="val 68631"/>
              <a:gd name="adj2" fmla="val 22191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タッチで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地域を選択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6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(1</a:t>
            </a:r>
            <a:r>
              <a:rPr lang="ja-JP" altLang="en-US" dirty="0"/>
              <a:t>日目</a:t>
            </a:r>
            <a:r>
              <a:rPr lang="en-US" altLang="ja-JP" dirty="0"/>
              <a:t>) 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17</a:t>
            </a:r>
            <a:r>
              <a:rPr lang="ja-JP" altLang="en-US" dirty="0" smtClean="0"/>
              <a:t>日の</a:t>
            </a:r>
            <a:r>
              <a:rPr lang="ja-JP" altLang="en-US" dirty="0" smtClean="0"/>
              <a:t>天気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834642343"/>
              </p:ext>
            </p:extLst>
          </p:nvPr>
        </p:nvGraphicFramePr>
        <p:xfrm>
          <a:off x="838200" y="1690688"/>
          <a:ext cx="6091989" cy="421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99060"/>
              </p:ext>
            </p:extLst>
          </p:nvPr>
        </p:nvGraphicFramePr>
        <p:xfrm>
          <a:off x="7400260" y="1690686"/>
          <a:ext cx="3953540" cy="421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0217"/>
                <a:gridCol w="1673323"/>
              </a:tblGrid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時間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天候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朝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(9-12)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昼</a:t>
                      </a:r>
                      <a:r>
                        <a:rPr kumimoji="1" lang="en-US" altLang="ja-JP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(12-15)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くもり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夜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(21-24)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042609" y="2387600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湿度</a:t>
            </a:r>
            <a:r>
              <a:rPr kumimoji="1" lang="en-US" altLang="ja-JP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(%</a:t>
            </a:r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）</a:t>
            </a:r>
            <a:endParaRPr kumimoji="1" lang="ja-JP" altLang="en-US" sz="2800" b="1" dirty="0">
              <a:solidFill>
                <a:schemeClr val="accent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44509" y="3276390"/>
            <a:ext cx="18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温度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℃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)</a:t>
            </a:r>
            <a:endParaRPr kumimoji="1" lang="ja-JP" altLang="en-US" sz="2800" b="1" dirty="0">
              <a:solidFill>
                <a:schemeClr val="accent2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(2</a:t>
            </a:r>
            <a:r>
              <a:rPr lang="ja-JP" altLang="en-US" dirty="0" smtClean="0"/>
              <a:t>日目</a:t>
            </a:r>
            <a:r>
              <a:rPr lang="en-US" altLang="ja-JP" dirty="0"/>
              <a:t>) 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18</a:t>
            </a:r>
            <a:r>
              <a:rPr lang="ja-JP" altLang="en-US" dirty="0" smtClean="0"/>
              <a:t>日の天気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470676597"/>
              </p:ext>
            </p:extLst>
          </p:nvPr>
        </p:nvGraphicFramePr>
        <p:xfrm>
          <a:off x="838200" y="1690688"/>
          <a:ext cx="6091989" cy="421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69"/>
              </p:ext>
            </p:extLst>
          </p:nvPr>
        </p:nvGraphicFramePr>
        <p:xfrm>
          <a:off x="7400260" y="1690686"/>
          <a:ext cx="3953540" cy="421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0217"/>
                <a:gridCol w="1673323"/>
              </a:tblGrid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時間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天候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2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朝</a:t>
                      </a:r>
                      <a:r>
                        <a:rPr kumimoji="1" lang="en-US" altLang="ja-JP" sz="3200" b="1" i="0" dirty="0" smtClean="0">
                          <a:solidFill>
                            <a:schemeClr val="accent2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(9-12)</a:t>
                      </a:r>
                      <a:endParaRPr kumimoji="1" lang="ja-JP" altLang="en-US" sz="3200" b="1" i="0" dirty="0">
                        <a:solidFill>
                          <a:schemeClr val="accent2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2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はれ</a:t>
                      </a:r>
                      <a:endParaRPr kumimoji="1" lang="ja-JP" altLang="en-US" sz="3200" b="1" i="0" dirty="0">
                        <a:solidFill>
                          <a:schemeClr val="accent2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昼</a:t>
                      </a:r>
                      <a:r>
                        <a:rPr kumimoji="1" lang="en-US" altLang="ja-JP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(12-15)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くもり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夜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(21-24)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947488" y="3733800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湿度</a:t>
            </a:r>
            <a:r>
              <a:rPr kumimoji="1" lang="en-US" altLang="ja-JP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(%</a:t>
            </a:r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）</a:t>
            </a:r>
            <a:endParaRPr kumimoji="1" lang="ja-JP" altLang="en-US" sz="2800" b="1" dirty="0">
              <a:solidFill>
                <a:schemeClr val="accent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2847" y="3299270"/>
            <a:ext cx="18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温度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℃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)</a:t>
            </a:r>
            <a:endParaRPr kumimoji="1" lang="ja-JP" altLang="en-US" sz="2800" b="1" dirty="0">
              <a:solidFill>
                <a:schemeClr val="accent2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1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(3</a:t>
            </a:r>
            <a:r>
              <a:rPr lang="ja-JP" altLang="en-US" dirty="0" smtClean="0"/>
              <a:t>日目</a:t>
            </a:r>
            <a:r>
              <a:rPr lang="en-US" altLang="ja-JP" dirty="0"/>
              <a:t>) 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19</a:t>
            </a:r>
            <a:r>
              <a:rPr lang="ja-JP" altLang="en-US" dirty="0" smtClean="0"/>
              <a:t>日の天気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1479293878"/>
              </p:ext>
            </p:extLst>
          </p:nvPr>
        </p:nvGraphicFramePr>
        <p:xfrm>
          <a:off x="838200" y="1690688"/>
          <a:ext cx="6091989" cy="421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90439"/>
              </p:ext>
            </p:extLst>
          </p:nvPr>
        </p:nvGraphicFramePr>
        <p:xfrm>
          <a:off x="7400260" y="1690686"/>
          <a:ext cx="3953540" cy="421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0217"/>
                <a:gridCol w="1673323"/>
              </a:tblGrid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時間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天候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朝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(9-12)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1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昼</a:t>
                      </a:r>
                      <a:r>
                        <a:rPr kumimoji="1" lang="en-US" altLang="ja-JP" sz="3200" b="1" i="0" dirty="0" smtClean="0">
                          <a:solidFill>
                            <a:schemeClr val="accent1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(12-15)</a:t>
                      </a:r>
                      <a:endParaRPr kumimoji="1" lang="ja-JP" altLang="en-US" sz="3200" b="1" i="0" dirty="0">
                        <a:solidFill>
                          <a:schemeClr val="accent1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1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1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夜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(21-24)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970758" y="2493031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湿度</a:t>
            </a:r>
            <a:r>
              <a:rPr kumimoji="1" lang="en-US" altLang="ja-JP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(%</a:t>
            </a:r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）</a:t>
            </a:r>
            <a:endParaRPr kumimoji="1" lang="ja-JP" altLang="en-US" sz="2800" b="1" dirty="0">
              <a:solidFill>
                <a:schemeClr val="accent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2847" y="3239601"/>
            <a:ext cx="18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温度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℃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)</a:t>
            </a:r>
            <a:endParaRPr kumimoji="1" lang="ja-JP" altLang="en-US" sz="2800" b="1" dirty="0">
              <a:solidFill>
                <a:schemeClr val="accent2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5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使用技術・概要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74485" y="1690688"/>
            <a:ext cx="4208715" cy="1414019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ユーザー</a:t>
            </a:r>
            <a:r>
              <a:rPr kumimoji="1" lang="ja-JP" altLang="en-US" sz="3600" b="1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データ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の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取得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01683" y="1690688"/>
            <a:ext cx="3752117" cy="1414019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データベース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0" name="右矢印 19"/>
          <p:cNvSpPr/>
          <p:nvPr/>
        </p:nvSpPr>
        <p:spPr>
          <a:xfrm>
            <a:off x="5283200" y="2078720"/>
            <a:ext cx="2318483" cy="637954"/>
          </a:xfrm>
          <a:prstGeom prst="rightArrow">
            <a:avLst/>
          </a:prstGeom>
          <a:solidFill>
            <a:schemeClr val="bg1">
              <a:lumMod val="95000"/>
              <a:alpha val="50000"/>
            </a:schemeClr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FDCF4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74485" y="3668121"/>
            <a:ext cx="10279314" cy="97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通知文の生成、画像のクローリング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7985" y="5206337"/>
            <a:ext cx="5415814" cy="97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通知文と画像の表示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6" name="右矢印 25"/>
          <p:cNvSpPr/>
          <p:nvPr/>
        </p:nvSpPr>
        <p:spPr>
          <a:xfrm rot="5400000">
            <a:off x="9196035" y="3067438"/>
            <a:ext cx="563412" cy="637954"/>
          </a:xfrm>
          <a:prstGeom prst="rightArrow">
            <a:avLst>
              <a:gd name="adj1" fmla="val 50000"/>
              <a:gd name="adj2" fmla="val 68872"/>
            </a:avLst>
          </a:prstGeom>
          <a:solidFill>
            <a:schemeClr val="bg1">
              <a:lumMod val="95000"/>
              <a:alpha val="50000"/>
            </a:schemeClr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FDCF4"/>
              </a:solidFill>
            </a:endParaRPr>
          </a:p>
        </p:txBody>
      </p:sp>
      <p:sp>
        <p:nvSpPr>
          <p:cNvPr id="27" name="右矢印 26"/>
          <p:cNvSpPr/>
          <p:nvPr/>
        </p:nvSpPr>
        <p:spPr>
          <a:xfrm rot="5400000">
            <a:off x="8364186" y="4605650"/>
            <a:ext cx="563412" cy="637954"/>
          </a:xfrm>
          <a:prstGeom prst="rightArrow">
            <a:avLst>
              <a:gd name="adj1" fmla="val 50000"/>
              <a:gd name="adj2" fmla="val 68872"/>
            </a:avLst>
          </a:prstGeom>
          <a:solidFill>
            <a:schemeClr val="bg1">
              <a:lumMod val="95000"/>
              <a:alpha val="50000"/>
            </a:schemeClr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FDCF4"/>
              </a:solidFill>
            </a:endParaRPr>
          </a:p>
        </p:txBody>
      </p:sp>
      <p:sp>
        <p:nvSpPr>
          <p:cNvPr id="29" name="雲形吹き出し 28"/>
          <p:cNvSpPr/>
          <p:nvPr/>
        </p:nvSpPr>
        <p:spPr>
          <a:xfrm>
            <a:off x="1074485" y="4924627"/>
            <a:ext cx="4411005" cy="1508374"/>
          </a:xfrm>
          <a:prstGeom prst="cloudCallout">
            <a:avLst>
              <a:gd name="adj1" fmla="val 18289"/>
              <a:gd name="adj2" fmla="val -76333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OpenWeather</a:t>
            </a:r>
            <a:endParaRPr kumimoji="1" lang="en-US" altLang="ja-JP" sz="32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en-US" altLang="ja-JP" sz="3200" b="1" dirty="0" err="1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MapAPI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23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6" grpId="0" animBg="1"/>
      <p:bldP spid="27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838199" y="1690688"/>
            <a:ext cx="5052237" cy="2223586"/>
          </a:xfrm>
          <a:prstGeom prst="rect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おてんきデータを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API</a:t>
            </a:r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から取得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使用技術</a:t>
            </a:r>
            <a:r>
              <a:rPr lang="ja-JP" altLang="en-US" dirty="0" smtClean="0"/>
              <a:t>・画像リクエスト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6237393" y="1690688"/>
            <a:ext cx="5052237" cy="2223586"/>
          </a:xfrm>
          <a:prstGeom prst="wedgeRectCallout">
            <a:avLst>
              <a:gd name="adj1" fmla="val -66285"/>
              <a:gd name="adj2" fmla="val -21095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おてんきサイトの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スクレイピング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7393" y="4128379"/>
            <a:ext cx="5052237" cy="2223586"/>
          </a:xfrm>
          <a:prstGeom prst="wedgeRectCallout">
            <a:avLst>
              <a:gd name="adj1" fmla="val 21029"/>
              <a:gd name="adj2" fmla="val -67268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ファッション</a:t>
            </a:r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SNS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の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スクレイピング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38199" y="4128379"/>
            <a:ext cx="5052237" cy="2223586"/>
          </a:xfrm>
          <a:prstGeom prst="wedgeRectCallout">
            <a:avLst>
              <a:gd name="adj1" fmla="val 68631"/>
              <a:gd name="adj2" fmla="val 22191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LINE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ボットにお届け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4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495</Words>
  <Application>Microsoft Macintosh PowerPoint</Application>
  <PresentationFormat>ワイド画面</PresentationFormat>
  <Paragraphs>122</Paragraphs>
  <Slides>14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Tsukushi A Round Gothic</vt:lpstr>
      <vt:lpstr>Yu Gothic</vt:lpstr>
      <vt:lpstr>Arial</vt:lpstr>
      <vt:lpstr>ホワイト</vt:lpstr>
      <vt:lpstr>PowerPoint プレゼンテーション</vt:lpstr>
      <vt:lpstr>どんなサービス？</vt:lpstr>
      <vt:lpstr>どんな特徴？</vt:lpstr>
      <vt:lpstr>サービスのつかいかた</vt:lpstr>
      <vt:lpstr>(1日目) 2017年10月17日の天気</vt:lpstr>
      <vt:lpstr>(2日目) 2017年10月18日の天気</vt:lpstr>
      <vt:lpstr>(3日目) 2017年10月19日の天気</vt:lpstr>
      <vt:lpstr>使用技術・概要</vt:lpstr>
      <vt:lpstr>使用技術・画像リクエスト</vt:lpstr>
      <vt:lpstr>使用技術・過去の似た日の服装</vt:lpstr>
      <vt:lpstr>使用技術・キーワードの生成</vt:lpstr>
      <vt:lpstr>今後の展望　マーケティングへ</vt:lpstr>
      <vt:lpstr>今後の展望　自動学習</vt:lpstr>
      <vt:lpstr>おわりに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Moderate Clothes</dc:title>
  <dc:creator>aya.saj0425@gmail.com</dc:creator>
  <cp:lastModifiedBy>aya.saj0425@gmail.com</cp:lastModifiedBy>
  <cp:revision>35</cp:revision>
  <dcterms:created xsi:type="dcterms:W3CDTF">2017-11-09T10:10:26Z</dcterms:created>
  <dcterms:modified xsi:type="dcterms:W3CDTF">2017-11-10T12:03:46Z</dcterms:modified>
</cp:coreProperties>
</file>