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1DE2-BC10-F04F-98A8-E054FB26CDFF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0E3FE-153F-ED40-BD21-50C330F0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0E3FE-153F-ED40-BD21-50C330F0B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859F-9FCE-C541-9CD2-E939FEA5E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420D1-D991-144F-BAE0-206FB4006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CDF2-FFEB-724D-A458-CC125F9D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9C73-FCF7-7C42-9A64-32BF8FC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EF14-BFBF-4548-BF65-6574778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7769-4EB5-CA49-B94F-D0B271A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C061E-2019-A64C-B5D5-2FAC9243D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5A12-DEB0-3C40-8E81-4D355630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1353-2AA0-504E-8847-DAC717FF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F203-DB9B-5346-B9D9-878E34AA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28AE7-FA44-7448-BA39-855242964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F45BB-F18D-A843-B818-DD34A2793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EEF3-7BF6-D249-A2B8-FE307195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8509-C1E9-DF4B-946A-EB853957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E822-346F-FD44-9E42-2C66BF68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950C-A76D-AB4D-BD7D-DF09B14A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7A4D-63DC-7842-916B-62ABFB55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3667-6056-C545-89FA-DDC3FCB3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0C82-5417-6245-B4A5-33D24BCC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CCCF-AAA3-5641-8AD4-23817601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B50-9854-9741-9C67-6BF77E8C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EB22-8D83-AD46-AFD7-1F7CD77D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D0AF-EB96-6241-B067-02D26E35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4779-A7AB-1C45-B4FB-32AB78F7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9EC6-6026-3D4A-8B3A-9E026F3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CACD-9CA9-FE4B-918C-0EF35307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499C-4FE8-994E-ADF8-76D2DDD45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11AEC-C538-FD45-8D7E-08F9BDAB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D68A-F6B2-E347-A23D-25A96999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6CC1-E665-BD4A-B209-160E88A4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41F0-50E8-9C45-BAC2-DC8BF4BD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BC5-71D2-614E-AA35-2867BC3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8D50-233E-CE47-8AAD-5CB0F21E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35F93-C933-F541-B325-5828E6C4A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0B7D2-2149-8048-90C4-D51BE7C06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AD1B4-901B-734F-8DDE-2ACC75B0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FEC4-490A-3043-AC4F-18A6992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3D60B-F292-9E4D-A0FD-A3AD09C6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AFB79-FE89-D64C-A95A-FF06D755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5278-2AD6-E142-9AAE-AAECE853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476B-D8AC-BB46-ACC2-00C31049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1AA9-05CC-7B4A-89D3-984CB1B8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98DD1-ECEC-6541-B4D9-39D3D04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B2CA7-7FCA-F742-ABE8-DC6D80BD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87BA7-2A2D-A747-B6C6-CC667CF0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AD2B-16A3-3A4C-981A-A747ED8E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76CB-698F-AD4A-851B-BE67D7B6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F60A-EFD3-AC4B-8C5B-4BEBF3BF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6EE96-7E26-494B-AD29-D68F5356A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6F157-D67A-4741-AABF-6F55BB84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04115-BC30-7449-83DC-B86209CD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F571-1632-DB47-B2FE-5929805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C9AE-2068-D947-9009-1E743215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17DA-F932-E047-BD5D-27BFE4E3B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4B49A-3963-834B-A2DC-34D83D6B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C4A6-AEE7-D74E-B013-569E9656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77F1-A03D-E749-886A-9B2FDD9D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4FAA-7F85-0540-8ABD-60F0F1A1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05D03-FE57-DF4B-AC7A-425C6CCA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098A-46FE-C944-8B06-37AE5A2D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A54B0-820D-5C4A-A90F-6EBE7D643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8D30-1040-7443-8111-D0DBEBCCCF6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4C21-E7D0-B945-A384-5E1D2455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8F8D-82A7-3E4F-81C6-56ED32FE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6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57B57-3D38-7844-AF2B-7CB05BAF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00" y="0"/>
            <a:ext cx="92707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16EDD-F29B-C044-B303-15C9BB9CC10E}"/>
              </a:ext>
            </a:extLst>
          </p:cNvPr>
          <p:cNvSpPr txBox="1"/>
          <p:nvPr/>
        </p:nvSpPr>
        <p:spPr>
          <a:xfrm>
            <a:off x="231113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-2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DED7F-EA38-D04F-96A9-A2A069CE8D11}"/>
              </a:ext>
            </a:extLst>
          </p:cNvPr>
          <p:cNvSpPr txBox="1"/>
          <p:nvPr/>
        </p:nvSpPr>
        <p:spPr>
          <a:xfrm>
            <a:off x="460764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79FF5-6559-BD44-A9A5-755AD63C8FCD}"/>
              </a:ext>
            </a:extLst>
          </p:cNvPr>
          <p:cNvSpPr txBox="1"/>
          <p:nvPr/>
        </p:nvSpPr>
        <p:spPr>
          <a:xfrm>
            <a:off x="690415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0860E-D9B6-884E-B81A-FF71D75C4512}"/>
              </a:ext>
            </a:extLst>
          </p:cNvPr>
          <p:cNvSpPr txBox="1"/>
          <p:nvPr/>
        </p:nvSpPr>
        <p:spPr>
          <a:xfrm>
            <a:off x="920066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BA8BC-6C94-A144-9DBA-6492D7689CF8}"/>
              </a:ext>
            </a:extLst>
          </p:cNvPr>
          <p:cNvSpPr txBox="1"/>
          <p:nvPr/>
        </p:nvSpPr>
        <p:spPr>
          <a:xfrm>
            <a:off x="2311139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7FD6F-DE87-D943-8309-F73D492779F1}"/>
              </a:ext>
            </a:extLst>
          </p:cNvPr>
          <p:cNvSpPr txBox="1"/>
          <p:nvPr/>
        </p:nvSpPr>
        <p:spPr>
          <a:xfrm>
            <a:off x="4607648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CFE4B-2D23-A241-B882-FA650131D108}"/>
              </a:ext>
            </a:extLst>
          </p:cNvPr>
          <p:cNvSpPr txBox="1"/>
          <p:nvPr/>
        </p:nvSpPr>
        <p:spPr>
          <a:xfrm>
            <a:off x="6904157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3F13A-F2AA-8C4C-A97D-D9C27E2550B1}"/>
              </a:ext>
            </a:extLst>
          </p:cNvPr>
          <p:cNvSpPr txBox="1"/>
          <p:nvPr/>
        </p:nvSpPr>
        <p:spPr>
          <a:xfrm>
            <a:off x="9200666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5354D-2602-1B4B-8CC3-F5F59D7B191B}"/>
              </a:ext>
            </a:extLst>
          </p:cNvPr>
          <p:cNvSpPr txBox="1"/>
          <p:nvPr/>
        </p:nvSpPr>
        <p:spPr>
          <a:xfrm>
            <a:off x="2311139" y="4361794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AF6-C901-3843-9E2F-4F04B6E37C23}"/>
              </a:ext>
            </a:extLst>
          </p:cNvPr>
          <p:cNvSpPr txBox="1"/>
          <p:nvPr/>
        </p:nvSpPr>
        <p:spPr>
          <a:xfrm>
            <a:off x="4607647" y="4361794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7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B74E1-DFDE-6640-BDE2-DAFDCA3371D0}"/>
              </a:ext>
            </a:extLst>
          </p:cNvPr>
          <p:cNvSpPr txBox="1"/>
          <p:nvPr/>
        </p:nvSpPr>
        <p:spPr>
          <a:xfrm>
            <a:off x="6904157" y="4361794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8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FD377-0E44-9A4B-B817-39F4467A2D7B}"/>
              </a:ext>
            </a:extLst>
          </p:cNvPr>
          <p:cNvSpPr txBox="1"/>
          <p:nvPr/>
        </p:nvSpPr>
        <p:spPr>
          <a:xfrm>
            <a:off x="6315585" y="6606129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DFE68-8148-C444-81C4-331EBB9023E3}"/>
              </a:ext>
            </a:extLst>
          </p:cNvPr>
          <p:cNvSpPr txBox="1"/>
          <p:nvPr/>
        </p:nvSpPr>
        <p:spPr>
          <a:xfrm>
            <a:off x="4023242" y="6606129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EB5EB-8E3B-7B4C-A7A6-4A0DFE091090}"/>
              </a:ext>
            </a:extLst>
          </p:cNvPr>
          <p:cNvSpPr txBox="1"/>
          <p:nvPr/>
        </p:nvSpPr>
        <p:spPr>
          <a:xfrm>
            <a:off x="1766004" y="6606129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1E9C1-290A-8A44-B8CC-93CB142F5011}"/>
              </a:ext>
            </a:extLst>
          </p:cNvPr>
          <p:cNvSpPr txBox="1"/>
          <p:nvPr/>
        </p:nvSpPr>
        <p:spPr>
          <a:xfrm>
            <a:off x="8544913" y="4374170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7FF6F-66FA-1642-BAFC-734058B57799}"/>
              </a:ext>
            </a:extLst>
          </p:cNvPr>
          <p:cNvSpPr txBox="1"/>
          <p:nvPr/>
        </p:nvSpPr>
        <p:spPr>
          <a:xfrm>
            <a:off x="8668196" y="5065870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DEFAULT_NEXT_MONTH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4B32D-9D59-8E49-8699-278D5E6C823E}"/>
              </a:ext>
            </a:extLst>
          </p:cNvPr>
          <p:cNvSpPr txBox="1"/>
          <p:nvPr/>
        </p:nvSpPr>
        <p:spPr>
          <a:xfrm>
            <a:off x="9636758" y="5320712"/>
            <a:ext cx="2850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AD272-1C1C-F34F-9587-9757640D3CC3}"/>
              </a:ext>
            </a:extLst>
          </p:cNvPr>
          <p:cNvSpPr txBox="1"/>
          <p:nvPr/>
        </p:nvSpPr>
        <p:spPr>
          <a:xfrm rot="16200000">
            <a:off x="426200" y="5317072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r_DEFAULT_NEXT_MONTH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1E110-ABBF-1045-B59A-8D19839A19A1}"/>
              </a:ext>
            </a:extLst>
          </p:cNvPr>
          <p:cNvSpPr txBox="1"/>
          <p:nvPr/>
        </p:nvSpPr>
        <p:spPr>
          <a:xfrm rot="16200000">
            <a:off x="425488" y="3112485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r_DEFAULT_NEXT_MONTH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17C944-67A6-104D-B80C-C8645FD0E9F1}"/>
              </a:ext>
            </a:extLst>
          </p:cNvPr>
          <p:cNvSpPr txBox="1"/>
          <p:nvPr/>
        </p:nvSpPr>
        <p:spPr>
          <a:xfrm rot="16200000">
            <a:off x="425489" y="848361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r_DEFAULT_NEXT_MONTH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780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0BD80-AF38-6841-A7DD-28315F30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536700"/>
            <a:ext cx="5359400" cy="378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36FDB-806E-A24D-B9B0-0C58FFCC23DC}"/>
              </a:ext>
            </a:extLst>
          </p:cNvPr>
          <p:cNvSpPr txBox="1"/>
          <p:nvPr/>
        </p:nvSpPr>
        <p:spPr>
          <a:xfrm>
            <a:off x="3721427" y="5332192"/>
            <a:ext cx="505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Ranked Row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5426F-D511-7F4A-8761-A17FE73C3DBE}"/>
              </a:ext>
            </a:extLst>
          </p:cNvPr>
          <p:cNvSpPr txBox="1"/>
          <p:nvPr/>
        </p:nvSpPr>
        <p:spPr>
          <a:xfrm rot="16200000">
            <a:off x="1448490" y="3135177"/>
            <a:ext cx="356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p_DEFAULT_NEXT_MONTH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1546A-5D34-384D-BCEF-3D6CF4BB9661}"/>
              </a:ext>
            </a:extLst>
          </p:cNvPr>
          <p:cNvSpPr txBox="1"/>
          <p:nvPr/>
        </p:nvSpPr>
        <p:spPr>
          <a:xfrm>
            <a:off x="6336580" y="1575887"/>
            <a:ext cx="243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p_glm_DEFAULT_NEXT_MONTH</a:t>
            </a:r>
            <a:endParaRPr lang="en-US" sz="1200" dirty="0"/>
          </a:p>
          <a:p>
            <a:r>
              <a:rPr lang="en-US" sz="1200" dirty="0" err="1"/>
              <a:t>p_gbm_DEFAULT_NEXT_MONTH</a:t>
            </a:r>
            <a:endParaRPr lang="en-US" sz="1200" dirty="0"/>
          </a:p>
          <a:p>
            <a:r>
              <a:rPr lang="en-US" sz="1200" dirty="0"/>
              <a:t>DEFAULT_NEXT_MONTH</a:t>
            </a:r>
          </a:p>
        </p:txBody>
      </p:sp>
    </p:spTree>
    <p:extLst>
      <p:ext uri="{BB962C8B-B14F-4D97-AF65-F5344CB8AC3E}">
        <p14:creationId xmlns:p14="http://schemas.microsoft.com/office/powerpoint/2010/main" val="7864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45EA3-8EA8-864F-804D-C6A9C893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101600"/>
            <a:ext cx="6870700" cy="665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DF55E-02A1-A94A-A3A0-BD67129C4616}"/>
              </a:ext>
            </a:extLst>
          </p:cNvPr>
          <p:cNvSpPr txBox="1"/>
          <p:nvPr/>
        </p:nvSpPr>
        <p:spPr>
          <a:xfrm>
            <a:off x="2291257" y="375672"/>
            <a:ext cx="1397875" cy="58913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n-US" sz="1650" dirty="0"/>
              <a:t>PAY_0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PAY_2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PAY_AMT2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PAY_3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PAY_AMT1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PAY_AMT5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BILL_AMT1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PAY_4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PAY_6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PAY_5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PAY_AMT6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PAY_AMT4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PAY_AMT3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BILL_AMT5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BILL_AMT3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BILL_AMT2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BILL_AMT6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C6AE7-4C82-9C47-AEAA-C690C3D6AED1}"/>
              </a:ext>
            </a:extLst>
          </p:cNvPr>
          <p:cNvSpPr txBox="1"/>
          <p:nvPr/>
        </p:nvSpPr>
        <p:spPr>
          <a:xfrm>
            <a:off x="3489433" y="6468108"/>
            <a:ext cx="6870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Mean(|SHAP| value) (average impact on prediction magnitude)</a:t>
            </a:r>
          </a:p>
        </p:txBody>
      </p:sp>
    </p:spTree>
    <p:extLst>
      <p:ext uri="{BB962C8B-B14F-4D97-AF65-F5344CB8AC3E}">
        <p14:creationId xmlns:p14="http://schemas.microsoft.com/office/powerpoint/2010/main" val="422690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98E50-A445-704C-8779-BDD5708E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2" y="1"/>
            <a:ext cx="106354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B3E48-45F1-FE4D-A84E-8AA6445FDA6B}"/>
              </a:ext>
            </a:extLst>
          </p:cNvPr>
          <p:cNvSpPr txBox="1"/>
          <p:nvPr/>
        </p:nvSpPr>
        <p:spPr>
          <a:xfrm rot="1112717">
            <a:off x="1362433" y="2996810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61F1-5009-9743-BEDC-79E8513637C2}"/>
              </a:ext>
            </a:extLst>
          </p:cNvPr>
          <p:cNvSpPr txBox="1"/>
          <p:nvPr/>
        </p:nvSpPr>
        <p:spPr>
          <a:xfrm rot="18452340">
            <a:off x="3317714" y="2652662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86688-1ED6-BA41-BD5F-12B57C37B202}"/>
              </a:ext>
            </a:extLst>
          </p:cNvPr>
          <p:cNvSpPr txBox="1"/>
          <p:nvPr/>
        </p:nvSpPr>
        <p:spPr>
          <a:xfrm rot="1185637">
            <a:off x="1154408" y="6540633"/>
            <a:ext cx="11966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2F241-C58D-824E-88D7-EF312A7C14C8}"/>
              </a:ext>
            </a:extLst>
          </p:cNvPr>
          <p:cNvSpPr txBox="1"/>
          <p:nvPr/>
        </p:nvSpPr>
        <p:spPr>
          <a:xfrm rot="1112717">
            <a:off x="4954988" y="2996810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4F2A2-358F-0640-9C65-261B626BEB06}"/>
              </a:ext>
            </a:extLst>
          </p:cNvPr>
          <p:cNvSpPr txBox="1"/>
          <p:nvPr/>
        </p:nvSpPr>
        <p:spPr>
          <a:xfrm rot="1112717">
            <a:off x="8547543" y="2996810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8D291-C8EC-A14B-8B4B-226F031D38EE}"/>
              </a:ext>
            </a:extLst>
          </p:cNvPr>
          <p:cNvSpPr txBox="1"/>
          <p:nvPr/>
        </p:nvSpPr>
        <p:spPr>
          <a:xfrm rot="1185637">
            <a:off x="4826226" y="6542843"/>
            <a:ext cx="11966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F81C8-B4B8-5149-B21E-00DA9578411A}"/>
              </a:ext>
            </a:extLst>
          </p:cNvPr>
          <p:cNvSpPr txBox="1"/>
          <p:nvPr/>
        </p:nvSpPr>
        <p:spPr>
          <a:xfrm rot="1045835">
            <a:off x="8160278" y="6532330"/>
            <a:ext cx="12378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912A5-FB97-5B40-8552-CDC8A6A361DB}"/>
              </a:ext>
            </a:extLst>
          </p:cNvPr>
          <p:cNvSpPr txBox="1"/>
          <p:nvPr/>
        </p:nvSpPr>
        <p:spPr>
          <a:xfrm rot="18833412">
            <a:off x="10526517" y="6216858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71987-1EFC-F546-9CBD-EBA7928A65AB}"/>
              </a:ext>
            </a:extLst>
          </p:cNvPr>
          <p:cNvSpPr txBox="1"/>
          <p:nvPr/>
        </p:nvSpPr>
        <p:spPr>
          <a:xfrm rot="16356915">
            <a:off x="2854314" y="126375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C02E49-097C-6A4B-9261-92B38D2802E9}"/>
              </a:ext>
            </a:extLst>
          </p:cNvPr>
          <p:cNvSpPr txBox="1"/>
          <p:nvPr/>
        </p:nvSpPr>
        <p:spPr>
          <a:xfrm rot="16356915">
            <a:off x="6511988" y="1213997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01938-14B4-C446-9BD6-97CC6DDD92DD}"/>
              </a:ext>
            </a:extLst>
          </p:cNvPr>
          <p:cNvSpPr txBox="1"/>
          <p:nvPr/>
        </p:nvSpPr>
        <p:spPr>
          <a:xfrm rot="18813551">
            <a:off x="6867191" y="2666183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E88CD-F96A-0E4B-93DC-B92DB67A451B}"/>
              </a:ext>
            </a:extLst>
          </p:cNvPr>
          <p:cNvSpPr txBox="1"/>
          <p:nvPr/>
        </p:nvSpPr>
        <p:spPr>
          <a:xfrm rot="18833412">
            <a:off x="10526516" y="2623303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596E-8A09-CC40-844A-588C279839AA}"/>
              </a:ext>
            </a:extLst>
          </p:cNvPr>
          <p:cNvSpPr txBox="1"/>
          <p:nvPr/>
        </p:nvSpPr>
        <p:spPr>
          <a:xfrm rot="16356915">
            <a:off x="10334357" y="1213998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4423C-5B49-1F41-A1BC-A82CC4F6AB6F}"/>
              </a:ext>
            </a:extLst>
          </p:cNvPr>
          <p:cNvSpPr txBox="1"/>
          <p:nvPr/>
        </p:nvSpPr>
        <p:spPr>
          <a:xfrm rot="16356915">
            <a:off x="2884755" y="4823416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CB11E-02AA-8341-8D40-782A00A1C5CB}"/>
              </a:ext>
            </a:extLst>
          </p:cNvPr>
          <p:cNvSpPr txBox="1"/>
          <p:nvPr/>
        </p:nvSpPr>
        <p:spPr>
          <a:xfrm rot="16435758">
            <a:off x="6510899" y="4773658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A7DA5-1DCE-C347-9AF2-59553101A020}"/>
              </a:ext>
            </a:extLst>
          </p:cNvPr>
          <p:cNvSpPr txBox="1"/>
          <p:nvPr/>
        </p:nvSpPr>
        <p:spPr>
          <a:xfrm rot="16356915">
            <a:off x="10364798" y="4773659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DD06E-B321-DC44-BEC9-0DCEF6694E07}"/>
              </a:ext>
            </a:extLst>
          </p:cNvPr>
          <p:cNvSpPr txBox="1"/>
          <p:nvPr/>
        </p:nvSpPr>
        <p:spPr>
          <a:xfrm rot="18813551">
            <a:off x="3331908" y="6228030"/>
            <a:ext cx="1021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D63D3-E6ED-2346-A5B5-06B67097C007}"/>
              </a:ext>
            </a:extLst>
          </p:cNvPr>
          <p:cNvSpPr txBox="1"/>
          <p:nvPr/>
        </p:nvSpPr>
        <p:spPr>
          <a:xfrm rot="18813551">
            <a:off x="6914772" y="6225843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</p:spTree>
    <p:extLst>
      <p:ext uri="{BB962C8B-B14F-4D97-AF65-F5344CB8AC3E}">
        <p14:creationId xmlns:p14="http://schemas.microsoft.com/office/powerpoint/2010/main" val="428880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D2ECB-8AF2-574B-858D-B55B80D8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37" y="15766"/>
            <a:ext cx="107049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7F910-1EBB-964B-BC9B-077DF2F1818A}"/>
              </a:ext>
            </a:extLst>
          </p:cNvPr>
          <p:cNvSpPr txBox="1"/>
          <p:nvPr/>
        </p:nvSpPr>
        <p:spPr>
          <a:xfrm>
            <a:off x="1589758" y="3003260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6C57D-D761-434E-A172-376B5A186D6B}"/>
              </a:ext>
            </a:extLst>
          </p:cNvPr>
          <p:cNvSpPr txBox="1"/>
          <p:nvPr/>
        </p:nvSpPr>
        <p:spPr>
          <a:xfrm>
            <a:off x="5105469" y="2995306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C817F-E4C6-914A-A4F0-FFB738400804}"/>
              </a:ext>
            </a:extLst>
          </p:cNvPr>
          <p:cNvSpPr txBox="1"/>
          <p:nvPr/>
        </p:nvSpPr>
        <p:spPr>
          <a:xfrm>
            <a:off x="8621180" y="3003260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60285-51E2-794D-AA90-D284AE3C7F5A}"/>
              </a:ext>
            </a:extLst>
          </p:cNvPr>
          <p:cNvSpPr txBox="1"/>
          <p:nvPr/>
        </p:nvSpPr>
        <p:spPr>
          <a:xfrm>
            <a:off x="7070903" y="2826029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667C0-8FCC-5640-8941-C1BE77B0A40E}"/>
              </a:ext>
            </a:extLst>
          </p:cNvPr>
          <p:cNvSpPr txBox="1"/>
          <p:nvPr/>
        </p:nvSpPr>
        <p:spPr>
          <a:xfrm>
            <a:off x="3502641" y="6352250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537DE-BD8E-7D4A-9CC4-654C00E9B0A8}"/>
              </a:ext>
            </a:extLst>
          </p:cNvPr>
          <p:cNvSpPr txBox="1"/>
          <p:nvPr/>
        </p:nvSpPr>
        <p:spPr>
          <a:xfrm>
            <a:off x="8621180" y="6568681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42612-8552-F846-B127-14C994A30EE6}"/>
              </a:ext>
            </a:extLst>
          </p:cNvPr>
          <p:cNvSpPr txBox="1"/>
          <p:nvPr/>
        </p:nvSpPr>
        <p:spPr>
          <a:xfrm rot="18752569">
            <a:off x="10010699" y="2656752"/>
            <a:ext cx="17629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MARRIAGE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C7A36-65DC-454C-88E0-8320FB907FFF}"/>
              </a:ext>
            </a:extLst>
          </p:cNvPr>
          <p:cNvSpPr txBox="1"/>
          <p:nvPr/>
        </p:nvSpPr>
        <p:spPr>
          <a:xfrm rot="18752569">
            <a:off x="10110548" y="6182974"/>
            <a:ext cx="17629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MARRIAGE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9B5DC-0C5F-DC44-8499-7AA852917CE3}"/>
              </a:ext>
            </a:extLst>
          </p:cNvPr>
          <p:cNvSpPr txBox="1"/>
          <p:nvPr/>
        </p:nvSpPr>
        <p:spPr>
          <a:xfrm rot="18752569">
            <a:off x="2797716" y="2672141"/>
            <a:ext cx="17629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EDUCATION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DBADB-9B96-6940-9721-9B7F7248A22D}"/>
              </a:ext>
            </a:extLst>
          </p:cNvPr>
          <p:cNvSpPr txBox="1"/>
          <p:nvPr/>
        </p:nvSpPr>
        <p:spPr>
          <a:xfrm rot="1186231">
            <a:off x="1266402" y="6509844"/>
            <a:ext cx="1055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0F213-E26C-0A45-A4F1-868B7EB2FEF0}"/>
              </a:ext>
            </a:extLst>
          </p:cNvPr>
          <p:cNvSpPr txBox="1"/>
          <p:nvPr/>
        </p:nvSpPr>
        <p:spPr>
          <a:xfrm rot="1186231">
            <a:off x="4833823" y="6511200"/>
            <a:ext cx="1055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5276F-4B1A-D94D-B4EC-E9121B8BE4FA}"/>
              </a:ext>
            </a:extLst>
          </p:cNvPr>
          <p:cNvSpPr txBox="1"/>
          <p:nvPr/>
        </p:nvSpPr>
        <p:spPr>
          <a:xfrm rot="16356915">
            <a:off x="2906864" y="112712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A5451-6AC0-B642-94E5-670649FDD26F}"/>
              </a:ext>
            </a:extLst>
          </p:cNvPr>
          <p:cNvSpPr txBox="1"/>
          <p:nvPr/>
        </p:nvSpPr>
        <p:spPr>
          <a:xfrm rot="16356915">
            <a:off x="6475978" y="112712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B6FC2-BE1B-2E43-A3A9-3DA3B6521DF8}"/>
              </a:ext>
            </a:extLst>
          </p:cNvPr>
          <p:cNvSpPr txBox="1"/>
          <p:nvPr/>
        </p:nvSpPr>
        <p:spPr>
          <a:xfrm rot="16356915">
            <a:off x="10386907" y="1077368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AA5C2-57FB-DC46-B816-85223FCBA95D}"/>
              </a:ext>
            </a:extLst>
          </p:cNvPr>
          <p:cNvSpPr txBox="1"/>
          <p:nvPr/>
        </p:nvSpPr>
        <p:spPr>
          <a:xfrm rot="16356915">
            <a:off x="2937305" y="4686786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C82B8-93C5-9F49-A24B-C14A1B68D17E}"/>
              </a:ext>
            </a:extLst>
          </p:cNvPr>
          <p:cNvSpPr txBox="1"/>
          <p:nvPr/>
        </p:nvSpPr>
        <p:spPr>
          <a:xfrm rot="16436252">
            <a:off x="6490444" y="4637029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1F766F-A390-2E47-9A9A-C1773E0AEF5A}"/>
              </a:ext>
            </a:extLst>
          </p:cNvPr>
          <p:cNvSpPr txBox="1"/>
          <p:nvPr/>
        </p:nvSpPr>
        <p:spPr>
          <a:xfrm rot="16356915">
            <a:off x="10385818" y="4637029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E8C6A-89E5-9541-A4C2-0322A287359E}"/>
              </a:ext>
            </a:extLst>
          </p:cNvPr>
          <p:cNvSpPr txBox="1"/>
          <p:nvPr/>
        </p:nvSpPr>
        <p:spPr>
          <a:xfrm rot="18752569">
            <a:off x="6759788" y="6223085"/>
            <a:ext cx="11499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MARRIAGE</a:t>
            </a:r>
          </a:p>
        </p:txBody>
      </p:sp>
    </p:spTree>
    <p:extLst>
      <p:ext uri="{BB962C8B-B14F-4D97-AF65-F5344CB8AC3E}">
        <p14:creationId xmlns:p14="http://schemas.microsoft.com/office/powerpoint/2010/main" val="289594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D76897-0037-664D-B8D1-3D3A1C1C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6" y="1657350"/>
            <a:ext cx="11112500" cy="3543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01E59E-F2F2-4D46-B1ED-E3E563B7E4F2}"/>
              </a:ext>
            </a:extLst>
          </p:cNvPr>
          <p:cNvSpPr txBox="1"/>
          <p:nvPr/>
        </p:nvSpPr>
        <p:spPr>
          <a:xfrm>
            <a:off x="11126732" y="2343807"/>
            <a:ext cx="9564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Percentile: 0</a:t>
            </a:r>
          </a:p>
          <a:p>
            <a:r>
              <a:rPr lang="en-US" sz="1000" dirty="0"/>
              <a:t>Percentile: 10</a:t>
            </a:r>
          </a:p>
          <a:p>
            <a:r>
              <a:rPr lang="en-US" sz="1000" dirty="0"/>
              <a:t>Percentile: 20</a:t>
            </a:r>
          </a:p>
          <a:p>
            <a:r>
              <a:rPr lang="en-US" sz="1000" dirty="0"/>
              <a:t>Percentile: 30</a:t>
            </a:r>
          </a:p>
          <a:p>
            <a:r>
              <a:rPr lang="en-US" sz="1000" dirty="0"/>
              <a:t>Percentile: 40</a:t>
            </a:r>
          </a:p>
          <a:p>
            <a:r>
              <a:rPr lang="en-US" sz="1000" dirty="0"/>
              <a:t>Percentile: 50</a:t>
            </a:r>
          </a:p>
          <a:p>
            <a:r>
              <a:rPr lang="en-US" sz="1000" dirty="0"/>
              <a:t>Percentile: 60</a:t>
            </a:r>
          </a:p>
          <a:p>
            <a:r>
              <a:rPr lang="en-US" sz="1000" dirty="0"/>
              <a:t>Percentile: 70</a:t>
            </a:r>
          </a:p>
          <a:p>
            <a:r>
              <a:rPr lang="en-US" sz="1000" dirty="0"/>
              <a:t>Percentile: 80</a:t>
            </a:r>
          </a:p>
          <a:p>
            <a:r>
              <a:rPr lang="en-US" sz="1000" dirty="0"/>
              <a:t>Percentile: 90</a:t>
            </a:r>
          </a:p>
          <a:p>
            <a:r>
              <a:rPr lang="en-US" sz="1000" dirty="0"/>
              <a:t>Percentile: 99</a:t>
            </a:r>
          </a:p>
          <a:p>
            <a:r>
              <a:rPr lang="en-US" sz="1000" dirty="0"/>
              <a:t>Partial </a:t>
            </a:r>
          </a:p>
          <a:p>
            <a:r>
              <a:rPr lang="en-US" sz="1000" dirty="0"/>
              <a:t>Dependence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27A8C-E906-C845-979E-DEAC956BC057}"/>
              </a:ext>
            </a:extLst>
          </p:cNvPr>
          <p:cNvSpPr txBox="1"/>
          <p:nvPr/>
        </p:nvSpPr>
        <p:spPr>
          <a:xfrm>
            <a:off x="1728955" y="2169651"/>
            <a:ext cx="18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DEFAULT_NEXT_MONTH: 0</a:t>
            </a:r>
          </a:p>
          <a:p>
            <a:r>
              <a:rPr lang="en-US" sz="1000" dirty="0"/>
              <a:t>DEFAULT_NEXT_MONTH: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5F20B9-9A6F-F646-B6B1-9459EDC38E9B}"/>
              </a:ext>
            </a:extLst>
          </p:cNvPr>
          <p:cNvSpPr txBox="1"/>
          <p:nvPr/>
        </p:nvSpPr>
        <p:spPr>
          <a:xfrm>
            <a:off x="5602016" y="2169651"/>
            <a:ext cx="1881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Partial Dependence</a:t>
            </a:r>
          </a:p>
          <a:p>
            <a:r>
              <a:rPr lang="en-US" sz="1000" dirty="0"/>
              <a:t>Residual: 0</a:t>
            </a:r>
          </a:p>
          <a:p>
            <a:r>
              <a:rPr lang="en-US" sz="1000" dirty="0"/>
              <a:t>Residual: 1</a:t>
            </a:r>
          </a:p>
        </p:txBody>
      </p:sp>
    </p:spTree>
    <p:extLst>
      <p:ext uri="{BB962C8B-B14F-4D97-AF65-F5344CB8AC3E}">
        <p14:creationId xmlns:p14="http://schemas.microsoft.com/office/powerpoint/2010/main" val="167320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D025E-F321-1C43-A5B4-1172ADE5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225550"/>
            <a:ext cx="6032500" cy="440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85A90-6930-E443-B3AF-5DC0378B28F0}"/>
              </a:ext>
            </a:extLst>
          </p:cNvPr>
          <p:cNvSpPr txBox="1"/>
          <p:nvPr/>
        </p:nvSpPr>
        <p:spPr>
          <a:xfrm>
            <a:off x="3394840" y="949056"/>
            <a:ext cx="57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Ranked Predictions on Random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3905-9CC5-D544-9D81-CA65E5FBE28F}"/>
              </a:ext>
            </a:extLst>
          </p:cNvPr>
          <p:cNvSpPr txBox="1"/>
          <p:nvPr/>
        </p:nvSpPr>
        <p:spPr>
          <a:xfrm>
            <a:off x="3363419" y="5517932"/>
            <a:ext cx="57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Ranked Row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86500-037F-0C46-8A32-977586ADC2B0}"/>
              </a:ext>
            </a:extLst>
          </p:cNvPr>
          <p:cNvSpPr txBox="1"/>
          <p:nvPr/>
        </p:nvSpPr>
        <p:spPr>
          <a:xfrm>
            <a:off x="3746941" y="1352787"/>
            <a:ext cx="1881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33% Missing Data</a:t>
            </a:r>
          </a:p>
          <a:p>
            <a:r>
              <a:rPr lang="en-US" sz="1300" dirty="0"/>
              <a:t>0%   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789D7-DBE3-4241-956B-C36857F69747}"/>
              </a:ext>
            </a:extLst>
          </p:cNvPr>
          <p:cNvSpPr txBox="1"/>
          <p:nvPr/>
        </p:nvSpPr>
        <p:spPr>
          <a:xfrm rot="16200000">
            <a:off x="776807" y="3233493"/>
            <a:ext cx="41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p_DEFAULT_NEXT_MONTH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8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784AF-823E-694D-B066-365DAB1F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0" y="1115559"/>
            <a:ext cx="12194990" cy="462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DD454-1B97-C14C-81B9-93373E62EA0E}"/>
              </a:ext>
            </a:extLst>
          </p:cNvPr>
          <p:cNvSpPr txBox="1"/>
          <p:nvPr/>
        </p:nvSpPr>
        <p:spPr>
          <a:xfrm>
            <a:off x="-285689" y="1431967"/>
            <a:ext cx="1397875" cy="3777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300" dirty="0"/>
              <a:t>PAY_AMT6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PAY_AMT5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PAY_AMT4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PAY_AMT3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PAY_AMT2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PAY_AMT1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BILL_AMT6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BILL_AMT5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BILL_AMT4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BILL_AMT3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BILL_AMT2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BILL_AMT1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PAY_6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PAY_5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PAY_4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PAY_3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PAY_2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PAY_0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AGE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MARRIAGE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EDUCATION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SEX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LIMIT_BAL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A23AA-905D-1042-96D1-449404396BAE}"/>
              </a:ext>
            </a:extLst>
          </p:cNvPr>
          <p:cNvSpPr txBox="1"/>
          <p:nvPr/>
        </p:nvSpPr>
        <p:spPr>
          <a:xfrm>
            <a:off x="1112185" y="5474526"/>
            <a:ext cx="5264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Shapley Feature Contributions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19CF4-9F59-1C41-833C-F7A8614BBD4E}"/>
              </a:ext>
            </a:extLst>
          </p:cNvPr>
          <p:cNvSpPr txBox="1"/>
          <p:nvPr/>
        </p:nvSpPr>
        <p:spPr>
          <a:xfrm>
            <a:off x="6778638" y="5474526"/>
            <a:ext cx="5264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Shapley Feature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04E10-A54F-5744-9FBC-6845395DA0D0}"/>
              </a:ext>
            </a:extLst>
          </p:cNvPr>
          <p:cNvSpPr txBox="1"/>
          <p:nvPr/>
        </p:nvSpPr>
        <p:spPr>
          <a:xfrm>
            <a:off x="1112184" y="1072113"/>
            <a:ext cx="5264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Residual Rows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02884-A862-874B-BFB7-1FF5FB003601}"/>
              </a:ext>
            </a:extLst>
          </p:cNvPr>
          <p:cNvSpPr txBox="1"/>
          <p:nvPr/>
        </p:nvSpPr>
        <p:spPr>
          <a:xfrm>
            <a:off x="6927137" y="1067374"/>
            <a:ext cx="5264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Residual Rows</a:t>
            </a:r>
          </a:p>
        </p:txBody>
      </p:sp>
    </p:spTree>
    <p:extLst>
      <p:ext uri="{BB962C8B-B14F-4D97-AF65-F5344CB8AC3E}">
        <p14:creationId xmlns:p14="http://schemas.microsoft.com/office/powerpoint/2010/main" val="32423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95A3D-B999-724D-8C17-E50C839B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2" y="616896"/>
            <a:ext cx="11590317" cy="5624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457FC-68DE-ED44-8675-8DC155CAB686}"/>
              </a:ext>
            </a:extLst>
          </p:cNvPr>
          <p:cNvSpPr txBox="1"/>
          <p:nvPr/>
        </p:nvSpPr>
        <p:spPr>
          <a:xfrm>
            <a:off x="1397875" y="5908881"/>
            <a:ext cx="4362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Mean(|SHAP| value) </a:t>
            </a:r>
          </a:p>
          <a:p>
            <a:pPr algn="ctr"/>
            <a:r>
              <a:rPr lang="en-US" sz="1400" dirty="0"/>
              <a:t>(average impact on prediction magnitude)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D410D-B7EC-A64E-ACC2-CA7AC3E6872F}"/>
              </a:ext>
            </a:extLst>
          </p:cNvPr>
          <p:cNvSpPr txBox="1"/>
          <p:nvPr/>
        </p:nvSpPr>
        <p:spPr>
          <a:xfrm>
            <a:off x="7513808" y="5908881"/>
            <a:ext cx="41952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Mean(|SHAP| value) </a:t>
            </a:r>
          </a:p>
          <a:p>
            <a:pPr algn="ctr"/>
            <a:r>
              <a:rPr lang="en-US" sz="1400" dirty="0"/>
              <a:t>(average impact on </a:t>
            </a:r>
            <a:r>
              <a:rPr lang="en-US" sz="1400" dirty="0" err="1"/>
              <a:t>logloss</a:t>
            </a:r>
            <a:r>
              <a:rPr lang="en-US" sz="1400" dirty="0"/>
              <a:t> magnitude)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53391-2C97-D642-89ED-CA9A3091FDDE}"/>
              </a:ext>
            </a:extLst>
          </p:cNvPr>
          <p:cNvSpPr txBox="1"/>
          <p:nvPr/>
        </p:nvSpPr>
        <p:spPr>
          <a:xfrm>
            <a:off x="0" y="948438"/>
            <a:ext cx="1397875" cy="4769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50" dirty="0"/>
              <a:t>PAY_0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LIMIT_BAL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BILL_AMT1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PAY_AMT1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AGE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MARRIAGE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SEX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EDUCATION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AF93C-BA14-FE40-A6FA-422D82CF4F31}"/>
              </a:ext>
            </a:extLst>
          </p:cNvPr>
          <p:cNvSpPr txBox="1"/>
          <p:nvPr/>
        </p:nvSpPr>
        <p:spPr>
          <a:xfrm>
            <a:off x="5966057" y="948438"/>
            <a:ext cx="1397875" cy="4769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50" dirty="0"/>
              <a:t>PAY_0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LIMIT_BAL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BILL_AMT1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MARRIAGE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PAY_AMT1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AGE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SEX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EDUCATION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54E63-CE2C-FA44-ABA0-3D1BC3368533}"/>
              </a:ext>
            </a:extLst>
          </p:cNvPr>
          <p:cNvSpPr txBox="1"/>
          <p:nvPr/>
        </p:nvSpPr>
        <p:spPr>
          <a:xfrm>
            <a:off x="1397875" y="616896"/>
            <a:ext cx="4362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Global Shapley Feature Importance for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52130-B0E4-6349-A7CB-D7AC90D00C2B}"/>
              </a:ext>
            </a:extLst>
          </p:cNvPr>
          <p:cNvSpPr txBox="1"/>
          <p:nvPr/>
        </p:nvSpPr>
        <p:spPr>
          <a:xfrm>
            <a:off x="7363932" y="616896"/>
            <a:ext cx="4362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Global Shapley Feature Importance for </a:t>
            </a:r>
            <a:r>
              <a:rPr lang="en-US" sz="1600" dirty="0" err="1"/>
              <a:t>Logloss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431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E8244-E336-E14C-91C9-25635005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315" y="600075"/>
            <a:ext cx="6471832" cy="531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C26BB-A62B-6445-B4F0-15DCBA98BA27}"/>
              </a:ext>
            </a:extLst>
          </p:cNvPr>
          <p:cNvSpPr txBox="1"/>
          <p:nvPr/>
        </p:nvSpPr>
        <p:spPr>
          <a:xfrm rot="16200000">
            <a:off x="5609067" y="2636969"/>
            <a:ext cx="1397875" cy="58440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81000"/>
              </a:lnSpc>
            </a:pPr>
            <a:r>
              <a:rPr lang="en-US" sz="1980" dirty="0"/>
              <a:t>PAY_AMT1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LIMIT_BAL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PAY_AMT2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PAY_0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PAY_3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PAY_AMT3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PAY_6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PAY_2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BILL_AMT1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MARRIAGE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PAY_5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PAY_AMT5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PAY_AMT6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PAY_4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BILL_AMT2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EDUCATION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PAY_AMT4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BILL_AMT4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BILL_AMT6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BILL_AMT5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BILL_AMT3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AGE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SEX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8AD08-53E4-1747-BA6F-A541E6A0263E}"/>
              </a:ext>
            </a:extLst>
          </p:cNvPr>
          <p:cNvSpPr txBox="1"/>
          <p:nvPr/>
        </p:nvSpPr>
        <p:spPr>
          <a:xfrm rot="16200000">
            <a:off x="916597" y="2815374"/>
            <a:ext cx="3720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Shapley Feature Contributions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8BCAE-785C-A144-800D-71DB035E39BE}"/>
              </a:ext>
            </a:extLst>
          </p:cNvPr>
          <p:cNvSpPr txBox="1"/>
          <p:nvPr/>
        </p:nvSpPr>
        <p:spPr>
          <a:xfrm>
            <a:off x="3385986" y="714323"/>
            <a:ext cx="5639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Shapley Feature Contributions to </a:t>
            </a:r>
            <a:r>
              <a:rPr lang="en-US" dirty="0" err="1"/>
              <a:t>Logloss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731</Words>
  <Application>Microsoft Macintosh PowerPoint</Application>
  <PresentationFormat>Widescreen</PresentationFormat>
  <Paragraphs>209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Hall</dc:creator>
  <cp:lastModifiedBy>Patrick Hall</cp:lastModifiedBy>
  <cp:revision>24</cp:revision>
  <cp:lastPrinted>2019-07-26T21:49:40Z</cp:lastPrinted>
  <dcterms:created xsi:type="dcterms:W3CDTF">2019-07-26T17:29:52Z</dcterms:created>
  <dcterms:modified xsi:type="dcterms:W3CDTF">2019-07-27T20:33:25Z</dcterms:modified>
</cp:coreProperties>
</file>