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6" r:id="rId2"/>
    <p:sldId id="25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>
        <p:scale>
          <a:sx n="104" d="100"/>
          <a:sy n="104" d="100"/>
        </p:scale>
        <p:origin x="8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41DE2-BC10-F04F-98A8-E054FB26CDFF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0E3FE-153F-ED40-BD21-50C330F0B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9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0E3FE-153F-ED40-BD21-50C330F0B9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2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859F-9FCE-C541-9CD2-E939FEA5E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420D1-D991-144F-BAE0-206FB4006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2CDF2-FFEB-724D-A458-CC125F9D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F9C73-FCF7-7C42-9A64-32BF8FCC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5EF14-BFBF-4548-BF65-6574778B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1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7769-4EB5-CA49-B94F-D0B271A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C061E-2019-A64C-B5D5-2FAC9243D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D5A12-DEB0-3C40-8E81-4D355630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21353-2AA0-504E-8847-DAC717FF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5F203-DB9B-5346-B9D9-878E34AA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28AE7-FA44-7448-BA39-855242964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F45BB-F18D-A843-B818-DD34A2793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EEF3-7BF6-D249-A2B8-FE307195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F8509-C1E9-DF4B-946A-EB853957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E822-346F-FD44-9E42-2C66BF68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950C-A76D-AB4D-BD7D-DF09B14A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7A4D-63DC-7842-916B-62ABFB55D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C3667-6056-C545-89FA-DDC3FCB3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B0C82-5417-6245-B4A5-33D24BCC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6CCCF-AAA3-5641-8AD4-23817601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1B50-9854-9741-9C67-6BF77E8C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1EB22-8D83-AD46-AFD7-1F7CD77D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D0AF-EB96-6241-B067-02D26E35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44779-A7AB-1C45-B4FB-32AB78F7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C9EC6-6026-3D4A-8B3A-9E026F3C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1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CACD-9CA9-FE4B-918C-0EF35307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499C-4FE8-994E-ADF8-76D2DDD45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11AEC-C538-FD45-8D7E-08F9BDAB7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7D68A-F6B2-E347-A23D-25A96999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D6CC1-E665-BD4A-B209-160E88A4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641F0-50E8-9C45-BAC2-DC8BF4BD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4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9BC5-71D2-614E-AA35-2867BC32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98D50-233E-CE47-8AAD-5CB0F21E1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35F93-C933-F541-B325-5828E6C4A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0B7D2-2149-8048-90C4-D51BE7C06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AD1B4-901B-734F-8DDE-2ACC75B0E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FEC4-490A-3043-AC4F-18A69920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3D60B-F292-9E4D-A0FD-A3AD09C6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AFB79-FE89-D64C-A95A-FF06D755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1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5278-2AD6-E142-9AAE-AAECE853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476B-D8AC-BB46-ACC2-00C31049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21AA9-05CC-7B4A-89D3-984CB1B8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98DD1-ECEC-6541-B4D9-39D3D04F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B2CA7-7FCA-F742-ABE8-DC6D80BD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87BA7-2A2D-A747-B6C6-CC667CF0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4AD2B-16A3-3A4C-981A-A747ED8E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2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76CB-698F-AD4A-851B-BE67D7B6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F60A-EFD3-AC4B-8C5B-4BEBF3BF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6EE96-7E26-494B-AD29-D68F5356A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6F157-D67A-4741-AABF-6F55BB84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04115-BC30-7449-83DC-B86209CD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F571-1632-DB47-B2FE-5929805D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0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C9AE-2068-D947-9009-1E743215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817DA-F932-E047-BD5D-27BFE4E3B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4B49A-3963-834B-A2DC-34D83D6B1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6C4A6-AEE7-D74E-B013-569E9656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8D30-1040-7443-8111-D0DBEBCCCF60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D77F1-A03D-E749-886A-9B2FDD9D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C4FAA-7F85-0540-8ABD-60F0F1A1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6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05D03-FE57-DF4B-AC7A-425C6CCA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B098A-46FE-C944-8B06-37AE5A2D7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A54B0-820D-5C4A-A90F-6EBE7D643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18D30-1040-7443-8111-D0DBEBCCCF60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74C21-E7D0-B945-A384-5E1D2455B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08F8D-82A7-3E4F-81C6-56ED32FE1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00AA2-3E6B-A048-8E0B-5C13E4D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6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F8FC12-46F4-BE47-AD67-624554C26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1663700"/>
            <a:ext cx="5003800" cy="353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2EEC10-428C-A745-A67E-0BCA56EB1067}"/>
              </a:ext>
            </a:extLst>
          </p:cNvPr>
          <p:cNvSpPr txBox="1"/>
          <p:nvPr/>
        </p:nvSpPr>
        <p:spPr>
          <a:xfrm>
            <a:off x="4132612" y="1538409"/>
            <a:ext cx="42634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Validation Precision-Recall Curve for </a:t>
            </a:r>
            <a:r>
              <a:rPr lang="en-US" i="1" dirty="0" err="1"/>
              <a:t>g</a:t>
            </a:r>
            <a:r>
              <a:rPr lang="en-US" i="1" baseline="-25000" dirty="0" err="1"/>
              <a:t>mono</a:t>
            </a:r>
            <a:r>
              <a:rPr lang="en-US" i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7ADF0-FDED-1A47-8E40-AE68C3BAA258}"/>
              </a:ext>
            </a:extLst>
          </p:cNvPr>
          <p:cNvSpPr txBox="1"/>
          <p:nvPr/>
        </p:nvSpPr>
        <p:spPr>
          <a:xfrm>
            <a:off x="5308270" y="2033032"/>
            <a:ext cx="237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0FF"/>
                </a:solidFill>
              </a:rPr>
              <a:t>Best F1 at p = 0.27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07C96-78B9-5E42-9C1B-8988595336D5}"/>
              </a:ext>
            </a:extLst>
          </p:cNvPr>
          <p:cNvSpPr txBox="1"/>
          <p:nvPr/>
        </p:nvSpPr>
        <p:spPr>
          <a:xfrm rot="16200000">
            <a:off x="2224532" y="3132394"/>
            <a:ext cx="28186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Precision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6CAE8-32A6-7149-B519-0D0A7A708414}"/>
              </a:ext>
            </a:extLst>
          </p:cNvPr>
          <p:cNvSpPr txBox="1"/>
          <p:nvPr/>
        </p:nvSpPr>
        <p:spPr>
          <a:xfrm>
            <a:off x="4940804" y="4950259"/>
            <a:ext cx="28186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21711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C95A3D-B999-724D-8C17-E50C839B0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2" y="616896"/>
            <a:ext cx="11590317" cy="5624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2457FC-68DE-ED44-8675-8DC155CAB686}"/>
              </a:ext>
            </a:extLst>
          </p:cNvPr>
          <p:cNvSpPr txBox="1"/>
          <p:nvPr/>
        </p:nvSpPr>
        <p:spPr>
          <a:xfrm>
            <a:off x="1397875" y="5908881"/>
            <a:ext cx="4362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Mean(|SHAP| value) </a:t>
            </a:r>
          </a:p>
          <a:p>
            <a:pPr algn="ctr"/>
            <a:r>
              <a:rPr lang="en-US" sz="1400" dirty="0"/>
              <a:t>(average impact on prediction magnitude)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D410D-B7EC-A64E-ACC2-CA7AC3E6872F}"/>
              </a:ext>
            </a:extLst>
          </p:cNvPr>
          <p:cNvSpPr txBox="1"/>
          <p:nvPr/>
        </p:nvSpPr>
        <p:spPr>
          <a:xfrm>
            <a:off x="7513808" y="5908881"/>
            <a:ext cx="41952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Mean(|SHAP| value) </a:t>
            </a:r>
          </a:p>
          <a:p>
            <a:pPr algn="ctr"/>
            <a:r>
              <a:rPr lang="en-US" sz="1400" dirty="0"/>
              <a:t>(average impact on </a:t>
            </a:r>
            <a:r>
              <a:rPr lang="en-US" sz="1400" dirty="0" err="1"/>
              <a:t>logloss</a:t>
            </a:r>
            <a:r>
              <a:rPr lang="en-US" sz="1400" dirty="0"/>
              <a:t> magnitude)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53391-2C97-D642-89ED-CA9A3091FDDE}"/>
              </a:ext>
            </a:extLst>
          </p:cNvPr>
          <p:cNvSpPr txBox="1"/>
          <p:nvPr/>
        </p:nvSpPr>
        <p:spPr>
          <a:xfrm>
            <a:off x="0" y="948438"/>
            <a:ext cx="1397875" cy="47694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50" dirty="0"/>
              <a:t>PAY_0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LIMIT_BAL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PAY_AMT3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BILL_AMT1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PAY_AMT2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PAY_2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PAY_3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PAY_AMT1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PAY_5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PAY_6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AGE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PAY_4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MARRIAGE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SEX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PAY_AMT4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PAY_AMT6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PAY_AMT5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EDUCATION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BILL_AMT2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BILL_AMT5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BILL_AMT6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BILL_AMT4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AF93C-BA14-FE40-A6FA-422D82CF4F31}"/>
              </a:ext>
            </a:extLst>
          </p:cNvPr>
          <p:cNvSpPr txBox="1"/>
          <p:nvPr/>
        </p:nvSpPr>
        <p:spPr>
          <a:xfrm>
            <a:off x="5966057" y="948438"/>
            <a:ext cx="1397875" cy="47694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50" dirty="0"/>
              <a:t>PAY_0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PAY_3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PAY_2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LIMIT_BAL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BILL_AMT1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PAY_AMT3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PAY_5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PAY_AMT2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PAY_6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PAY_4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MARRIAGE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PAY_AMT1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AGE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SEX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PAY_AMT4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PAY_AMT6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BILL_AMT2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PAY_AMT5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EDUCATION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BILL_AMT5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BILL_AMT6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BILL_AMT3</a:t>
            </a:r>
          </a:p>
          <a:p>
            <a:pPr algn="r">
              <a:lnSpc>
                <a:spcPct val="80000"/>
              </a:lnSpc>
            </a:pPr>
            <a:r>
              <a:rPr lang="en-US" sz="1650" dirty="0"/>
              <a:t>BILL_AMT4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154E63-CE2C-FA44-ABA0-3D1BC3368533}"/>
              </a:ext>
            </a:extLst>
          </p:cNvPr>
          <p:cNvSpPr txBox="1"/>
          <p:nvPr/>
        </p:nvSpPr>
        <p:spPr>
          <a:xfrm>
            <a:off x="1397875" y="616896"/>
            <a:ext cx="4362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Global Shapley Feature Importance for Predictions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52130-B0E4-6349-A7CB-D7AC90D00C2B}"/>
              </a:ext>
            </a:extLst>
          </p:cNvPr>
          <p:cNvSpPr txBox="1"/>
          <p:nvPr/>
        </p:nvSpPr>
        <p:spPr>
          <a:xfrm>
            <a:off x="7363932" y="616896"/>
            <a:ext cx="4362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Global Shapley Feature Importance for </a:t>
            </a:r>
            <a:r>
              <a:rPr lang="en-US" sz="1600" dirty="0" err="1"/>
              <a:t>Logloss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431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CE8244-E336-E14C-91C9-25635005D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315" y="600075"/>
            <a:ext cx="6471832" cy="5314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7C26BB-A62B-6445-B4F0-15DCBA98BA27}"/>
              </a:ext>
            </a:extLst>
          </p:cNvPr>
          <p:cNvSpPr txBox="1"/>
          <p:nvPr/>
        </p:nvSpPr>
        <p:spPr>
          <a:xfrm rot="16200000">
            <a:off x="5609067" y="2636969"/>
            <a:ext cx="1397875" cy="58440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81000"/>
              </a:lnSpc>
            </a:pPr>
            <a:r>
              <a:rPr lang="en-US" sz="1980" dirty="0"/>
              <a:t>PAY_AMT1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LIMIT_BAL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PAY_AMT2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PAY_0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PAY_3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PAY_AMT3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PAY_6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PAY_2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BILL_AMT1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MARRIAGE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PAY_5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PAY_AMT5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PAY_AMT6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PAY_4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BILL_AMT2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EDUCATION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PAY_AMT4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BILL_AMT4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BILL_AMT6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BILL_AMT5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BILL_AMT3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AGE</a:t>
            </a:r>
          </a:p>
          <a:p>
            <a:pPr algn="r">
              <a:lnSpc>
                <a:spcPct val="81000"/>
              </a:lnSpc>
            </a:pPr>
            <a:r>
              <a:rPr lang="en-US" sz="1980" dirty="0"/>
              <a:t>SEX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8AD08-53E4-1747-BA6F-A541E6A0263E}"/>
              </a:ext>
            </a:extLst>
          </p:cNvPr>
          <p:cNvSpPr txBox="1"/>
          <p:nvPr/>
        </p:nvSpPr>
        <p:spPr>
          <a:xfrm rot="16200000">
            <a:off x="916597" y="2815374"/>
            <a:ext cx="37200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Shapley Feature Contributions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8BCAE-785C-A144-800D-71DB035E39BE}"/>
              </a:ext>
            </a:extLst>
          </p:cNvPr>
          <p:cNvSpPr txBox="1"/>
          <p:nvPr/>
        </p:nvSpPr>
        <p:spPr>
          <a:xfrm>
            <a:off x="3385986" y="714323"/>
            <a:ext cx="56392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Shapley Feature Contributions to </a:t>
            </a:r>
            <a:r>
              <a:rPr lang="en-US" dirty="0" err="1"/>
              <a:t>Logloss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9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10BD80-AF38-6841-A7DD-28315F30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1536700"/>
            <a:ext cx="5359400" cy="3784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436FDB-806E-A24D-B9B0-0C58FFCC23DC}"/>
              </a:ext>
            </a:extLst>
          </p:cNvPr>
          <p:cNvSpPr txBox="1"/>
          <p:nvPr/>
        </p:nvSpPr>
        <p:spPr>
          <a:xfrm>
            <a:off x="3721427" y="5332192"/>
            <a:ext cx="505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Ranked Row 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5426F-D511-7F4A-8761-A17FE73C3DBE}"/>
              </a:ext>
            </a:extLst>
          </p:cNvPr>
          <p:cNvSpPr txBox="1"/>
          <p:nvPr/>
        </p:nvSpPr>
        <p:spPr>
          <a:xfrm rot="16200000">
            <a:off x="1448490" y="3135177"/>
            <a:ext cx="356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p_DEFAULT_NEXT_MONTH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1546A-5D34-384D-BCEF-3D6CF4BB9661}"/>
              </a:ext>
            </a:extLst>
          </p:cNvPr>
          <p:cNvSpPr txBox="1"/>
          <p:nvPr/>
        </p:nvSpPr>
        <p:spPr>
          <a:xfrm>
            <a:off x="6336580" y="1575887"/>
            <a:ext cx="243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p_glm_DEFAULT_NEXT_MONTH</a:t>
            </a:r>
            <a:endParaRPr lang="en-US" sz="1200" dirty="0"/>
          </a:p>
          <a:p>
            <a:r>
              <a:rPr lang="en-US" sz="1200" dirty="0" err="1"/>
              <a:t>p_gbm_DEFAULT_NEXT_MONTH</a:t>
            </a:r>
            <a:endParaRPr lang="en-US" sz="1200" dirty="0"/>
          </a:p>
          <a:p>
            <a:r>
              <a:rPr lang="en-US" sz="1200" dirty="0"/>
              <a:t>DEFAULT_NEXT_MONTH</a:t>
            </a:r>
          </a:p>
        </p:txBody>
      </p:sp>
    </p:spTree>
    <p:extLst>
      <p:ext uri="{BB962C8B-B14F-4D97-AF65-F5344CB8AC3E}">
        <p14:creationId xmlns:p14="http://schemas.microsoft.com/office/powerpoint/2010/main" val="78643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557B57-3D38-7844-AF2B-7CB05BAF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00" y="0"/>
            <a:ext cx="92707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116EDD-F29B-C044-B303-15C9BB9CC10E}"/>
              </a:ext>
            </a:extLst>
          </p:cNvPr>
          <p:cNvSpPr txBox="1"/>
          <p:nvPr/>
        </p:nvSpPr>
        <p:spPr>
          <a:xfrm>
            <a:off x="2311139" y="0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-2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DED7F-EA38-D04F-96A9-A2A069CE8D11}"/>
              </a:ext>
            </a:extLst>
          </p:cNvPr>
          <p:cNvSpPr txBox="1"/>
          <p:nvPr/>
        </p:nvSpPr>
        <p:spPr>
          <a:xfrm>
            <a:off x="4607649" y="0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-1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79FF5-6559-BD44-A9A5-755AD63C8FCD}"/>
              </a:ext>
            </a:extLst>
          </p:cNvPr>
          <p:cNvSpPr txBox="1"/>
          <p:nvPr/>
        </p:nvSpPr>
        <p:spPr>
          <a:xfrm>
            <a:off x="6904159" y="0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0860E-D9B6-884E-B81A-FF71D75C4512}"/>
              </a:ext>
            </a:extLst>
          </p:cNvPr>
          <p:cNvSpPr txBox="1"/>
          <p:nvPr/>
        </p:nvSpPr>
        <p:spPr>
          <a:xfrm>
            <a:off x="9200669" y="0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BA8BC-6C94-A144-9DBA-6492D7689CF8}"/>
              </a:ext>
            </a:extLst>
          </p:cNvPr>
          <p:cNvSpPr txBox="1"/>
          <p:nvPr/>
        </p:nvSpPr>
        <p:spPr>
          <a:xfrm>
            <a:off x="2311139" y="2180897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17FD6F-DE87-D943-8309-F73D492779F1}"/>
              </a:ext>
            </a:extLst>
          </p:cNvPr>
          <p:cNvSpPr txBox="1"/>
          <p:nvPr/>
        </p:nvSpPr>
        <p:spPr>
          <a:xfrm>
            <a:off x="4607648" y="2180897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CFE4B-2D23-A241-B882-FA650131D108}"/>
              </a:ext>
            </a:extLst>
          </p:cNvPr>
          <p:cNvSpPr txBox="1"/>
          <p:nvPr/>
        </p:nvSpPr>
        <p:spPr>
          <a:xfrm>
            <a:off x="6904157" y="2180897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4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3F13A-F2AA-8C4C-A97D-D9C27E2550B1}"/>
              </a:ext>
            </a:extLst>
          </p:cNvPr>
          <p:cNvSpPr txBox="1"/>
          <p:nvPr/>
        </p:nvSpPr>
        <p:spPr>
          <a:xfrm>
            <a:off x="9200666" y="2180897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5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85354D-2602-1B4B-8CC3-F5F59D7B191B}"/>
              </a:ext>
            </a:extLst>
          </p:cNvPr>
          <p:cNvSpPr txBox="1"/>
          <p:nvPr/>
        </p:nvSpPr>
        <p:spPr>
          <a:xfrm>
            <a:off x="2311139" y="4361794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6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88FAF6-C901-3843-9E2F-4F04B6E37C23}"/>
              </a:ext>
            </a:extLst>
          </p:cNvPr>
          <p:cNvSpPr txBox="1"/>
          <p:nvPr/>
        </p:nvSpPr>
        <p:spPr>
          <a:xfrm>
            <a:off x="4607647" y="4361794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7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CB74E1-DFDE-6640-BDE2-DAFDCA3371D0}"/>
              </a:ext>
            </a:extLst>
          </p:cNvPr>
          <p:cNvSpPr txBox="1"/>
          <p:nvPr/>
        </p:nvSpPr>
        <p:spPr>
          <a:xfrm>
            <a:off x="6904157" y="4361794"/>
            <a:ext cx="124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PAY_0 = 8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DFD377-0E44-9A4B-B817-39F4467A2D7B}"/>
              </a:ext>
            </a:extLst>
          </p:cNvPr>
          <p:cNvSpPr txBox="1"/>
          <p:nvPr/>
        </p:nvSpPr>
        <p:spPr>
          <a:xfrm>
            <a:off x="6315585" y="6606129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8DFE68-8148-C444-81C4-331EBB9023E3}"/>
              </a:ext>
            </a:extLst>
          </p:cNvPr>
          <p:cNvSpPr txBox="1"/>
          <p:nvPr/>
        </p:nvSpPr>
        <p:spPr>
          <a:xfrm>
            <a:off x="4023242" y="6606129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EB5EB-8E3B-7B4C-A7A6-4A0DFE091090}"/>
              </a:ext>
            </a:extLst>
          </p:cNvPr>
          <p:cNvSpPr txBox="1"/>
          <p:nvPr/>
        </p:nvSpPr>
        <p:spPr>
          <a:xfrm>
            <a:off x="1766004" y="6606129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91E9C1-290A-8A44-B8CC-93CB142F5011}"/>
              </a:ext>
            </a:extLst>
          </p:cNvPr>
          <p:cNvSpPr txBox="1"/>
          <p:nvPr/>
        </p:nvSpPr>
        <p:spPr>
          <a:xfrm>
            <a:off x="8544913" y="4374170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D7FF6F-66FA-1642-BAFC-734058B57799}"/>
              </a:ext>
            </a:extLst>
          </p:cNvPr>
          <p:cNvSpPr txBox="1"/>
          <p:nvPr/>
        </p:nvSpPr>
        <p:spPr>
          <a:xfrm>
            <a:off x="8668196" y="5065870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DEFAULT_NEXT_MONTH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44B32D-9D59-8E49-8699-278D5E6C823E}"/>
              </a:ext>
            </a:extLst>
          </p:cNvPr>
          <p:cNvSpPr txBox="1"/>
          <p:nvPr/>
        </p:nvSpPr>
        <p:spPr>
          <a:xfrm>
            <a:off x="9636758" y="5320712"/>
            <a:ext cx="2850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0</a:t>
            </a:r>
          </a:p>
          <a:p>
            <a:r>
              <a:rPr lang="en-US" sz="12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AD272-1C1C-F34F-9587-9757640D3CC3}"/>
              </a:ext>
            </a:extLst>
          </p:cNvPr>
          <p:cNvSpPr txBox="1"/>
          <p:nvPr/>
        </p:nvSpPr>
        <p:spPr>
          <a:xfrm rot="16200000">
            <a:off x="426200" y="5317072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r_DEFAULT_NEXT_MONTH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1E110-ABBF-1045-B59A-8D19839A19A1}"/>
              </a:ext>
            </a:extLst>
          </p:cNvPr>
          <p:cNvSpPr txBox="1"/>
          <p:nvPr/>
        </p:nvSpPr>
        <p:spPr>
          <a:xfrm rot="16200000">
            <a:off x="425488" y="3112485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r_DEFAULT_NEXT_MONTH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17C944-67A6-104D-B80C-C8645FD0E9F1}"/>
              </a:ext>
            </a:extLst>
          </p:cNvPr>
          <p:cNvSpPr txBox="1"/>
          <p:nvPr/>
        </p:nvSpPr>
        <p:spPr>
          <a:xfrm rot="16200000">
            <a:off x="425489" y="848361"/>
            <a:ext cx="22221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r_DEFAULT_NEXT_MONTH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780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A45EA3-8EA8-864F-804D-C6A9C893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101600"/>
            <a:ext cx="6870700" cy="665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FDF55E-02A1-A94A-A3A0-BD67129C4616}"/>
              </a:ext>
            </a:extLst>
          </p:cNvPr>
          <p:cNvSpPr txBox="1"/>
          <p:nvPr/>
        </p:nvSpPr>
        <p:spPr>
          <a:xfrm>
            <a:off x="2291257" y="375672"/>
            <a:ext cx="1397875" cy="58913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n-US" sz="1650" dirty="0"/>
              <a:t>PAY_0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PAY_2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PAY_AMT2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PAY_3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PAY_AMT1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PAY_AMT5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BILL_AMT1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PAY_4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PAY_6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PAY_5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PAY_AMT6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PAY_AMT4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PAY_AMT3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BILL_AMT5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BILL_AMT3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BILL_AMT2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BILL_AMT6</a:t>
            </a:r>
          </a:p>
          <a:p>
            <a:pPr algn="r">
              <a:spcAft>
                <a:spcPts val="450"/>
              </a:spcAft>
            </a:pPr>
            <a:r>
              <a:rPr lang="en-US" sz="1650" dirty="0"/>
              <a:t>BILL_AMT4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C6AE7-4C82-9C47-AEAA-C690C3D6AED1}"/>
              </a:ext>
            </a:extLst>
          </p:cNvPr>
          <p:cNvSpPr txBox="1"/>
          <p:nvPr/>
        </p:nvSpPr>
        <p:spPr>
          <a:xfrm>
            <a:off x="3489433" y="6468108"/>
            <a:ext cx="6870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Mean(|SHAP| value) (average impact on prediction magnitude)</a:t>
            </a:r>
          </a:p>
        </p:txBody>
      </p:sp>
    </p:spTree>
    <p:extLst>
      <p:ext uri="{BB962C8B-B14F-4D97-AF65-F5344CB8AC3E}">
        <p14:creationId xmlns:p14="http://schemas.microsoft.com/office/powerpoint/2010/main" val="422690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598E50-A445-704C-8779-BDD5708E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72" y="-37070"/>
            <a:ext cx="1063545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FB3E48-45F1-FE4D-A84E-8AA6445FDA6B}"/>
              </a:ext>
            </a:extLst>
          </p:cNvPr>
          <p:cNvSpPr txBox="1"/>
          <p:nvPr/>
        </p:nvSpPr>
        <p:spPr>
          <a:xfrm rot="1112717">
            <a:off x="1362433" y="2959739"/>
            <a:ext cx="9391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761F1-5009-9743-BEDC-79E8513637C2}"/>
              </a:ext>
            </a:extLst>
          </p:cNvPr>
          <p:cNvSpPr txBox="1"/>
          <p:nvPr/>
        </p:nvSpPr>
        <p:spPr>
          <a:xfrm rot="18452340">
            <a:off x="3317714" y="2615591"/>
            <a:ext cx="9391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86688-1ED6-BA41-BD5F-12B57C37B202}"/>
              </a:ext>
            </a:extLst>
          </p:cNvPr>
          <p:cNvSpPr txBox="1"/>
          <p:nvPr/>
        </p:nvSpPr>
        <p:spPr>
          <a:xfrm rot="1185637">
            <a:off x="1154408" y="6503562"/>
            <a:ext cx="11966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D2F241-C58D-824E-88D7-EF312A7C14C8}"/>
              </a:ext>
            </a:extLst>
          </p:cNvPr>
          <p:cNvSpPr txBox="1"/>
          <p:nvPr/>
        </p:nvSpPr>
        <p:spPr>
          <a:xfrm rot="1112717">
            <a:off x="4954988" y="2959739"/>
            <a:ext cx="9391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4F2A2-358F-0640-9C65-261B626BEB06}"/>
              </a:ext>
            </a:extLst>
          </p:cNvPr>
          <p:cNvSpPr txBox="1"/>
          <p:nvPr/>
        </p:nvSpPr>
        <p:spPr>
          <a:xfrm rot="1112717">
            <a:off x="8547543" y="2959739"/>
            <a:ext cx="9391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8D291-C8EC-A14B-8B4B-226F031D38EE}"/>
              </a:ext>
            </a:extLst>
          </p:cNvPr>
          <p:cNvSpPr txBox="1"/>
          <p:nvPr/>
        </p:nvSpPr>
        <p:spPr>
          <a:xfrm rot="1185637">
            <a:off x="4826226" y="6505772"/>
            <a:ext cx="11966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F81C8-B4B8-5149-B21E-00DA9578411A}"/>
              </a:ext>
            </a:extLst>
          </p:cNvPr>
          <p:cNvSpPr txBox="1"/>
          <p:nvPr/>
        </p:nvSpPr>
        <p:spPr>
          <a:xfrm rot="1045835">
            <a:off x="8160278" y="6495259"/>
            <a:ext cx="12378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E912A5-FB97-5B40-8552-CDC8A6A361DB}"/>
              </a:ext>
            </a:extLst>
          </p:cNvPr>
          <p:cNvSpPr txBox="1"/>
          <p:nvPr/>
        </p:nvSpPr>
        <p:spPr>
          <a:xfrm rot="18833412">
            <a:off x="10526517" y="6179787"/>
            <a:ext cx="10853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71987-1EFC-F546-9CBD-EBA7928A65AB}"/>
              </a:ext>
            </a:extLst>
          </p:cNvPr>
          <p:cNvSpPr txBox="1"/>
          <p:nvPr/>
        </p:nvSpPr>
        <p:spPr>
          <a:xfrm rot="16356915">
            <a:off x="2854314" y="1226684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C02E49-097C-6A4B-9261-92B38D2802E9}"/>
              </a:ext>
            </a:extLst>
          </p:cNvPr>
          <p:cNvSpPr txBox="1"/>
          <p:nvPr/>
        </p:nvSpPr>
        <p:spPr>
          <a:xfrm rot="16356915">
            <a:off x="6511988" y="1176926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A01938-14B4-C446-9BD6-97CC6DDD92DD}"/>
              </a:ext>
            </a:extLst>
          </p:cNvPr>
          <p:cNvSpPr txBox="1"/>
          <p:nvPr/>
        </p:nvSpPr>
        <p:spPr>
          <a:xfrm rot="18813551">
            <a:off x="6867191" y="2629112"/>
            <a:ext cx="10853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E88CD-F96A-0E4B-93DC-B92DB67A451B}"/>
              </a:ext>
            </a:extLst>
          </p:cNvPr>
          <p:cNvSpPr txBox="1"/>
          <p:nvPr/>
        </p:nvSpPr>
        <p:spPr>
          <a:xfrm rot="18833412">
            <a:off x="10526516" y="2586232"/>
            <a:ext cx="10853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E6596E-8A09-CC40-844A-588C279839AA}"/>
              </a:ext>
            </a:extLst>
          </p:cNvPr>
          <p:cNvSpPr txBox="1"/>
          <p:nvPr/>
        </p:nvSpPr>
        <p:spPr>
          <a:xfrm rot="16356915">
            <a:off x="10334357" y="1176927"/>
            <a:ext cx="21587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E4423C-5B49-1F41-A1BC-A82CC4F6AB6F}"/>
              </a:ext>
            </a:extLst>
          </p:cNvPr>
          <p:cNvSpPr txBox="1"/>
          <p:nvPr/>
        </p:nvSpPr>
        <p:spPr>
          <a:xfrm rot="16356915">
            <a:off x="2884755" y="4786345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CB11E-02AA-8341-8D40-782A00A1C5CB}"/>
              </a:ext>
            </a:extLst>
          </p:cNvPr>
          <p:cNvSpPr txBox="1"/>
          <p:nvPr/>
        </p:nvSpPr>
        <p:spPr>
          <a:xfrm rot="16435758">
            <a:off x="6510899" y="4736587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A7DA5-1DCE-C347-9AF2-59553101A020}"/>
              </a:ext>
            </a:extLst>
          </p:cNvPr>
          <p:cNvSpPr txBox="1"/>
          <p:nvPr/>
        </p:nvSpPr>
        <p:spPr>
          <a:xfrm rot="16356915">
            <a:off x="10364798" y="4736588"/>
            <a:ext cx="21587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DD06E-B321-DC44-BEC9-0DCEF6694E07}"/>
              </a:ext>
            </a:extLst>
          </p:cNvPr>
          <p:cNvSpPr txBox="1"/>
          <p:nvPr/>
        </p:nvSpPr>
        <p:spPr>
          <a:xfrm rot="18813551">
            <a:off x="3331908" y="6190959"/>
            <a:ext cx="10212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D63D3-E6ED-2346-A5B5-06B67097C007}"/>
              </a:ext>
            </a:extLst>
          </p:cNvPr>
          <p:cNvSpPr txBox="1"/>
          <p:nvPr/>
        </p:nvSpPr>
        <p:spPr>
          <a:xfrm rot="18813551">
            <a:off x="6914772" y="6188772"/>
            <a:ext cx="10853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E7435C-2736-B34D-AD3B-D66201D1B73F}"/>
              </a:ext>
            </a:extLst>
          </p:cNvPr>
          <p:cNvCxnSpPr>
            <a:cxnSpLocks/>
          </p:cNvCxnSpPr>
          <p:nvPr/>
        </p:nvCxnSpPr>
        <p:spPr>
          <a:xfrm flipV="1">
            <a:off x="1337870" y="1934342"/>
            <a:ext cx="494119" cy="58724"/>
          </a:xfrm>
          <a:prstGeom prst="line">
            <a:avLst/>
          </a:prstGeom>
          <a:ln w="127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BFA3D8-4DB2-4246-A1F0-7702413D1011}"/>
              </a:ext>
            </a:extLst>
          </p:cNvPr>
          <p:cNvCxnSpPr>
            <a:cxnSpLocks/>
          </p:cNvCxnSpPr>
          <p:nvPr/>
        </p:nvCxnSpPr>
        <p:spPr>
          <a:xfrm flipV="1">
            <a:off x="2224438" y="495465"/>
            <a:ext cx="1466718" cy="324540"/>
          </a:xfrm>
          <a:prstGeom prst="line">
            <a:avLst/>
          </a:prstGeom>
          <a:ln w="127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058976C-BBD7-7E4F-8B09-12D732FF7EB8}"/>
              </a:ext>
            </a:extLst>
          </p:cNvPr>
          <p:cNvSpPr/>
          <p:nvPr/>
        </p:nvSpPr>
        <p:spPr>
          <a:xfrm>
            <a:off x="8463605" y="4320275"/>
            <a:ext cx="168014" cy="167154"/>
          </a:xfrm>
          <a:prstGeom prst="rect">
            <a:avLst/>
          </a:prstGeom>
          <a:noFill/>
          <a:ln w="127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64BAEF9-F363-D94D-A253-FB7306F48CF9}"/>
              </a:ext>
            </a:extLst>
          </p:cNvPr>
          <p:cNvGrpSpPr/>
          <p:nvPr/>
        </p:nvGrpSpPr>
        <p:grpSpPr>
          <a:xfrm>
            <a:off x="6225499" y="764125"/>
            <a:ext cx="1052614" cy="427456"/>
            <a:chOff x="6212799" y="801196"/>
            <a:chExt cx="1052614" cy="42745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E2E6E73-EA21-574A-8FC1-4A6720618F30}"/>
                </a:ext>
              </a:extLst>
            </p:cNvPr>
            <p:cNvCxnSpPr>
              <a:cxnSpLocks/>
            </p:cNvCxnSpPr>
            <p:nvPr/>
          </p:nvCxnSpPr>
          <p:spPr>
            <a:xfrm>
              <a:off x="6212799" y="997288"/>
              <a:ext cx="819957" cy="225422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168457E-DB14-F545-A3B7-A9BF935C8943}"/>
                </a:ext>
              </a:extLst>
            </p:cNvPr>
            <p:cNvCxnSpPr>
              <a:cxnSpLocks/>
            </p:cNvCxnSpPr>
            <p:nvPr/>
          </p:nvCxnSpPr>
          <p:spPr>
            <a:xfrm>
              <a:off x="6448631" y="801261"/>
              <a:ext cx="816782" cy="225357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B71F51D-1437-AC49-B91E-E3DB6BC9F693}"/>
                </a:ext>
              </a:extLst>
            </p:cNvPr>
            <p:cNvCxnSpPr/>
            <p:nvPr/>
          </p:nvCxnSpPr>
          <p:spPr>
            <a:xfrm flipV="1">
              <a:off x="6215974" y="801196"/>
              <a:ext cx="232657" cy="196157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EC02D1-257C-F940-A41C-FB7F03772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2756" y="1026618"/>
              <a:ext cx="232657" cy="20203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BF49D1-90C6-2D4A-9B16-BF5385B215B3}"/>
              </a:ext>
            </a:extLst>
          </p:cNvPr>
          <p:cNvGrpSpPr/>
          <p:nvPr/>
        </p:nvGrpSpPr>
        <p:grpSpPr>
          <a:xfrm>
            <a:off x="9804197" y="698010"/>
            <a:ext cx="1052614" cy="427456"/>
            <a:chOff x="6212799" y="801196"/>
            <a:chExt cx="1052614" cy="42745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93CED7-7524-A146-861B-58BF6D4B5110}"/>
                </a:ext>
              </a:extLst>
            </p:cNvPr>
            <p:cNvCxnSpPr>
              <a:cxnSpLocks/>
            </p:cNvCxnSpPr>
            <p:nvPr/>
          </p:nvCxnSpPr>
          <p:spPr>
            <a:xfrm>
              <a:off x="6212799" y="997288"/>
              <a:ext cx="819957" cy="225422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04DD02-D8CA-1E4E-922A-2DFF2A15437C}"/>
                </a:ext>
              </a:extLst>
            </p:cNvPr>
            <p:cNvCxnSpPr>
              <a:cxnSpLocks/>
            </p:cNvCxnSpPr>
            <p:nvPr/>
          </p:nvCxnSpPr>
          <p:spPr>
            <a:xfrm>
              <a:off x="6448631" y="801261"/>
              <a:ext cx="816782" cy="225357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226DBA0-519E-FC4E-9CA1-10D2922347CE}"/>
                </a:ext>
              </a:extLst>
            </p:cNvPr>
            <p:cNvCxnSpPr/>
            <p:nvPr/>
          </p:nvCxnSpPr>
          <p:spPr>
            <a:xfrm flipV="1">
              <a:off x="6215974" y="801196"/>
              <a:ext cx="232657" cy="196157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4F833E1-B1D6-7041-A7A1-3234142A1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2756" y="1026618"/>
              <a:ext cx="232657" cy="20203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44C02C9-4722-2C48-A07D-7BF13D4F7C09}"/>
              </a:ext>
            </a:extLst>
          </p:cNvPr>
          <p:cNvGrpSpPr/>
          <p:nvPr/>
        </p:nvGrpSpPr>
        <p:grpSpPr>
          <a:xfrm>
            <a:off x="5909139" y="4203779"/>
            <a:ext cx="1368974" cy="495050"/>
            <a:chOff x="6203274" y="785451"/>
            <a:chExt cx="1368974" cy="49505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50AE04E-85A2-0C48-AF0E-022421EBCA8C}"/>
                </a:ext>
              </a:extLst>
            </p:cNvPr>
            <p:cNvCxnSpPr>
              <a:cxnSpLocks/>
            </p:cNvCxnSpPr>
            <p:nvPr/>
          </p:nvCxnSpPr>
          <p:spPr>
            <a:xfrm>
              <a:off x="6203274" y="987698"/>
              <a:ext cx="1136317" cy="29280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2989D1C-720C-EF46-B4CA-92EE91BD3E8F}"/>
                </a:ext>
              </a:extLst>
            </p:cNvPr>
            <p:cNvCxnSpPr>
              <a:cxnSpLocks/>
            </p:cNvCxnSpPr>
            <p:nvPr/>
          </p:nvCxnSpPr>
          <p:spPr>
            <a:xfrm>
              <a:off x="6427340" y="785451"/>
              <a:ext cx="1144908" cy="29009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23F72B8-DEA3-6C4C-956E-CB2D67D8AA3B}"/>
                </a:ext>
              </a:extLst>
            </p:cNvPr>
            <p:cNvCxnSpPr/>
            <p:nvPr/>
          </p:nvCxnSpPr>
          <p:spPr>
            <a:xfrm flipV="1">
              <a:off x="6203274" y="788496"/>
              <a:ext cx="232657" cy="196157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9852A98-F36E-FC48-85E7-B57B7AED00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9591" y="1078467"/>
              <a:ext cx="232657" cy="20203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43A0314-B13F-EC40-B644-84DA76AA87BA}"/>
              </a:ext>
            </a:extLst>
          </p:cNvPr>
          <p:cNvGrpSpPr/>
          <p:nvPr/>
        </p:nvGrpSpPr>
        <p:grpSpPr>
          <a:xfrm>
            <a:off x="2329247" y="4277338"/>
            <a:ext cx="1374950" cy="489074"/>
            <a:chOff x="6203274" y="791427"/>
            <a:chExt cx="1374950" cy="489074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9495DC0-1092-0746-90D6-00E2E3F931C3}"/>
                </a:ext>
              </a:extLst>
            </p:cNvPr>
            <p:cNvCxnSpPr>
              <a:cxnSpLocks/>
            </p:cNvCxnSpPr>
            <p:nvPr/>
          </p:nvCxnSpPr>
          <p:spPr>
            <a:xfrm>
              <a:off x="6203274" y="987698"/>
              <a:ext cx="1136317" cy="29280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5155EFA-D7A8-394B-B504-D7CF12C75099}"/>
                </a:ext>
              </a:extLst>
            </p:cNvPr>
            <p:cNvCxnSpPr>
              <a:cxnSpLocks/>
            </p:cNvCxnSpPr>
            <p:nvPr/>
          </p:nvCxnSpPr>
          <p:spPr>
            <a:xfrm>
              <a:off x="6433316" y="791427"/>
              <a:ext cx="1144908" cy="29009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0E676AC-1894-F247-A382-361958934216}"/>
                </a:ext>
              </a:extLst>
            </p:cNvPr>
            <p:cNvCxnSpPr/>
            <p:nvPr/>
          </p:nvCxnSpPr>
          <p:spPr>
            <a:xfrm flipV="1">
              <a:off x="6209250" y="794472"/>
              <a:ext cx="232657" cy="196157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AAEB1D6-49A5-9D40-9CC1-729BB2033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9591" y="1078467"/>
              <a:ext cx="232657" cy="20203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981CD8D-310A-C741-BA3B-DFD13D87F62F}"/>
              </a:ext>
            </a:extLst>
          </p:cNvPr>
          <p:cNvSpPr txBox="1"/>
          <p:nvPr/>
        </p:nvSpPr>
        <p:spPr>
          <a:xfrm>
            <a:off x="8378353" y="3823163"/>
            <a:ext cx="222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40FF"/>
                </a:solidFill>
              </a:rPr>
              <a:t>Possible Adversarial </a:t>
            </a:r>
          </a:p>
          <a:p>
            <a:r>
              <a:rPr lang="en-US" sz="1600" dirty="0">
                <a:solidFill>
                  <a:srgbClr val="FF40FF"/>
                </a:solidFill>
              </a:rPr>
              <a:t>Attack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88B3B1B-12B3-CD4C-9D03-CA3F609194CE}"/>
              </a:ext>
            </a:extLst>
          </p:cNvPr>
          <p:cNvSpPr txBox="1"/>
          <p:nvPr/>
        </p:nvSpPr>
        <p:spPr>
          <a:xfrm>
            <a:off x="981487" y="2032403"/>
            <a:ext cx="2688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40FF"/>
                </a:solidFill>
              </a:rPr>
              <a:t>Possible Adversarial Attack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6DF23D-1575-2C41-B4DB-59FA496D80D3}"/>
              </a:ext>
            </a:extLst>
          </p:cNvPr>
          <p:cNvSpPr txBox="1"/>
          <p:nvPr/>
        </p:nvSpPr>
        <p:spPr>
          <a:xfrm>
            <a:off x="778272" y="3317686"/>
            <a:ext cx="1077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F0"/>
                </a:solidFill>
              </a:rPr>
              <a:t>Over-emphasis on PAY_* features results in prediction of default, even for massive repayments.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18976A3-3420-C84D-842D-89CEFE38F1D5}"/>
              </a:ext>
            </a:extLst>
          </p:cNvPr>
          <p:cNvCxnSpPr/>
          <p:nvPr/>
        </p:nvCxnSpPr>
        <p:spPr>
          <a:xfrm flipH="1" flipV="1">
            <a:off x="6039658" y="3805208"/>
            <a:ext cx="102138" cy="39857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C6EB864-B728-9244-97E0-DF0D45E60315}"/>
              </a:ext>
            </a:extLst>
          </p:cNvPr>
          <p:cNvCxnSpPr>
            <a:cxnSpLocks/>
          </p:cNvCxnSpPr>
          <p:nvPr/>
        </p:nvCxnSpPr>
        <p:spPr>
          <a:xfrm flipV="1">
            <a:off x="6473929" y="1192070"/>
            <a:ext cx="579154" cy="215976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4CA8060-A8DE-D240-BD6F-BF776BB90FAB}"/>
              </a:ext>
            </a:extLst>
          </p:cNvPr>
          <p:cNvCxnSpPr>
            <a:cxnSpLocks/>
          </p:cNvCxnSpPr>
          <p:nvPr/>
        </p:nvCxnSpPr>
        <p:spPr>
          <a:xfrm flipV="1">
            <a:off x="6966480" y="1115374"/>
            <a:ext cx="3654067" cy="223646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309BC70-4510-B04A-8AFE-730B2B53C0F5}"/>
              </a:ext>
            </a:extLst>
          </p:cNvPr>
          <p:cNvCxnSpPr>
            <a:cxnSpLocks/>
          </p:cNvCxnSpPr>
          <p:nvPr/>
        </p:nvCxnSpPr>
        <p:spPr>
          <a:xfrm flipV="1">
            <a:off x="3687324" y="3641515"/>
            <a:ext cx="450328" cy="92537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80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598E50-A445-704C-8779-BDD5708E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72" y="-37070"/>
            <a:ext cx="1063545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FB3E48-45F1-FE4D-A84E-8AA6445FDA6B}"/>
              </a:ext>
            </a:extLst>
          </p:cNvPr>
          <p:cNvSpPr txBox="1"/>
          <p:nvPr/>
        </p:nvSpPr>
        <p:spPr>
          <a:xfrm rot="1112717">
            <a:off x="1362433" y="2959739"/>
            <a:ext cx="9391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761F1-5009-9743-BEDC-79E8513637C2}"/>
              </a:ext>
            </a:extLst>
          </p:cNvPr>
          <p:cNvSpPr txBox="1"/>
          <p:nvPr/>
        </p:nvSpPr>
        <p:spPr>
          <a:xfrm rot="18452340">
            <a:off x="3317714" y="2615591"/>
            <a:ext cx="9391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86688-1ED6-BA41-BD5F-12B57C37B202}"/>
              </a:ext>
            </a:extLst>
          </p:cNvPr>
          <p:cNvSpPr txBox="1"/>
          <p:nvPr/>
        </p:nvSpPr>
        <p:spPr>
          <a:xfrm rot="1185637">
            <a:off x="1154408" y="6503562"/>
            <a:ext cx="11966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D2F241-C58D-824E-88D7-EF312A7C14C8}"/>
              </a:ext>
            </a:extLst>
          </p:cNvPr>
          <p:cNvSpPr txBox="1"/>
          <p:nvPr/>
        </p:nvSpPr>
        <p:spPr>
          <a:xfrm rot="1112717">
            <a:off x="4954988" y="2959739"/>
            <a:ext cx="9391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4F2A2-358F-0640-9C65-261B626BEB06}"/>
              </a:ext>
            </a:extLst>
          </p:cNvPr>
          <p:cNvSpPr txBox="1"/>
          <p:nvPr/>
        </p:nvSpPr>
        <p:spPr>
          <a:xfrm rot="1112717">
            <a:off x="8547543" y="2959739"/>
            <a:ext cx="9391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8D291-C8EC-A14B-8B4B-226F031D38EE}"/>
              </a:ext>
            </a:extLst>
          </p:cNvPr>
          <p:cNvSpPr txBox="1"/>
          <p:nvPr/>
        </p:nvSpPr>
        <p:spPr>
          <a:xfrm rot="1185637">
            <a:off x="4826226" y="6505772"/>
            <a:ext cx="11966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F81C8-B4B8-5149-B21E-00DA9578411A}"/>
              </a:ext>
            </a:extLst>
          </p:cNvPr>
          <p:cNvSpPr txBox="1"/>
          <p:nvPr/>
        </p:nvSpPr>
        <p:spPr>
          <a:xfrm rot="1045835">
            <a:off x="8160278" y="6495259"/>
            <a:ext cx="12378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E912A5-FB97-5B40-8552-CDC8A6A361DB}"/>
              </a:ext>
            </a:extLst>
          </p:cNvPr>
          <p:cNvSpPr txBox="1"/>
          <p:nvPr/>
        </p:nvSpPr>
        <p:spPr>
          <a:xfrm rot="18833412">
            <a:off x="10526517" y="6179787"/>
            <a:ext cx="10853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71987-1EFC-F546-9CBD-EBA7928A65AB}"/>
              </a:ext>
            </a:extLst>
          </p:cNvPr>
          <p:cNvSpPr txBox="1"/>
          <p:nvPr/>
        </p:nvSpPr>
        <p:spPr>
          <a:xfrm rot="16356915">
            <a:off x="2854314" y="1226684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C02E49-097C-6A4B-9261-92B38D2802E9}"/>
              </a:ext>
            </a:extLst>
          </p:cNvPr>
          <p:cNvSpPr txBox="1"/>
          <p:nvPr/>
        </p:nvSpPr>
        <p:spPr>
          <a:xfrm rot="16356915">
            <a:off x="6511988" y="1176926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A01938-14B4-C446-9BD6-97CC6DDD92DD}"/>
              </a:ext>
            </a:extLst>
          </p:cNvPr>
          <p:cNvSpPr txBox="1"/>
          <p:nvPr/>
        </p:nvSpPr>
        <p:spPr>
          <a:xfrm rot="18813551">
            <a:off x="6867191" y="2629112"/>
            <a:ext cx="10853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E88CD-F96A-0E4B-93DC-B92DB67A451B}"/>
              </a:ext>
            </a:extLst>
          </p:cNvPr>
          <p:cNvSpPr txBox="1"/>
          <p:nvPr/>
        </p:nvSpPr>
        <p:spPr>
          <a:xfrm rot="18833412">
            <a:off x="10526516" y="2586232"/>
            <a:ext cx="10853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E6596E-8A09-CC40-844A-588C279839AA}"/>
              </a:ext>
            </a:extLst>
          </p:cNvPr>
          <p:cNvSpPr txBox="1"/>
          <p:nvPr/>
        </p:nvSpPr>
        <p:spPr>
          <a:xfrm rot="16356915">
            <a:off x="10334357" y="1176927"/>
            <a:ext cx="21587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E4423C-5B49-1F41-A1BC-A82CC4F6AB6F}"/>
              </a:ext>
            </a:extLst>
          </p:cNvPr>
          <p:cNvSpPr txBox="1"/>
          <p:nvPr/>
        </p:nvSpPr>
        <p:spPr>
          <a:xfrm rot="16356915">
            <a:off x="2884755" y="4786345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CB11E-02AA-8341-8D40-782A00A1C5CB}"/>
              </a:ext>
            </a:extLst>
          </p:cNvPr>
          <p:cNvSpPr txBox="1"/>
          <p:nvPr/>
        </p:nvSpPr>
        <p:spPr>
          <a:xfrm rot="16435758">
            <a:off x="6510899" y="4736587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A7DA5-1DCE-C347-9AF2-59553101A020}"/>
              </a:ext>
            </a:extLst>
          </p:cNvPr>
          <p:cNvSpPr txBox="1"/>
          <p:nvPr/>
        </p:nvSpPr>
        <p:spPr>
          <a:xfrm rot="16356915">
            <a:off x="10364798" y="4736588"/>
            <a:ext cx="21587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DD06E-B321-DC44-BEC9-0DCEF6694E07}"/>
              </a:ext>
            </a:extLst>
          </p:cNvPr>
          <p:cNvSpPr txBox="1"/>
          <p:nvPr/>
        </p:nvSpPr>
        <p:spPr>
          <a:xfrm rot="18813551">
            <a:off x="3331908" y="6190959"/>
            <a:ext cx="10212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D63D3-E6ED-2346-A5B5-06B67097C007}"/>
              </a:ext>
            </a:extLst>
          </p:cNvPr>
          <p:cNvSpPr txBox="1"/>
          <p:nvPr/>
        </p:nvSpPr>
        <p:spPr>
          <a:xfrm rot="18813551">
            <a:off x="6914772" y="6188772"/>
            <a:ext cx="10853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PAY_AMT2</a:t>
            </a:r>
          </a:p>
        </p:txBody>
      </p:sp>
    </p:spTree>
    <p:extLst>
      <p:ext uri="{BB962C8B-B14F-4D97-AF65-F5344CB8AC3E}">
        <p14:creationId xmlns:p14="http://schemas.microsoft.com/office/powerpoint/2010/main" val="102650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6D2ECB-8AF2-574B-858D-B55B80D8E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37" y="15766"/>
            <a:ext cx="1070492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67F910-1EBB-964B-BC9B-077DF2F1818A}"/>
              </a:ext>
            </a:extLst>
          </p:cNvPr>
          <p:cNvSpPr txBox="1"/>
          <p:nvPr/>
        </p:nvSpPr>
        <p:spPr>
          <a:xfrm>
            <a:off x="1589758" y="3003260"/>
            <a:ext cx="5543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6C57D-D761-434E-A172-376B5A186D6B}"/>
              </a:ext>
            </a:extLst>
          </p:cNvPr>
          <p:cNvSpPr txBox="1"/>
          <p:nvPr/>
        </p:nvSpPr>
        <p:spPr>
          <a:xfrm>
            <a:off x="5105469" y="2995306"/>
            <a:ext cx="5543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C817F-E4C6-914A-A4F0-FFB738400804}"/>
              </a:ext>
            </a:extLst>
          </p:cNvPr>
          <p:cNvSpPr txBox="1"/>
          <p:nvPr/>
        </p:nvSpPr>
        <p:spPr>
          <a:xfrm>
            <a:off x="8621180" y="3003260"/>
            <a:ext cx="5543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60285-51E2-794D-AA90-D284AE3C7F5A}"/>
              </a:ext>
            </a:extLst>
          </p:cNvPr>
          <p:cNvSpPr txBox="1"/>
          <p:nvPr/>
        </p:nvSpPr>
        <p:spPr>
          <a:xfrm>
            <a:off x="7070903" y="2826029"/>
            <a:ext cx="5543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E667C0-8FCC-5640-8941-C1BE77B0A40E}"/>
              </a:ext>
            </a:extLst>
          </p:cNvPr>
          <p:cNvSpPr txBox="1"/>
          <p:nvPr/>
        </p:nvSpPr>
        <p:spPr>
          <a:xfrm>
            <a:off x="3502641" y="6352250"/>
            <a:ext cx="5543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537DE-BD8E-7D4A-9CC4-654C00E9B0A8}"/>
              </a:ext>
            </a:extLst>
          </p:cNvPr>
          <p:cNvSpPr txBox="1"/>
          <p:nvPr/>
        </p:nvSpPr>
        <p:spPr>
          <a:xfrm>
            <a:off x="8621180" y="6568681"/>
            <a:ext cx="5543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642612-8552-F846-B127-14C994A30EE6}"/>
              </a:ext>
            </a:extLst>
          </p:cNvPr>
          <p:cNvSpPr txBox="1"/>
          <p:nvPr/>
        </p:nvSpPr>
        <p:spPr>
          <a:xfrm rot="18752569">
            <a:off x="10010699" y="2656752"/>
            <a:ext cx="176297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MARRIAGE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9C7A36-65DC-454C-88E0-8320FB907FFF}"/>
              </a:ext>
            </a:extLst>
          </p:cNvPr>
          <p:cNvSpPr txBox="1"/>
          <p:nvPr/>
        </p:nvSpPr>
        <p:spPr>
          <a:xfrm rot="18752569">
            <a:off x="10110548" y="6182974"/>
            <a:ext cx="176297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MARRIAGE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89B5DC-0C5F-DC44-8499-7AA852917CE3}"/>
              </a:ext>
            </a:extLst>
          </p:cNvPr>
          <p:cNvSpPr txBox="1"/>
          <p:nvPr/>
        </p:nvSpPr>
        <p:spPr>
          <a:xfrm rot="18752569">
            <a:off x="2797716" y="2672141"/>
            <a:ext cx="176297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EDUCATION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4DBADB-9B96-6940-9721-9B7F7248A22D}"/>
              </a:ext>
            </a:extLst>
          </p:cNvPr>
          <p:cNvSpPr txBox="1"/>
          <p:nvPr/>
        </p:nvSpPr>
        <p:spPr>
          <a:xfrm rot="1186231">
            <a:off x="1266402" y="6509844"/>
            <a:ext cx="1055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EDUCATION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80F213-E26C-0A45-A4F1-868B7EB2FEF0}"/>
              </a:ext>
            </a:extLst>
          </p:cNvPr>
          <p:cNvSpPr txBox="1"/>
          <p:nvPr/>
        </p:nvSpPr>
        <p:spPr>
          <a:xfrm rot="1186231">
            <a:off x="4833823" y="6511200"/>
            <a:ext cx="1055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EDUCATION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45276F-4B1A-D94D-B4EC-E9121B8BE4FA}"/>
              </a:ext>
            </a:extLst>
          </p:cNvPr>
          <p:cNvSpPr txBox="1"/>
          <p:nvPr/>
        </p:nvSpPr>
        <p:spPr>
          <a:xfrm rot="16356915">
            <a:off x="2906864" y="1127125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1A5451-6AC0-B642-94E5-670649FDD26F}"/>
              </a:ext>
            </a:extLst>
          </p:cNvPr>
          <p:cNvSpPr txBox="1"/>
          <p:nvPr/>
        </p:nvSpPr>
        <p:spPr>
          <a:xfrm rot="16356915">
            <a:off x="6475978" y="1127125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6B6FC2-BE1B-2E43-A3A9-3DA3B6521DF8}"/>
              </a:ext>
            </a:extLst>
          </p:cNvPr>
          <p:cNvSpPr txBox="1"/>
          <p:nvPr/>
        </p:nvSpPr>
        <p:spPr>
          <a:xfrm rot="16356915">
            <a:off x="10386907" y="1077368"/>
            <a:ext cx="21587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AA5C2-57FB-DC46-B816-85223FCBA95D}"/>
              </a:ext>
            </a:extLst>
          </p:cNvPr>
          <p:cNvSpPr txBox="1"/>
          <p:nvPr/>
        </p:nvSpPr>
        <p:spPr>
          <a:xfrm rot="16356915">
            <a:off x="2937305" y="4686786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2C82B8-93C5-9F49-A24B-C14A1B68D17E}"/>
              </a:ext>
            </a:extLst>
          </p:cNvPr>
          <p:cNvSpPr txBox="1"/>
          <p:nvPr/>
        </p:nvSpPr>
        <p:spPr>
          <a:xfrm rot="16436252">
            <a:off x="6490444" y="4637029"/>
            <a:ext cx="27666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1F766F-A390-2E47-9A9A-C1773E0AEF5A}"/>
              </a:ext>
            </a:extLst>
          </p:cNvPr>
          <p:cNvSpPr txBox="1"/>
          <p:nvPr/>
        </p:nvSpPr>
        <p:spPr>
          <a:xfrm rot="16356915">
            <a:off x="10385818" y="4637029"/>
            <a:ext cx="21587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p_DEFAULT_NEXT_MONTH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E8C6A-89E5-9541-A4C2-0322A287359E}"/>
              </a:ext>
            </a:extLst>
          </p:cNvPr>
          <p:cNvSpPr txBox="1"/>
          <p:nvPr/>
        </p:nvSpPr>
        <p:spPr>
          <a:xfrm rot="18752569">
            <a:off x="6759788" y="6223085"/>
            <a:ext cx="11499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MARRIAGE</a:t>
            </a:r>
          </a:p>
        </p:txBody>
      </p:sp>
    </p:spTree>
    <p:extLst>
      <p:ext uri="{BB962C8B-B14F-4D97-AF65-F5344CB8AC3E}">
        <p14:creationId xmlns:p14="http://schemas.microsoft.com/office/powerpoint/2010/main" val="289594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D76897-0037-664D-B8D1-3D3A1C1C0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6" y="1657350"/>
            <a:ext cx="11112500" cy="3543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01E59E-F2F2-4D46-B1ED-E3E563B7E4F2}"/>
              </a:ext>
            </a:extLst>
          </p:cNvPr>
          <p:cNvSpPr txBox="1"/>
          <p:nvPr/>
        </p:nvSpPr>
        <p:spPr>
          <a:xfrm>
            <a:off x="11126732" y="2343807"/>
            <a:ext cx="95644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Percentile: 0</a:t>
            </a:r>
          </a:p>
          <a:p>
            <a:r>
              <a:rPr lang="en-US" sz="1000" dirty="0"/>
              <a:t>Percentile: 10</a:t>
            </a:r>
          </a:p>
          <a:p>
            <a:r>
              <a:rPr lang="en-US" sz="1000" dirty="0"/>
              <a:t>Percentile: 20</a:t>
            </a:r>
          </a:p>
          <a:p>
            <a:r>
              <a:rPr lang="en-US" sz="1000" dirty="0"/>
              <a:t>Percentile: 30</a:t>
            </a:r>
          </a:p>
          <a:p>
            <a:r>
              <a:rPr lang="en-US" sz="1000" dirty="0"/>
              <a:t>Percentile: 40</a:t>
            </a:r>
          </a:p>
          <a:p>
            <a:r>
              <a:rPr lang="en-US" sz="1000" dirty="0"/>
              <a:t>Percentile: 50</a:t>
            </a:r>
          </a:p>
          <a:p>
            <a:r>
              <a:rPr lang="en-US" sz="1000" dirty="0"/>
              <a:t>Percentile: 60</a:t>
            </a:r>
          </a:p>
          <a:p>
            <a:r>
              <a:rPr lang="en-US" sz="1000" dirty="0"/>
              <a:t>Percentile: 70</a:t>
            </a:r>
          </a:p>
          <a:p>
            <a:r>
              <a:rPr lang="en-US" sz="1000" dirty="0"/>
              <a:t>Percentile: 80</a:t>
            </a:r>
          </a:p>
          <a:p>
            <a:r>
              <a:rPr lang="en-US" sz="1000" dirty="0"/>
              <a:t>Percentile: 90</a:t>
            </a:r>
          </a:p>
          <a:p>
            <a:r>
              <a:rPr lang="en-US" sz="1000" dirty="0"/>
              <a:t>Percentile: 99</a:t>
            </a:r>
          </a:p>
          <a:p>
            <a:r>
              <a:rPr lang="en-US" sz="1000" dirty="0"/>
              <a:t>Partial </a:t>
            </a:r>
          </a:p>
          <a:p>
            <a:r>
              <a:rPr lang="en-US" sz="1000" dirty="0"/>
              <a:t>Dependence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27A8C-E906-C845-979E-DEAC956BC057}"/>
              </a:ext>
            </a:extLst>
          </p:cNvPr>
          <p:cNvSpPr txBox="1"/>
          <p:nvPr/>
        </p:nvSpPr>
        <p:spPr>
          <a:xfrm>
            <a:off x="1728955" y="2169651"/>
            <a:ext cx="18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DEFAULT_NEXT_MONTH: 0</a:t>
            </a:r>
          </a:p>
          <a:p>
            <a:r>
              <a:rPr lang="en-US" sz="1000" dirty="0"/>
              <a:t>DEFAULT_NEXT_MONTH: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5F20B9-9A6F-F646-B6B1-9459EDC38E9B}"/>
              </a:ext>
            </a:extLst>
          </p:cNvPr>
          <p:cNvSpPr txBox="1"/>
          <p:nvPr/>
        </p:nvSpPr>
        <p:spPr>
          <a:xfrm>
            <a:off x="5602016" y="2169651"/>
            <a:ext cx="1881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Partial Dependence</a:t>
            </a:r>
          </a:p>
          <a:p>
            <a:r>
              <a:rPr lang="en-US" sz="1000" dirty="0"/>
              <a:t>Residual: 0</a:t>
            </a:r>
          </a:p>
          <a:p>
            <a:r>
              <a:rPr lang="en-US" sz="1000" dirty="0"/>
              <a:t>Residual: 1</a:t>
            </a:r>
          </a:p>
        </p:txBody>
      </p:sp>
    </p:spTree>
    <p:extLst>
      <p:ext uri="{BB962C8B-B14F-4D97-AF65-F5344CB8AC3E}">
        <p14:creationId xmlns:p14="http://schemas.microsoft.com/office/powerpoint/2010/main" val="167320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6D025E-F321-1C43-A5B4-1172ADE59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1225550"/>
            <a:ext cx="6032500" cy="440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A85A90-6930-E443-B3AF-5DC0378B28F0}"/>
              </a:ext>
            </a:extLst>
          </p:cNvPr>
          <p:cNvSpPr txBox="1"/>
          <p:nvPr/>
        </p:nvSpPr>
        <p:spPr>
          <a:xfrm>
            <a:off x="3394840" y="949056"/>
            <a:ext cx="571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Ranked Predictions on Random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3905-9CC5-D544-9D81-CA65E5FBE28F}"/>
              </a:ext>
            </a:extLst>
          </p:cNvPr>
          <p:cNvSpPr txBox="1"/>
          <p:nvPr/>
        </p:nvSpPr>
        <p:spPr>
          <a:xfrm>
            <a:off x="3363419" y="5517932"/>
            <a:ext cx="571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Ranked Row 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86500-037F-0C46-8A32-977586ADC2B0}"/>
              </a:ext>
            </a:extLst>
          </p:cNvPr>
          <p:cNvSpPr txBox="1"/>
          <p:nvPr/>
        </p:nvSpPr>
        <p:spPr>
          <a:xfrm>
            <a:off x="3746941" y="1352787"/>
            <a:ext cx="18813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33% Missing Data</a:t>
            </a:r>
          </a:p>
          <a:p>
            <a:r>
              <a:rPr lang="en-US" sz="1300" dirty="0"/>
              <a:t>0%   Missing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789D7-DBE3-4241-956B-C36857F69747}"/>
              </a:ext>
            </a:extLst>
          </p:cNvPr>
          <p:cNvSpPr txBox="1"/>
          <p:nvPr/>
        </p:nvSpPr>
        <p:spPr>
          <a:xfrm rot="16200000">
            <a:off x="776807" y="3233493"/>
            <a:ext cx="419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p_DEFAULT_NEXT_MONTH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8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D784AF-823E-694D-B066-365DAB1F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0" y="1115559"/>
            <a:ext cx="12194990" cy="462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6DD454-1B97-C14C-81B9-93373E62EA0E}"/>
              </a:ext>
            </a:extLst>
          </p:cNvPr>
          <p:cNvSpPr txBox="1"/>
          <p:nvPr/>
        </p:nvSpPr>
        <p:spPr>
          <a:xfrm>
            <a:off x="-285689" y="1431967"/>
            <a:ext cx="1397875" cy="37773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300" dirty="0"/>
              <a:t>PAY_AMT6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PAY_AMT5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PAY_AMT4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PAY_AMT3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PAY_AMT2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PAY_AMT1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BILL_AMT6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BILL_AMT5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BILL_AMT4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BILL_AMT3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BILL_AMT2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BILL_AMT1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PAY_6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PAY_5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PAY_4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PAY_3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PAY_2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PAY_0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AGE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MARRIAGE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EDUCATION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SEX</a:t>
            </a:r>
          </a:p>
          <a:p>
            <a:pPr algn="r">
              <a:lnSpc>
                <a:spcPct val="80000"/>
              </a:lnSpc>
            </a:pPr>
            <a:r>
              <a:rPr lang="en-US" sz="1300" dirty="0"/>
              <a:t>LIMIT_BAL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A23AA-905D-1042-96D1-449404396BAE}"/>
              </a:ext>
            </a:extLst>
          </p:cNvPr>
          <p:cNvSpPr txBox="1"/>
          <p:nvPr/>
        </p:nvSpPr>
        <p:spPr>
          <a:xfrm>
            <a:off x="1112185" y="5474526"/>
            <a:ext cx="5264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Shapley Feature Contributions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19CF4-9F59-1C41-833C-F7A8614BBD4E}"/>
              </a:ext>
            </a:extLst>
          </p:cNvPr>
          <p:cNvSpPr txBox="1"/>
          <p:nvPr/>
        </p:nvSpPr>
        <p:spPr>
          <a:xfrm>
            <a:off x="6778638" y="5474526"/>
            <a:ext cx="5264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Shapley Feature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04E10-A54F-5744-9FBC-6845395DA0D0}"/>
              </a:ext>
            </a:extLst>
          </p:cNvPr>
          <p:cNvSpPr txBox="1"/>
          <p:nvPr/>
        </p:nvSpPr>
        <p:spPr>
          <a:xfrm>
            <a:off x="1112184" y="1072113"/>
            <a:ext cx="5264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 Residual Rows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02884-A862-874B-BFB7-1FF5FB003601}"/>
              </a:ext>
            </a:extLst>
          </p:cNvPr>
          <p:cNvSpPr txBox="1"/>
          <p:nvPr/>
        </p:nvSpPr>
        <p:spPr>
          <a:xfrm>
            <a:off x="6927137" y="1067374"/>
            <a:ext cx="52648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Residual Rows</a:t>
            </a:r>
          </a:p>
        </p:txBody>
      </p:sp>
    </p:spTree>
    <p:extLst>
      <p:ext uri="{BB962C8B-B14F-4D97-AF65-F5344CB8AC3E}">
        <p14:creationId xmlns:p14="http://schemas.microsoft.com/office/powerpoint/2010/main" val="324236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844</Words>
  <Application>Microsoft Macintosh PowerPoint</Application>
  <PresentationFormat>Widescreen</PresentationFormat>
  <Paragraphs>235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Hall</dc:creator>
  <cp:lastModifiedBy>Patrick Hall</cp:lastModifiedBy>
  <cp:revision>33</cp:revision>
  <cp:lastPrinted>2019-07-28T17:05:42Z</cp:lastPrinted>
  <dcterms:created xsi:type="dcterms:W3CDTF">2019-07-26T17:29:52Z</dcterms:created>
  <dcterms:modified xsi:type="dcterms:W3CDTF">2019-07-29T01:32:18Z</dcterms:modified>
</cp:coreProperties>
</file>