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643B-ACF2-4C12-8C6B-E7CBAE80FD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991350" y="1693069"/>
            <a:ext cx="2905125" cy="1859756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221441" y="477357"/>
            <a:ext cx="2957804" cy="1916311"/>
            <a:chOff x="1242760" y="367759"/>
            <a:chExt cx="2957804" cy="19163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5316" y="849059"/>
              <a:ext cx="1015248" cy="103074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242760" y="839683"/>
              <a:ext cx="2575249" cy="1444387"/>
              <a:chOff x="1242760" y="923662"/>
              <a:chExt cx="2575249" cy="144438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42760" y="923662"/>
                <a:ext cx="25752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dirty="0" err="1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      10.4</a:t>
                </a:r>
              </a:p>
              <a:p>
                <a:r>
                  <a:rPr lang="en-US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</a:t>
                </a:r>
                <a:r>
                  <a:rPr lang="en-US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ico:     690</a:t>
                </a:r>
              </a:p>
              <a:p>
                <a:r>
                  <a:rPr lang="en-US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m_delinq: 4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5400000">
                <a:off x="2432413" y="1894134"/>
                <a:ext cx="578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…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42760" y="367759"/>
              <a:ext cx="295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Attributes of attacker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242760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/>
                    <a:gridCol w="746449"/>
                    <a:gridCol w="1259633"/>
                    <a:gridCol w="419878"/>
                    <a:gridCol w="82109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242760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/>
                    <a:gridCol w="746449"/>
                    <a:gridCol w="1259633"/>
                    <a:gridCol w="419878"/>
                    <a:gridCol w="82109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108197" r="-1971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204839" r="-19710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309836" r="-19710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409836" r="-1971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242760" y="4660152"/>
            <a:ext cx="38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Original training 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844237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/>
                    <a:gridCol w="746449"/>
                    <a:gridCol w="1259633"/>
                    <a:gridCol w="419878"/>
                    <a:gridCol w="82109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844237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/>
                    <a:gridCol w="746449"/>
                    <a:gridCol w="1259633"/>
                    <a:gridCol w="419878"/>
                    <a:gridCol w="82109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108197" r="-1985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204839" r="-1985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309836" r="-19855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409836" r="-19855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910646" y="4660152"/>
            <a:ext cx="38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Altered training 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232257" y="3433665"/>
            <a:ext cx="1446245" cy="463615"/>
          </a:xfrm>
          <a:prstGeom prst="right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endParaRPr lang="en-US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760" y="5523268"/>
            <a:ext cx="94252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 alters model training data to ensure favorable outcomes</a:t>
            </a:r>
            <a:endParaRPr lang="en-US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955764" y="941517"/>
            <a:ext cx="10280473" cy="4974967"/>
            <a:chOff x="844731" y="886600"/>
            <a:chExt cx="10280473" cy="4974967"/>
          </a:xfrm>
        </p:grpSpPr>
        <p:grpSp>
          <p:nvGrpSpPr>
            <p:cNvPr id="43" name="Group 42"/>
            <p:cNvGrpSpPr/>
            <p:nvPr/>
          </p:nvGrpSpPr>
          <p:grpSpPr>
            <a:xfrm>
              <a:off x="844731" y="996434"/>
              <a:ext cx="2908663" cy="4865133"/>
              <a:chOff x="844731" y="685799"/>
              <a:chExt cx="2908663" cy="486513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923109" y="685799"/>
                <a:ext cx="2760616" cy="4315030"/>
                <a:chOff x="923109" y="685799"/>
                <a:chExt cx="2760616" cy="4315030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524000" y="685799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start</a:t>
                  </a:r>
                  <a:endPara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4" name="Straight Connector 3"/>
                <p:cNvCxnSpPr>
                  <a:stCxn id="2" idx="2"/>
                </p:cNvCxnSpPr>
                <p:nvPr/>
              </p:nvCxnSpPr>
              <p:spPr>
                <a:xfrm>
                  <a:off x="1981200" y="1600200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445019" y="1715334"/>
                  <a:ext cx="10745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448359" y="1708660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11818" y="1708660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ounded Rectangle 15"/>
                <p:cNvSpPr/>
                <p:nvPr/>
              </p:nvSpPr>
              <p:spPr>
                <a:xfrm>
                  <a:off x="923109" y="1823793"/>
                  <a:ext cx="979110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fico &lt; 700:</a:t>
                  </a:r>
                  <a:endParaRPr lang="en-US" sz="9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  <a:endPara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054617" y="1823793"/>
                  <a:ext cx="986705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</a:t>
                  </a:r>
                  <a:r>
                    <a:rPr lang="en-US" sz="9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ico &gt;= 700</a:t>
                  </a:r>
                  <a:endPara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510705" y="2731518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974524" y="2846652"/>
                  <a:ext cx="10745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977864" y="2839978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041323" y="2839978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ounded Rectangle 23"/>
                <p:cNvSpPr/>
                <p:nvPr/>
              </p:nvSpPr>
              <p:spPr>
                <a:xfrm>
                  <a:off x="1332411" y="2955111"/>
                  <a:ext cx="1099313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m_delinq &lt;= 2 </a:t>
                  </a:r>
                  <a:endPara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2584122" y="2955111"/>
                  <a:ext cx="1099603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</a:t>
                  </a:r>
                  <a:r>
                    <a:rPr lang="en-US" sz="9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_delinq &gt; 2:</a:t>
                  </a:r>
                  <a:endParaRPr lang="en-US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  <a:endPara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980087" y="3862835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443906" y="3977969"/>
                  <a:ext cx="10745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47246" y="3971295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510705" y="3971295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ounded Rectangle 33"/>
                <p:cNvSpPr/>
                <p:nvPr/>
              </p:nvSpPr>
              <p:spPr>
                <a:xfrm>
                  <a:off x="923109" y="4086428"/>
                  <a:ext cx="977997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</a:t>
                  </a:r>
                  <a:r>
                    <a:rPr lang="en-US" sz="900" b="1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ti</a:t>
                  </a:r>
                  <a:r>
                    <a:rPr lang="en-US" sz="9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&gt;= 2.5: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  <a:endPara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053505" y="4086428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</a:t>
                  </a:r>
                  <a:r>
                    <a:rPr lang="en-US" sz="900" b="1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ti</a:t>
                  </a:r>
                  <a:r>
                    <a:rPr lang="en-US" sz="9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&lt; 2.5</a:t>
                  </a:r>
                </a:p>
                <a:p>
                  <a:pPr algn="ctr"/>
                  <a:r>
                    <a:rPr lang="en-US" sz="13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approve</a:t>
                  </a:r>
                  <a:endParaRPr lang="en-US" sz="13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844731" y="5181600"/>
                <a:ext cx="2908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Original model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4218353" y="3501413"/>
              <a:ext cx="1446245" cy="463615"/>
            </a:xfrm>
            <a:prstGeom prst="rightArrow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attack</a:t>
              </a:r>
              <a:endPara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3275" y="2313792"/>
              <a:ext cx="1041646" cy="1041646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6090634" y="996434"/>
              <a:ext cx="5034570" cy="4865133"/>
              <a:chOff x="6090634" y="616262"/>
              <a:chExt cx="5034570" cy="486513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556730" y="616262"/>
                <a:ext cx="3568474" cy="4865133"/>
                <a:chOff x="437472" y="685799"/>
                <a:chExt cx="3568474" cy="4865133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437472" y="685799"/>
                  <a:ext cx="3568474" cy="4315030"/>
                  <a:chOff x="437472" y="685799"/>
                  <a:chExt cx="3568474" cy="4315030"/>
                </a:xfrm>
              </p:grpSpPr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1524000" y="685799"/>
                    <a:ext cx="914400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start</a:t>
                    </a:r>
                    <a:endPara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1981200" y="160020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1188719" y="1708657"/>
                    <a:ext cx="1628503" cy="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194605" y="170866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2816621" y="170866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437472" y="1823793"/>
                    <a:ext cx="979110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fico &lt; 700:</a:t>
                    </a:r>
                    <a:endParaRPr lang="en-US" sz="9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deny</a:t>
                    </a:r>
                    <a:endParaRPr lang="en-US" sz="14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2359420" y="1823793"/>
                    <a:ext cx="986705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f</a:t>
                    </a:r>
                    <a:r>
                      <a:rPr lang="en-US" sz="9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ico &gt;= 700</a:t>
                    </a:r>
                    <a:endPara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832922" y="2735893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296745" y="2842277"/>
                    <a:ext cx="107458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300085" y="2839978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3363544" y="2839978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654632" y="2955111"/>
                    <a:ext cx="1099313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m_delinq &lt;= 2 </a:t>
                    </a:r>
                    <a:endPara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906343" y="2955111"/>
                    <a:ext cx="1099603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</a:t>
                    </a:r>
                    <a:r>
                      <a:rPr lang="en-US" sz="9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_delinq &gt; 2:</a:t>
                    </a:r>
                    <a:endParaRPr lang="en-US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deny</a:t>
                    </a:r>
                    <a:endParaRPr lang="en-US" sz="14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2295091" y="386721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70461" y="3977969"/>
                    <a:ext cx="107458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769467" y="3971295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37301" y="3971295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245330" y="4086428"/>
                    <a:ext cx="977997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err="1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</a:t>
                    </a:r>
                    <a:r>
                      <a:rPr lang="en-US" sz="900" b="1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ti</a:t>
                    </a:r>
                    <a:r>
                      <a:rPr lang="en-US" sz="9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 &gt;= 2.5: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deny</a:t>
                    </a:r>
                    <a:endParaRPr lang="en-US" sz="14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2375726" y="4086428"/>
                    <a:ext cx="914400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err="1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</a:t>
                    </a:r>
                    <a:r>
                      <a:rPr lang="en-US" sz="900" b="1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ti</a:t>
                    </a:r>
                    <a:r>
                      <a:rPr lang="en-US" sz="9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 &lt; 2.5</a:t>
                    </a:r>
                  </a:p>
                  <a:p>
                    <a:pPr algn="ctr"/>
                    <a:r>
                      <a:rPr lang="en-US" sz="13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approve</a:t>
                    </a:r>
                    <a:endParaRPr lang="en-US" sz="13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1245331" y="5181600"/>
                  <a:ext cx="204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Altered model</a:t>
                  </a:r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71" name="Straight Connector 70"/>
              <p:cNvCxnSpPr/>
              <p:nvPr/>
            </p:nvCxnSpPr>
            <p:spPr>
              <a:xfrm>
                <a:off x="7712035" y="2668957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567055" y="2777417"/>
                <a:ext cx="1355363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567055" y="277481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921817" y="2777417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7432262" y="2895849"/>
                <a:ext cx="97911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yoj</a:t>
                </a:r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0:</a:t>
                </a:r>
                <a:endParaRPr lang="en-US" sz="900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  <a:endParaRPr lang="en-US" sz="14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6090634" y="2895849"/>
                <a:ext cx="97911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yoj</a:t>
                </a:r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0:</a:t>
                </a:r>
                <a:endParaRPr lang="en-US" sz="900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9" name="Straight Connector 78"/>
            <p:cNvCxnSpPr>
              <a:endCxn id="76" idx="1"/>
            </p:cNvCxnSpPr>
            <p:nvPr/>
          </p:nvCxnSpPr>
          <p:spPr>
            <a:xfrm>
              <a:off x="5278128" y="3046528"/>
              <a:ext cx="812506" cy="686694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945406" y="886600"/>
              <a:ext cx="456636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Attacker adds backdoor into model scoring mechanisms to attain favorable outcomes</a:t>
              </a:r>
              <a:endPara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1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86742" y="996434"/>
            <a:ext cx="2908663" cy="4865133"/>
            <a:chOff x="844731" y="685799"/>
            <a:chExt cx="2908663" cy="4865133"/>
          </a:xfrm>
        </p:grpSpPr>
        <p:grpSp>
          <p:nvGrpSpPr>
            <p:cNvPr id="36" name="Group 35"/>
            <p:cNvGrpSpPr/>
            <p:nvPr/>
          </p:nvGrpSpPr>
          <p:grpSpPr>
            <a:xfrm>
              <a:off x="923109" y="685799"/>
              <a:ext cx="2760616" cy="4315030"/>
              <a:chOff x="923109" y="685799"/>
              <a:chExt cx="2760616" cy="431503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Straight Connector 3"/>
              <p:cNvCxnSpPr>
                <a:stCxn id="2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700:</a:t>
                </a:r>
                <a:endPara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ico &gt;= 700</a:t>
                </a:r>
                <a:endParaRPr lang="en-US" sz="9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1332411" y="2955111"/>
                <a:ext cx="109931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2 </a:t>
                </a:r>
                <a:endParaRPr lang="en-US" sz="9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84122" y="2955111"/>
                <a:ext cx="109960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_delinq &gt; 2:</a:t>
                </a:r>
                <a:endPara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2.5: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2.5</a:t>
                </a:r>
              </a:p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  <a:endParaRPr lang="en-US" sz="13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44731" y="5181600"/>
              <a:ext cx="2908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Original model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15552" y="506341"/>
            <a:ext cx="1671882" cy="5518810"/>
            <a:chOff x="3133923" y="506341"/>
            <a:chExt cx="1671882" cy="551881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120627" y="506341"/>
              <a:ext cx="2231" cy="5518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eft Arrow 8"/>
            <p:cNvSpPr/>
            <p:nvPr/>
          </p:nvSpPr>
          <p:spPr>
            <a:xfrm>
              <a:off x="3133923" y="943596"/>
              <a:ext cx="1671882" cy="101006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API data input </a:t>
              </a:r>
              <a:endParaRPr 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33923" y="4347059"/>
              <a:ext cx="1671882" cy="1010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API prediction output</a:t>
              </a:r>
              <a:endParaRPr 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312261"/>
                  </p:ext>
                </p:extLst>
              </p:nvPr>
            </p:nvGraphicFramePr>
            <p:xfrm>
              <a:off x="4058370" y="2220245"/>
              <a:ext cx="4222865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6903"/>
                    <a:gridCol w="799547"/>
                    <a:gridCol w="1283741"/>
                    <a:gridCol w="483500"/>
                    <a:gridCol w="101917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0.88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0.45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312261"/>
                  </p:ext>
                </p:extLst>
              </p:nvPr>
            </p:nvGraphicFramePr>
            <p:xfrm>
              <a:off x="4058370" y="2220245"/>
              <a:ext cx="4222865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6903"/>
                    <a:gridCol w="799547"/>
                    <a:gridCol w="1283741"/>
                    <a:gridCol w="483500"/>
                    <a:gridCol w="101917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108197" r="-21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208197" r="-21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0.88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308197" r="-21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0.45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408197" r="-21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7" name="Group 26"/>
          <p:cNvGrpSpPr/>
          <p:nvPr/>
        </p:nvGrpSpPr>
        <p:grpSpPr>
          <a:xfrm>
            <a:off x="3218474" y="1448627"/>
            <a:ext cx="3940134" cy="1234061"/>
            <a:chOff x="3976463" y="1448627"/>
            <a:chExt cx="3940134" cy="1234061"/>
          </a:xfrm>
        </p:grpSpPr>
        <p:sp>
          <p:nvSpPr>
            <p:cNvPr id="15" name="Arc 14"/>
            <p:cNvSpPr/>
            <p:nvPr/>
          </p:nvSpPr>
          <p:spPr>
            <a:xfrm>
              <a:off x="3976463" y="1448627"/>
              <a:ext cx="2397983" cy="1234061"/>
            </a:xfrm>
            <a:prstGeom prst="arc">
              <a:avLst>
                <a:gd name="adj1" fmla="val 16050482"/>
                <a:gd name="adj2" fmla="val 38340"/>
              </a:avLst>
            </a:prstGeom>
            <a:ln w="12700">
              <a:solidFill>
                <a:srgbClr val="FF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913185" y="2073911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10800000">
            <a:off x="975118" y="3693562"/>
            <a:ext cx="7300100" cy="1159426"/>
            <a:chOff x="4816359" y="1475034"/>
            <a:chExt cx="21925895" cy="1128095"/>
          </a:xfrm>
        </p:grpSpPr>
        <p:sp>
          <p:nvSpPr>
            <p:cNvPr id="85" name="Arc 84"/>
            <p:cNvSpPr/>
            <p:nvPr/>
          </p:nvSpPr>
          <p:spPr>
            <a:xfrm>
              <a:off x="6371749" y="1475034"/>
              <a:ext cx="20370505" cy="1128095"/>
            </a:xfrm>
            <a:prstGeom prst="arc">
              <a:avLst>
                <a:gd name="adj1" fmla="val 10753489"/>
                <a:gd name="adj2" fmla="val 16258674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916597" y="2073911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24350" y="1049143"/>
            <a:ext cx="350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Attacker simulates data</a:t>
            </a:r>
            <a:endParaRPr lang="en-US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1007" y="4897691"/>
            <a:ext cx="38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API returns predictions for simulated data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821899" y="937209"/>
            <a:ext cx="3201658" cy="5696130"/>
            <a:chOff x="718445" y="685799"/>
            <a:chExt cx="3201658" cy="5696130"/>
          </a:xfrm>
        </p:grpSpPr>
        <p:grpSp>
          <p:nvGrpSpPr>
            <p:cNvPr id="91" name="Group 90"/>
            <p:cNvGrpSpPr/>
            <p:nvPr/>
          </p:nvGrpSpPr>
          <p:grpSpPr>
            <a:xfrm>
              <a:off x="923109" y="685799"/>
              <a:ext cx="2893196" cy="4315030"/>
              <a:chOff x="923109" y="685799"/>
              <a:chExt cx="2893196" cy="43150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  <a:endParaRPr lang="en-US" sz="14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94" name="Straight Connector 93"/>
              <p:cNvCxnSpPr>
                <a:stCxn id="93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ounded Rectangle 97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703:</a:t>
                </a:r>
                <a:endParaRPr lang="en-US" sz="900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</a:t>
                </a:r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ico &gt;= 703</a:t>
                </a:r>
                <a:endParaRPr lang="en-US" sz="9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1196957" y="2955111"/>
                <a:ext cx="1234768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1.8 </a:t>
                </a:r>
                <a:endParaRPr lang="en-US" sz="9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584122" y="2955111"/>
                <a:ext cx="1232183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_delinq &gt; 1.8:</a:t>
                </a:r>
                <a:endParaRPr lang="en-US" sz="1400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ounded Rectangle 109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2.1: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2.1</a:t>
                </a:r>
              </a:p>
              <a:p>
                <a:pPr algn="ctr"/>
                <a:r>
                  <a:rPr lang="en-US" sz="1300" b="1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  <a:endParaRPr lang="en-US" sz="1300" b="1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718445" y="5181600"/>
              <a:ext cx="320165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3. Attacker trains surrogate model between simulated data and API predictions </a:t>
              </a:r>
              <a:endPara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1315" y="128196"/>
            <a:ext cx="1015248" cy="1030748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>
            <a:off x="8821899" y="818866"/>
            <a:ext cx="805555" cy="177568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7195782" y="818866"/>
            <a:ext cx="1626118" cy="1255045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032591" y="5774400"/>
            <a:ext cx="2361204" cy="65535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endParaRPr lang="en-US" sz="360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598692"/>
                  </p:ext>
                </p:extLst>
              </p:nvPr>
            </p:nvGraphicFramePr>
            <p:xfrm>
              <a:off x="4083097" y="2275355"/>
              <a:ext cx="3741383" cy="2468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55259"/>
                    <a:gridCol w="523875"/>
                    <a:gridCol w="866775"/>
                    <a:gridCol w="285750"/>
                    <a:gridCol w="695325"/>
                    <a:gridCol w="914399"/>
                  </a:tblGrid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in_train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0.96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0.89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0.27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850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0.33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598692"/>
                  </p:ext>
                </p:extLst>
              </p:nvPr>
            </p:nvGraphicFramePr>
            <p:xfrm>
              <a:off x="4083097" y="2275355"/>
              <a:ext cx="3741383" cy="2468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55259"/>
                    <a:gridCol w="523875"/>
                    <a:gridCol w="866775"/>
                    <a:gridCol w="285750"/>
                    <a:gridCol w="695325"/>
                    <a:gridCol w="914399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in_train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102222" r="-565957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0.96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202222" r="-565957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0.89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302222" r="-565957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393478" r="-565957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0.27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850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504444" r="-565957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0.33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604444" r="-565957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704444" r="-565957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804444" r="-565957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5" name="Rectangle 114"/>
          <p:cNvSpPr/>
          <p:nvPr/>
        </p:nvSpPr>
        <p:spPr>
          <a:xfrm>
            <a:off x="5105099" y="1360508"/>
            <a:ext cx="1705472" cy="53926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endParaRPr lang="en-US" sz="280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82466" y="1676802"/>
            <a:ext cx="12009534" cy="5080576"/>
            <a:chOff x="339967" y="857934"/>
            <a:chExt cx="12009534" cy="5080576"/>
          </a:xfrm>
        </p:grpSpPr>
        <p:grpSp>
          <p:nvGrpSpPr>
            <p:cNvPr id="90" name="Group 89"/>
            <p:cNvGrpSpPr/>
            <p:nvPr/>
          </p:nvGrpSpPr>
          <p:grpSpPr>
            <a:xfrm>
              <a:off x="339967" y="857934"/>
              <a:ext cx="3201658" cy="5080576"/>
              <a:chOff x="718445" y="685799"/>
              <a:chExt cx="3201658" cy="508057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23109" y="685799"/>
                <a:ext cx="2893894" cy="4315030"/>
                <a:chOff x="923109" y="685799"/>
                <a:chExt cx="2893894" cy="4315030"/>
              </a:xfrm>
            </p:grpSpPr>
            <p:sp>
              <p:nvSpPr>
                <p:cNvPr id="93" name="Rounded Rectangle 92"/>
                <p:cNvSpPr/>
                <p:nvPr/>
              </p:nvSpPr>
              <p:spPr>
                <a:xfrm>
                  <a:off x="1524000" y="685799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start</a:t>
                  </a:r>
                  <a:endParaRPr lang="en-US" sz="14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94" name="Straight Connector 93"/>
                <p:cNvCxnSpPr>
                  <a:stCxn id="93" idx="2"/>
                </p:cNvCxnSpPr>
                <p:nvPr/>
              </p:nvCxnSpPr>
              <p:spPr>
                <a:xfrm>
                  <a:off x="1981200" y="1600200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445019" y="1715334"/>
                  <a:ext cx="1074587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448359" y="1708660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511818" y="1708660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ounded Rectangle 97"/>
                <p:cNvSpPr/>
                <p:nvPr/>
              </p:nvSpPr>
              <p:spPr>
                <a:xfrm>
                  <a:off x="923109" y="1823793"/>
                  <a:ext cx="97911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fico &lt; 703:</a:t>
                  </a:r>
                  <a:endParaRPr lang="en-US" sz="900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  <a:endPara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2054617" y="1823793"/>
                  <a:ext cx="986705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</a:t>
                  </a:r>
                  <a:r>
                    <a:rPr lang="en-US" sz="9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ico &gt;= 703</a:t>
                  </a:r>
                  <a:endPara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510705" y="2731518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974524" y="2846652"/>
                  <a:ext cx="1074587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977864" y="2839978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041323" y="2839978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>
                  <a:off x="1196957" y="2955111"/>
                  <a:ext cx="1234768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m_delinq &lt;= 1.8 </a:t>
                  </a:r>
                  <a:endPara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584123" y="2955111"/>
                  <a:ext cx="123288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</a:t>
                  </a:r>
                  <a:r>
                    <a:rPr lang="en-US" sz="9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_delinq &gt; 1.8:</a:t>
                  </a:r>
                  <a:endParaRPr lang="en-US" sz="1400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  <a:endPara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980087" y="3862835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443906" y="3977969"/>
                  <a:ext cx="1074587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447246" y="3971295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510705" y="3971295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ounded Rectangle 109"/>
                <p:cNvSpPr/>
                <p:nvPr/>
              </p:nvSpPr>
              <p:spPr>
                <a:xfrm>
                  <a:off x="923109" y="4086428"/>
                  <a:ext cx="977997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</a:t>
                  </a:r>
                  <a:r>
                    <a:rPr lang="en-US" sz="900" b="1" dirty="0" err="1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ti</a:t>
                  </a:r>
                  <a:r>
                    <a:rPr lang="en-US" sz="9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&gt;= 2.1: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  <a:endPara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2053505" y="4086428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</a:t>
                  </a:r>
                  <a:r>
                    <a:rPr lang="en-US" sz="900" b="1" dirty="0" err="1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ti</a:t>
                  </a:r>
                  <a:r>
                    <a:rPr lang="en-US" sz="9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&lt; 2.1</a:t>
                  </a:r>
                </a:p>
                <a:p>
                  <a:pPr algn="ctr"/>
                  <a:r>
                    <a:rPr lang="en-US" sz="1300" b="1" dirty="0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approve</a:t>
                  </a:r>
                  <a:endParaRPr lang="en-US" sz="13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18445" y="5181600"/>
                <a:ext cx="320165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1. Attack begins with trained surrogate model </a:t>
                </a:r>
                <a:endParaRPr lang="en-US" sz="16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213942" y="4096388"/>
              <a:ext cx="374138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2. Attacker augments surrogate training data with new rows not in the original surrogate training data and scores them with the surrogate model</a:t>
              </a:r>
              <a:endParaRPr lang="en-US" sz="16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730743" y="1083043"/>
              <a:ext cx="3618758" cy="4455358"/>
              <a:chOff x="8361545" y="1825831"/>
              <a:chExt cx="3618758" cy="445535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361545" y="1825831"/>
                <a:ext cx="3618758" cy="2639398"/>
                <a:chOff x="8361545" y="1825831"/>
                <a:chExt cx="3618758" cy="263939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8361545" y="2720901"/>
                  <a:ext cx="3618758" cy="1744328"/>
                  <a:chOff x="8361545" y="2720901"/>
                  <a:chExt cx="3618758" cy="1744328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8361545" y="3648014"/>
                    <a:ext cx="3618758" cy="817215"/>
                    <a:chOff x="8236203" y="5916986"/>
                    <a:chExt cx="3618758" cy="817215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0067925" y="5916986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887305" y="6168501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_delinq</a:t>
                      </a:r>
                      <a:endPara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10902109" y="5921162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0704374" y="6170583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en-US" sz="1200" dirty="0" err="1" smtClean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_deny</a:t>
                      </a:r>
                      <a:endPara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9249423" y="5920823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9068803" y="6183986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fico</a:t>
                      </a:r>
                      <a:endPara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8416823" y="5921512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8236203" y="6184675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dti</a:t>
                      </a:r>
                      <a:endPara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80" name="Oval 79"/>
                  <p:cNvSpPr/>
                  <p:nvPr/>
                </p:nvSpPr>
                <p:spPr>
                  <a:xfrm>
                    <a:off x="8975095" y="2720901"/>
                    <a:ext cx="789348" cy="812689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H</a:t>
                    </a:r>
                    <a:r>
                      <a:rPr lang="en-US" sz="1200" baseline="-25000" dirty="0" smtClean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  <a:endParaRPr lang="en-US" sz="1200" baseline="-25000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9803861" y="2738479"/>
                    <a:ext cx="789348" cy="812689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H</a:t>
                    </a:r>
                    <a:r>
                      <a:rPr lang="en-US" sz="1200" baseline="-25000" dirty="0" smtClean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2</a:t>
                    </a:r>
                    <a:endParaRPr lang="en-US" sz="1200" baseline="-25000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10632627" y="2720901"/>
                    <a:ext cx="789348" cy="812689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H</a:t>
                    </a:r>
                    <a:r>
                      <a:rPr lang="en-US" sz="1200" baseline="-25000" dirty="0" smtClean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3</a:t>
                    </a:r>
                    <a:endParaRPr lang="en-US" sz="1200" baseline="-25000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78" idx="0"/>
                    <a:endCxn id="80" idx="4"/>
                  </p:cNvCxnSpPr>
                  <p:nvPr/>
                </p:nvCxnSpPr>
                <p:spPr>
                  <a:xfrm flipV="1">
                    <a:off x="8936839" y="3533590"/>
                    <a:ext cx="432930" cy="118950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>
                    <a:stCxn id="78" idx="0"/>
                    <a:endCxn id="114" idx="4"/>
                  </p:cNvCxnSpPr>
                  <p:nvPr/>
                </p:nvCxnSpPr>
                <p:spPr>
                  <a:xfrm flipV="1">
                    <a:off x="8936839" y="3551168"/>
                    <a:ext cx="1261696" cy="101372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>
                    <a:stCxn id="78" idx="0"/>
                    <a:endCxn id="116" idx="4"/>
                  </p:cNvCxnSpPr>
                  <p:nvPr/>
                </p:nvCxnSpPr>
                <p:spPr>
                  <a:xfrm flipV="1">
                    <a:off x="8936839" y="3533590"/>
                    <a:ext cx="2090462" cy="118950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" name="Group 37"/>
                  <p:cNvGrpSpPr/>
                  <p:nvPr/>
                </p:nvGrpSpPr>
                <p:grpSpPr>
                  <a:xfrm flipH="1">
                    <a:off x="9323031" y="3533590"/>
                    <a:ext cx="2090462" cy="118950"/>
                    <a:chOff x="9089239" y="3685990"/>
                    <a:chExt cx="2090462" cy="118950"/>
                  </a:xfrm>
                </p:grpSpPr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flipV="1">
                      <a:off x="9089239" y="3685990"/>
                      <a:ext cx="432930" cy="118950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flipV="1">
                      <a:off x="9089239" y="3703568"/>
                      <a:ext cx="1261696" cy="101372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 flipV="1">
                      <a:off x="9089239" y="3685990"/>
                      <a:ext cx="2090462" cy="118950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2" name="Straight Connector 121"/>
                  <p:cNvCxnSpPr>
                    <a:stCxn id="75" idx="0"/>
                    <a:endCxn id="80" idx="4"/>
                  </p:cNvCxnSpPr>
                  <p:nvPr/>
                </p:nvCxnSpPr>
                <p:spPr>
                  <a:xfrm flipH="1" flipV="1">
                    <a:off x="9369769" y="3533590"/>
                    <a:ext cx="399670" cy="118261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>
                    <a:stCxn id="75" idx="0"/>
                    <a:endCxn id="114" idx="4"/>
                  </p:cNvCxnSpPr>
                  <p:nvPr/>
                </p:nvCxnSpPr>
                <p:spPr>
                  <a:xfrm flipV="1">
                    <a:off x="9769439" y="3551168"/>
                    <a:ext cx="429096" cy="100683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>
                    <a:stCxn id="75" idx="0"/>
                    <a:endCxn id="116" idx="4"/>
                  </p:cNvCxnSpPr>
                  <p:nvPr/>
                </p:nvCxnSpPr>
                <p:spPr>
                  <a:xfrm flipV="1">
                    <a:off x="9769439" y="3533590"/>
                    <a:ext cx="1257862" cy="118261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 flipH="1">
                    <a:off x="9342158" y="3532866"/>
                    <a:ext cx="1657532" cy="118261"/>
                    <a:chOff x="9522169" y="3685990"/>
                    <a:chExt cx="1657532" cy="118261"/>
                  </a:xfrm>
                </p:grpSpPr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flipH="1" flipV="1">
                      <a:off x="9522169" y="3685990"/>
                      <a:ext cx="399670" cy="118261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Connector 125"/>
                    <p:cNvCxnSpPr/>
                    <p:nvPr/>
                  </p:nvCxnSpPr>
                  <p:spPr>
                    <a:xfrm flipV="1">
                      <a:off x="9921839" y="3703568"/>
                      <a:ext cx="429096" cy="100683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 flipV="1">
                      <a:off x="9921839" y="3685990"/>
                      <a:ext cx="1257862" cy="118261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9801552" y="1825831"/>
                  <a:ext cx="789348" cy="812689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9617973" y="2077346"/>
                  <a:ext cx="115058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r>
                    <a:rPr lang="en-US" sz="1200" dirty="0" err="1" smtClean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n_train</a:t>
                  </a:r>
                  <a:endParaRPr lang="en-US" sz="12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130" name="Straight Connector 129"/>
                <p:cNvCxnSpPr>
                  <a:stCxn id="80" idx="0"/>
                  <a:endCxn id="128" idx="4"/>
                </p:cNvCxnSpPr>
                <p:nvPr/>
              </p:nvCxnSpPr>
              <p:spPr>
                <a:xfrm flipV="1">
                  <a:off x="9369769" y="2638520"/>
                  <a:ext cx="826457" cy="82381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14" idx="0"/>
                  <a:endCxn id="128" idx="4"/>
                </p:cNvCxnSpPr>
                <p:nvPr/>
              </p:nvCxnSpPr>
              <p:spPr>
                <a:xfrm flipH="1" flipV="1">
                  <a:off x="10196226" y="2638520"/>
                  <a:ext cx="2309" cy="99959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28" idx="4"/>
                  <a:endCxn id="116" idx="0"/>
                </p:cNvCxnSpPr>
                <p:nvPr/>
              </p:nvCxnSpPr>
              <p:spPr>
                <a:xfrm>
                  <a:off x="10196226" y="2638520"/>
                  <a:ext cx="831075" cy="82381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8682544" y="4711529"/>
                <a:ext cx="3201658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3. Attacker trains a second-level surrogate model that can discriminate between rows in your training data and not in your training data</a:t>
                </a:r>
                <a:endParaRPr lang="en-US" sz="16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0130" y="147841"/>
            <a:ext cx="1041646" cy="1041646"/>
          </a:xfrm>
          <a:prstGeom prst="rect">
            <a:avLst/>
          </a:prstGeom>
        </p:spPr>
      </p:pic>
      <p:cxnSp>
        <p:nvCxnSpPr>
          <p:cNvPr id="135" name="Straight Connector 134"/>
          <p:cNvCxnSpPr>
            <a:stCxn id="115" idx="2"/>
            <a:endCxn id="77" idx="0"/>
          </p:cNvCxnSpPr>
          <p:nvPr/>
        </p:nvCxnSpPr>
        <p:spPr>
          <a:xfrm flipH="1">
            <a:off x="5953788" y="1899776"/>
            <a:ext cx="4047" cy="375579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5" idx="3"/>
          </p:cNvCxnSpPr>
          <p:nvPr/>
        </p:nvCxnSpPr>
        <p:spPr>
          <a:xfrm>
            <a:off x="6810571" y="1630142"/>
            <a:ext cx="3202678" cy="661783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93" idx="3"/>
          </p:cNvCxnSpPr>
          <p:nvPr/>
        </p:nvCxnSpPr>
        <p:spPr>
          <a:xfrm flipH="1">
            <a:off x="1902421" y="1630142"/>
            <a:ext cx="3202678" cy="503861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>
            <a:off x="8333117" y="3456317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/>
          <p:cNvSpPr/>
          <p:nvPr/>
        </p:nvSpPr>
        <p:spPr>
          <a:xfrm>
            <a:off x="6124756" y="845389"/>
            <a:ext cx="293298" cy="557841"/>
          </a:xfrm>
          <a:prstGeom prst="arc">
            <a:avLst>
              <a:gd name="adj1" fmla="val 16199994"/>
              <a:gd name="adj2" fmla="val 4191818"/>
            </a:avLst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/>
          <p:nvPr/>
        </p:nvCxnSpPr>
        <p:spPr>
          <a:xfrm flipH="1" flipV="1">
            <a:off x="8457906" y="4459202"/>
            <a:ext cx="1384459" cy="1274407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617831" y="1113392"/>
            <a:ext cx="2908663" cy="4865133"/>
            <a:chOff x="844731" y="685799"/>
            <a:chExt cx="2908663" cy="4865133"/>
          </a:xfrm>
        </p:grpSpPr>
        <p:grpSp>
          <p:nvGrpSpPr>
            <p:cNvPr id="36" name="Group 35"/>
            <p:cNvGrpSpPr/>
            <p:nvPr/>
          </p:nvGrpSpPr>
          <p:grpSpPr>
            <a:xfrm>
              <a:off x="923109" y="685799"/>
              <a:ext cx="2760616" cy="4315030"/>
              <a:chOff x="923109" y="685799"/>
              <a:chExt cx="2760616" cy="431503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Straight Connector 3"/>
              <p:cNvCxnSpPr>
                <a:stCxn id="2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700:</a:t>
                </a:r>
                <a:endPara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ico &gt;= 700</a:t>
                </a:r>
                <a:endParaRPr lang="en-US" sz="9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1332411" y="2955111"/>
                <a:ext cx="109931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2 </a:t>
                </a:r>
                <a:endParaRPr lang="en-US" sz="9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84122" y="2955111"/>
                <a:ext cx="109960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_delinq &gt; 2:</a:t>
                </a:r>
                <a:endPara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2.5: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2.5</a:t>
                </a:r>
              </a:p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  <a:endParaRPr lang="en-US" sz="13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44731" y="5181600"/>
              <a:ext cx="2908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Original model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46641" y="623299"/>
            <a:ext cx="1671882" cy="5518810"/>
            <a:chOff x="3133923" y="506341"/>
            <a:chExt cx="1671882" cy="551881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120627" y="506341"/>
              <a:ext cx="2231" cy="5518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eft Arrow 8"/>
            <p:cNvSpPr/>
            <p:nvPr/>
          </p:nvSpPr>
          <p:spPr>
            <a:xfrm>
              <a:off x="3133923" y="943596"/>
              <a:ext cx="1671882" cy="101006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API data input </a:t>
              </a:r>
              <a:endParaRPr 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33923" y="4347059"/>
              <a:ext cx="1671882" cy="1010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API prediction output</a:t>
              </a:r>
              <a:endParaRPr 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18190"/>
                  </p:ext>
                </p:extLst>
              </p:nvPr>
            </p:nvGraphicFramePr>
            <p:xfrm>
              <a:off x="6119903" y="1995114"/>
              <a:ext cx="3938498" cy="2438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3088"/>
                    <a:gridCol w="616991"/>
                    <a:gridCol w="1075696"/>
                    <a:gridCol w="527591"/>
                    <a:gridCol w="915132"/>
                  </a:tblGrid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0.12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18190"/>
                  </p:ext>
                </p:extLst>
              </p:nvPr>
            </p:nvGraphicFramePr>
            <p:xfrm>
              <a:off x="6119903" y="1995114"/>
              <a:ext cx="3938498" cy="2438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3088"/>
                    <a:gridCol w="616991"/>
                    <a:gridCol w="1075696"/>
                    <a:gridCol w="527591"/>
                    <a:gridCol w="915132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102000" r="-176744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202000" r="-176744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296078" r="-176744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404000" r="-17674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504000" r="-17674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604000" r="-1767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704000" r="-17674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0.12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7" name="Group 26"/>
          <p:cNvGrpSpPr/>
          <p:nvPr/>
        </p:nvGrpSpPr>
        <p:grpSpPr>
          <a:xfrm>
            <a:off x="4603841" y="1515290"/>
            <a:ext cx="4518893" cy="597627"/>
            <a:chOff x="3252036" y="1744505"/>
            <a:chExt cx="4664561" cy="612204"/>
          </a:xfrm>
        </p:grpSpPr>
        <p:sp>
          <p:nvSpPr>
            <p:cNvPr id="15" name="Arc 14"/>
            <p:cNvSpPr/>
            <p:nvPr/>
          </p:nvSpPr>
          <p:spPr>
            <a:xfrm>
              <a:off x="3252036" y="1744505"/>
              <a:ext cx="2555922" cy="612204"/>
            </a:xfrm>
            <a:prstGeom prst="arc">
              <a:avLst>
                <a:gd name="adj1" fmla="val 16050482"/>
                <a:gd name="adj2" fmla="val 38340"/>
              </a:avLst>
            </a:prstGeom>
            <a:ln w="12700">
              <a:solidFill>
                <a:srgbClr val="FF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913185" y="2073911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10800000">
            <a:off x="2216017" y="4280258"/>
            <a:ext cx="7842384" cy="675587"/>
            <a:chOff x="4816359" y="1723133"/>
            <a:chExt cx="26555249" cy="657331"/>
          </a:xfrm>
        </p:grpSpPr>
        <p:sp>
          <p:nvSpPr>
            <p:cNvPr id="85" name="Arc 84"/>
            <p:cNvSpPr/>
            <p:nvPr/>
          </p:nvSpPr>
          <p:spPr>
            <a:xfrm>
              <a:off x="6472507" y="1723133"/>
              <a:ext cx="24899101" cy="657331"/>
            </a:xfrm>
            <a:prstGeom prst="arc">
              <a:avLst>
                <a:gd name="adj1" fmla="val 10817550"/>
                <a:gd name="adj2" fmla="val 16258674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816359" y="2083178"/>
              <a:ext cx="310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884346" y="2083178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85" y="5211277"/>
            <a:ext cx="1015248" cy="1030748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6908550" y="619210"/>
            <a:ext cx="2361204" cy="65535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endParaRPr lang="en-US" sz="360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44258" y="5391792"/>
            <a:ext cx="32016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 systematically alters new data until they receive a favorable outcome</a:t>
            </a:r>
            <a:endParaRPr lang="en-US" sz="160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/>
          <p:cNvCxnSpPr/>
          <p:nvPr/>
        </p:nvCxnSpPr>
        <p:spPr>
          <a:xfrm flipH="1">
            <a:off x="6126305" y="2759572"/>
            <a:ext cx="3530380" cy="1160890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80157" y="1155929"/>
            <a:ext cx="2908663" cy="4865133"/>
            <a:chOff x="844731" y="685799"/>
            <a:chExt cx="2908663" cy="4865133"/>
          </a:xfrm>
        </p:grpSpPr>
        <p:grpSp>
          <p:nvGrpSpPr>
            <p:cNvPr id="36" name="Group 35"/>
            <p:cNvGrpSpPr/>
            <p:nvPr/>
          </p:nvGrpSpPr>
          <p:grpSpPr>
            <a:xfrm>
              <a:off x="923109" y="685799"/>
              <a:ext cx="2760616" cy="4315030"/>
              <a:chOff x="923109" y="685799"/>
              <a:chExt cx="2760616" cy="431503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Straight Connector 3"/>
              <p:cNvCxnSpPr>
                <a:stCxn id="2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700:</a:t>
                </a:r>
                <a:endPara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ico &gt;= 700</a:t>
                </a:r>
                <a:endParaRPr lang="en-US" sz="9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1332411" y="2955111"/>
                <a:ext cx="109931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2 </a:t>
                </a:r>
                <a:endParaRPr lang="en-US" sz="9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84122" y="2955111"/>
                <a:ext cx="109960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_delinq &gt; 2:</a:t>
                </a:r>
                <a:endPara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2.5: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9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</a:t>
                </a:r>
                <a:r>
                  <a:rPr lang="en-US" sz="9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2.5</a:t>
                </a:r>
              </a:p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  <a:endParaRPr lang="en-US" sz="13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44731" y="5181600"/>
              <a:ext cx="2908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Original model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8967" y="665836"/>
            <a:ext cx="1671882" cy="5518810"/>
            <a:chOff x="3133923" y="506341"/>
            <a:chExt cx="1671882" cy="551881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120627" y="506341"/>
              <a:ext cx="2231" cy="5518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eft Arrow 8"/>
            <p:cNvSpPr/>
            <p:nvPr/>
          </p:nvSpPr>
          <p:spPr>
            <a:xfrm>
              <a:off x="3133923" y="943596"/>
              <a:ext cx="1671882" cy="101006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API data input </a:t>
              </a:r>
              <a:endParaRPr 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33923" y="4347059"/>
              <a:ext cx="1671882" cy="1010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API prediction output</a:t>
              </a:r>
              <a:endParaRPr 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550379"/>
                  </p:ext>
                </p:extLst>
              </p:nvPr>
            </p:nvGraphicFramePr>
            <p:xfrm>
              <a:off x="4532963" y="3393137"/>
              <a:ext cx="3443396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00504"/>
                    <a:gridCol w="663885"/>
                    <a:gridCol w="1010690"/>
                    <a:gridCol w="465710"/>
                    <a:gridCol w="802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550379"/>
                  </p:ext>
                </p:extLst>
              </p:nvPr>
            </p:nvGraphicFramePr>
            <p:xfrm>
              <a:off x="4532963" y="3393137"/>
              <a:ext cx="3443396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00504"/>
                    <a:gridCol w="663885"/>
                    <a:gridCol w="1010690"/>
                    <a:gridCol w="465710"/>
                    <a:gridCol w="802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1053" t="-108621" r="-175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915268"/>
                  </p:ext>
                </p:extLst>
              </p:nvPr>
            </p:nvGraphicFramePr>
            <p:xfrm>
              <a:off x="8605009" y="3393137"/>
              <a:ext cx="2724712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8175"/>
                    <a:gridCol w="714375"/>
                    <a:gridCol w="971550"/>
                    <a:gridCol w="4006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915268"/>
                  </p:ext>
                </p:extLst>
              </p:nvPr>
            </p:nvGraphicFramePr>
            <p:xfrm>
              <a:off x="8605009" y="3393137"/>
              <a:ext cx="2724712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8175"/>
                    <a:gridCol w="714375"/>
                    <a:gridCol w="971550"/>
                    <a:gridCol w="4006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788" t="-108621" r="-1515" b="-34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42" y="2058243"/>
            <a:ext cx="1041646" cy="1041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2020" y="2058243"/>
            <a:ext cx="1065281" cy="1048322"/>
          </a:xfrm>
          <a:prstGeom prst="rect">
            <a:avLst/>
          </a:prstGeom>
        </p:spPr>
      </p:pic>
      <p:sp>
        <p:nvSpPr>
          <p:cNvPr id="72" name="Left Arrow 71"/>
          <p:cNvSpPr/>
          <p:nvPr/>
        </p:nvSpPr>
        <p:spPr>
          <a:xfrm>
            <a:off x="7560317" y="2353619"/>
            <a:ext cx="1113209" cy="552856"/>
          </a:xfrm>
          <a:prstGeom prst="left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endParaRPr lang="en-US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 rot="10800000">
            <a:off x="1872357" y="3606012"/>
            <a:ext cx="6100949" cy="1406471"/>
            <a:chOff x="6904772" y="1475034"/>
            <a:chExt cx="19386234" cy="1325725"/>
          </a:xfrm>
        </p:grpSpPr>
        <p:sp>
          <p:nvSpPr>
            <p:cNvPr id="74" name="Arc 73"/>
            <p:cNvSpPr/>
            <p:nvPr/>
          </p:nvSpPr>
          <p:spPr>
            <a:xfrm>
              <a:off x="8023778" y="1475034"/>
              <a:ext cx="18267228" cy="1325725"/>
            </a:xfrm>
            <a:prstGeom prst="arc">
              <a:avLst>
                <a:gd name="adj1" fmla="val 10753489"/>
                <a:gd name="adj2" fmla="val 16258674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6904772" y="2178913"/>
              <a:ext cx="2172929" cy="5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908112" y="2179506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061220" y="2175831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849768" y="1638439"/>
            <a:ext cx="3439707" cy="3156666"/>
            <a:chOff x="4023560" y="476987"/>
            <a:chExt cx="3893037" cy="3156666"/>
          </a:xfrm>
        </p:grpSpPr>
        <p:sp>
          <p:nvSpPr>
            <p:cNvPr id="114" name="Arc 113"/>
            <p:cNvSpPr/>
            <p:nvPr/>
          </p:nvSpPr>
          <p:spPr>
            <a:xfrm>
              <a:off x="4023560" y="476987"/>
              <a:ext cx="2094128" cy="3156666"/>
            </a:xfrm>
            <a:prstGeom prst="arc">
              <a:avLst>
                <a:gd name="adj1" fmla="val 16050482"/>
                <a:gd name="adj2" fmla="val 38340"/>
              </a:avLst>
            </a:prstGeom>
            <a:ln w="12700">
              <a:solidFill>
                <a:srgbClr val="FF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913185" y="2073911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8605009" y="4506554"/>
            <a:ext cx="32016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 mimics data of favorable customer </a:t>
            </a:r>
            <a:endParaRPr lang="en-US" sz="160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553</Words>
  <Application>Microsoft Office PowerPoint</Application>
  <PresentationFormat>Widescreen</PresentationFormat>
  <Paragraphs>303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h</dc:creator>
  <cp:lastModifiedBy>p h</cp:lastModifiedBy>
  <cp:revision>28</cp:revision>
  <dcterms:created xsi:type="dcterms:W3CDTF">2019-07-14T15:08:05Z</dcterms:created>
  <dcterms:modified xsi:type="dcterms:W3CDTF">2019-07-14T19:27:44Z</dcterms:modified>
</cp:coreProperties>
</file>