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643B-ACF2-4C12-8C6B-E7CBAE80FD0A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7E9C-89A1-49F4-A3F6-222A071B1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2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643B-ACF2-4C12-8C6B-E7CBAE80FD0A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7E9C-89A1-49F4-A3F6-222A071B1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7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643B-ACF2-4C12-8C6B-E7CBAE80FD0A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7E9C-89A1-49F4-A3F6-222A071B1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4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643B-ACF2-4C12-8C6B-E7CBAE80FD0A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7E9C-89A1-49F4-A3F6-222A071B1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8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643B-ACF2-4C12-8C6B-E7CBAE80FD0A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7E9C-89A1-49F4-A3F6-222A071B1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643B-ACF2-4C12-8C6B-E7CBAE80FD0A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7E9C-89A1-49F4-A3F6-222A071B1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98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643B-ACF2-4C12-8C6B-E7CBAE80FD0A}" type="datetimeFigureOut">
              <a:rPr lang="en-US" smtClean="0"/>
              <a:t>7/22/19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7E9C-89A1-49F4-A3F6-222A071B1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7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643B-ACF2-4C12-8C6B-E7CBAE80FD0A}" type="datetimeFigureOut">
              <a:rPr lang="en-US" smtClean="0"/>
              <a:t>7/22/19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7E9C-89A1-49F4-A3F6-222A071B1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643B-ACF2-4C12-8C6B-E7CBAE80FD0A}" type="datetimeFigureOut">
              <a:rPr lang="en-US" smtClean="0"/>
              <a:t>7/22/19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7E9C-89A1-49F4-A3F6-222A071B1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0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643B-ACF2-4C12-8C6B-E7CBAE80FD0A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7E9C-89A1-49F4-A3F6-222A071B1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4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643B-ACF2-4C12-8C6B-E7CBAE80FD0A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7E9C-89A1-49F4-A3F6-222A071B1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3643B-ACF2-4C12-8C6B-E7CBAE80FD0A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27E9C-89A1-49F4-A3F6-222A071B1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79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991350" y="1693069"/>
            <a:ext cx="2905125" cy="1859756"/>
          </a:xfrm>
          <a:prstGeom prst="line">
            <a:avLst/>
          </a:prstGeom>
          <a:ln w="19050">
            <a:solidFill>
              <a:srgbClr val="FF00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221441" y="477357"/>
            <a:ext cx="2957804" cy="1916311"/>
            <a:chOff x="1242760" y="367759"/>
            <a:chExt cx="2957804" cy="191631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185316" y="849059"/>
              <a:ext cx="1015248" cy="1030748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1242760" y="839683"/>
              <a:ext cx="2575249" cy="1444387"/>
              <a:chOff x="1242760" y="923662"/>
              <a:chExt cx="2575249" cy="1444387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242760" y="923662"/>
                <a:ext cx="257524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dti</a:t>
                </a:r>
                <a:r>
                  <a:rPr lang="en-US" dirty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:      10.4</a:t>
                </a:r>
              </a:p>
              <a:p>
                <a:r>
                  <a:rPr lang="en-US" dirty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fico:     690</a:t>
                </a:r>
              </a:p>
              <a:p>
                <a:r>
                  <a:rPr lang="en-US" dirty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m_delinq: 4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 rot="5400000">
                <a:off x="2432413" y="1894134"/>
                <a:ext cx="578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…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242760" y="367759"/>
              <a:ext cx="2957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Attributes of attacker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/>
            </p:nvGraphicFramePr>
            <p:xfrm>
              <a:off x="1242760" y="2693984"/>
              <a:ext cx="3823762" cy="18542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5767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4644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596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987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2109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dti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fico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m_delinq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deny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680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/>
            </p:nvGraphicFramePr>
            <p:xfrm>
              <a:off x="1242760" y="2693984"/>
              <a:ext cx="3823762" cy="18542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576709"/>
                    <a:gridCol w="746449"/>
                    <a:gridCol w="1259633"/>
                    <a:gridCol w="419878"/>
                    <a:gridCol w="821093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dti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fico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m_delinq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deny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0.9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740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15942" t="-108197" r="-19710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9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680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15942" t="-204839" r="-197101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7.2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700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3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15942" t="-309836" r="-19710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2.3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790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15942" t="-409836" r="-197101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TextBox 9"/>
          <p:cNvSpPr txBox="1"/>
          <p:nvPr/>
        </p:nvSpPr>
        <p:spPr>
          <a:xfrm>
            <a:off x="1242760" y="4660152"/>
            <a:ext cx="382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Original training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/>
            </p:nvGraphicFramePr>
            <p:xfrm>
              <a:off x="6844237" y="2693984"/>
              <a:ext cx="3823762" cy="18542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5767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4644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596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987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2109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dti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fico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m_delinq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deny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680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/>
            </p:nvGraphicFramePr>
            <p:xfrm>
              <a:off x="6844237" y="2693984"/>
              <a:ext cx="3823762" cy="18542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576709"/>
                    <a:gridCol w="746449"/>
                    <a:gridCol w="1259633"/>
                    <a:gridCol w="419878"/>
                    <a:gridCol w="821093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dti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fico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m_delinq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deny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0.9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740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14493" t="-108197" r="-19855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9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680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14493" t="-204839" r="-198551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endParaRPr lang="en-US" sz="18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7.2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700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3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14493" t="-309836" r="-19855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2.3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790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14493" t="-409836" r="-198551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TextBox 11"/>
          <p:cNvSpPr txBox="1"/>
          <p:nvPr/>
        </p:nvSpPr>
        <p:spPr>
          <a:xfrm>
            <a:off x="6910646" y="4660152"/>
            <a:ext cx="382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Altered training data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5232257" y="3433665"/>
            <a:ext cx="1446245" cy="463615"/>
          </a:xfrm>
          <a:prstGeom prst="rightArrow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42760" y="5523268"/>
            <a:ext cx="942523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Attacker alters data before model training to ensure favorable outcomes.</a:t>
            </a:r>
          </a:p>
        </p:txBody>
      </p:sp>
    </p:spTree>
    <p:extLst>
      <p:ext uri="{BB962C8B-B14F-4D97-AF65-F5344CB8AC3E}">
        <p14:creationId xmlns:p14="http://schemas.microsoft.com/office/powerpoint/2010/main" val="33577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955764" y="548492"/>
            <a:ext cx="10280473" cy="5367992"/>
            <a:chOff x="844731" y="493575"/>
            <a:chExt cx="10280473" cy="5367992"/>
          </a:xfrm>
        </p:grpSpPr>
        <p:grpSp>
          <p:nvGrpSpPr>
            <p:cNvPr id="43" name="Group 42"/>
            <p:cNvGrpSpPr/>
            <p:nvPr/>
          </p:nvGrpSpPr>
          <p:grpSpPr>
            <a:xfrm>
              <a:off x="844731" y="996434"/>
              <a:ext cx="2908663" cy="4865133"/>
              <a:chOff x="844731" y="685799"/>
              <a:chExt cx="2908663" cy="4865133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923109" y="685799"/>
                <a:ext cx="2760616" cy="4315030"/>
                <a:chOff x="923109" y="685799"/>
                <a:chExt cx="2760616" cy="4315030"/>
              </a:xfrm>
            </p:grpSpPr>
            <p:sp>
              <p:nvSpPr>
                <p:cNvPr id="2" name="Rounded Rectangle 1"/>
                <p:cNvSpPr/>
                <p:nvPr/>
              </p:nvSpPr>
              <p:spPr>
                <a:xfrm>
                  <a:off x="1524000" y="685799"/>
                  <a:ext cx="914400" cy="914401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start</a:t>
                  </a:r>
                </a:p>
              </p:txBody>
            </p:sp>
            <p:cxnSp>
              <p:nvCxnSpPr>
                <p:cNvPr id="4" name="Straight Connector 3"/>
                <p:cNvCxnSpPr>
                  <a:stCxn id="2" idx="2"/>
                </p:cNvCxnSpPr>
                <p:nvPr/>
              </p:nvCxnSpPr>
              <p:spPr>
                <a:xfrm>
                  <a:off x="1981200" y="1600200"/>
                  <a:ext cx="0" cy="11513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/>
                <p:nvPr/>
              </p:nvCxnSpPr>
              <p:spPr>
                <a:xfrm>
                  <a:off x="1445019" y="1715334"/>
                  <a:ext cx="10745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1448359" y="1708660"/>
                  <a:ext cx="0" cy="11513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2511818" y="1708660"/>
                  <a:ext cx="0" cy="11513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ounded Rectangle 15"/>
                <p:cNvSpPr/>
                <p:nvPr/>
              </p:nvSpPr>
              <p:spPr>
                <a:xfrm>
                  <a:off x="923109" y="1823793"/>
                  <a:ext cx="979110" cy="914401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fico &lt; 700:</a:t>
                  </a:r>
                  <a:endParaRPr lang="en-US" sz="9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deny</a:t>
                  </a:r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>
                <a:xfrm>
                  <a:off x="2054617" y="1823793"/>
                  <a:ext cx="986705" cy="914401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fico &gt;= 700</a:t>
                  </a:r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510705" y="2731518"/>
                  <a:ext cx="0" cy="11513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1974524" y="2846652"/>
                  <a:ext cx="10745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977864" y="2839978"/>
                  <a:ext cx="0" cy="11513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3041323" y="2839978"/>
                  <a:ext cx="0" cy="11513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ounded Rectangle 23"/>
                <p:cNvSpPr/>
                <p:nvPr/>
              </p:nvSpPr>
              <p:spPr>
                <a:xfrm>
                  <a:off x="1332411" y="2955111"/>
                  <a:ext cx="1099313" cy="914401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m_delinq &lt;= 2 </a:t>
                  </a: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2584122" y="2955111"/>
                  <a:ext cx="1099603" cy="914401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m_delinq &gt; 2:</a:t>
                  </a:r>
                  <a:endPara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deny</a:t>
                  </a:r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980087" y="3862835"/>
                  <a:ext cx="0" cy="11513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1443906" y="3977969"/>
                  <a:ext cx="10745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447246" y="3971295"/>
                  <a:ext cx="0" cy="11513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2510705" y="3971295"/>
                  <a:ext cx="0" cy="11513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Rounded Rectangle 33"/>
                <p:cNvSpPr/>
                <p:nvPr/>
              </p:nvSpPr>
              <p:spPr>
                <a:xfrm>
                  <a:off x="923109" y="4086428"/>
                  <a:ext cx="977997" cy="914401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dti</a:t>
                  </a:r>
                  <a:r>
                    <a:rPr lang="en-US" sz="900" b="1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 &gt;= 2.5:</a:t>
                  </a:r>
                </a:p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deny</a:t>
                  </a:r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2053505" y="4086428"/>
                  <a:ext cx="914400" cy="914401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dti</a:t>
                  </a:r>
                  <a:r>
                    <a:rPr lang="en-US" sz="900" b="1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 &lt; 2.5</a:t>
                  </a:r>
                </a:p>
                <a:p>
                  <a:pPr algn="ctr"/>
                  <a:r>
                    <a:rPr lang="en-US" sz="1300" b="1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approve</a:t>
                  </a:r>
                </a:p>
              </p:txBody>
            </p:sp>
          </p:grpSp>
          <p:sp>
            <p:nvSpPr>
              <p:cNvPr id="42" name="TextBox 41"/>
              <p:cNvSpPr txBox="1"/>
              <p:nvPr/>
            </p:nvSpPr>
            <p:spPr>
              <a:xfrm>
                <a:off x="844731" y="5181600"/>
                <a:ext cx="29086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Original model</a:t>
                </a:r>
              </a:p>
            </p:txBody>
          </p:sp>
        </p:grpSp>
        <p:sp>
          <p:nvSpPr>
            <p:cNvPr id="44" name="Right Arrow 43"/>
            <p:cNvSpPr/>
            <p:nvPr/>
          </p:nvSpPr>
          <p:spPr>
            <a:xfrm>
              <a:off x="4218353" y="3501413"/>
              <a:ext cx="1446245" cy="463615"/>
            </a:xfrm>
            <a:prstGeom prst="rightArrow">
              <a:avLst/>
            </a:prstGeom>
            <a:noFill/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attack</a:t>
              </a: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23275" y="2313792"/>
              <a:ext cx="1041646" cy="1041646"/>
            </a:xfrm>
            <a:prstGeom prst="rect">
              <a:avLst/>
            </a:prstGeom>
          </p:spPr>
        </p:pic>
        <p:grpSp>
          <p:nvGrpSpPr>
            <p:cNvPr id="78" name="Group 77"/>
            <p:cNvGrpSpPr/>
            <p:nvPr/>
          </p:nvGrpSpPr>
          <p:grpSpPr>
            <a:xfrm>
              <a:off x="6090634" y="996434"/>
              <a:ext cx="5034570" cy="4865133"/>
              <a:chOff x="6090634" y="616262"/>
              <a:chExt cx="5034570" cy="4865133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7556730" y="616262"/>
                <a:ext cx="3568474" cy="4865133"/>
                <a:chOff x="437472" y="685799"/>
                <a:chExt cx="3568474" cy="4865133"/>
              </a:xfrm>
            </p:grpSpPr>
            <p:grpSp>
              <p:nvGrpSpPr>
                <p:cNvPr id="48" name="Group 47"/>
                <p:cNvGrpSpPr/>
                <p:nvPr/>
              </p:nvGrpSpPr>
              <p:grpSpPr>
                <a:xfrm>
                  <a:off x="437472" y="685799"/>
                  <a:ext cx="3568474" cy="4315030"/>
                  <a:chOff x="437472" y="685799"/>
                  <a:chExt cx="3568474" cy="4315030"/>
                </a:xfrm>
              </p:grpSpPr>
              <p:sp>
                <p:nvSpPr>
                  <p:cNvPr id="50" name="Rounded Rectangle 49"/>
                  <p:cNvSpPr/>
                  <p:nvPr/>
                </p:nvSpPr>
                <p:spPr>
                  <a:xfrm>
                    <a:off x="1524000" y="685799"/>
                    <a:ext cx="914400" cy="914401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start</a:t>
                    </a:r>
                  </a:p>
                </p:txBody>
              </p:sp>
              <p:cxnSp>
                <p:nvCxnSpPr>
                  <p:cNvPr id="51" name="Straight Connector 50"/>
                  <p:cNvCxnSpPr>
                    <a:stCxn id="50" idx="2"/>
                  </p:cNvCxnSpPr>
                  <p:nvPr/>
                </p:nvCxnSpPr>
                <p:spPr>
                  <a:xfrm>
                    <a:off x="1981200" y="1600200"/>
                    <a:ext cx="0" cy="11513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1188719" y="1708657"/>
                    <a:ext cx="1628503" cy="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1194605" y="1708660"/>
                    <a:ext cx="0" cy="11513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2816621" y="1708660"/>
                    <a:ext cx="0" cy="11513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Rounded Rectangle 54"/>
                  <p:cNvSpPr/>
                  <p:nvPr/>
                </p:nvSpPr>
                <p:spPr>
                  <a:xfrm>
                    <a:off x="437472" y="1823793"/>
                    <a:ext cx="979110" cy="914401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fico &lt; 700:</a:t>
                    </a:r>
                    <a:endParaRPr lang="en-US" sz="9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  <a:p>
                    <a:pPr algn="ctr"/>
                    <a:r>
                      <a: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deny</a:t>
                    </a:r>
                  </a:p>
                </p:txBody>
              </p:sp>
              <p:sp>
                <p:nvSpPr>
                  <p:cNvPr id="56" name="Rounded Rectangle 55"/>
                  <p:cNvSpPr/>
                  <p:nvPr/>
                </p:nvSpPr>
                <p:spPr>
                  <a:xfrm>
                    <a:off x="2359420" y="1823793"/>
                    <a:ext cx="986705" cy="914401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fico &gt;= 700</a:t>
                    </a:r>
                  </a:p>
                </p:txBody>
              </p:sp>
              <p:cxnSp>
                <p:nvCxnSpPr>
                  <p:cNvPr id="57" name="Straight Connector 56"/>
                  <p:cNvCxnSpPr/>
                  <p:nvPr/>
                </p:nvCxnSpPr>
                <p:spPr>
                  <a:xfrm>
                    <a:off x="2832922" y="2735893"/>
                    <a:ext cx="0" cy="11513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2296745" y="2842277"/>
                    <a:ext cx="107458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2300085" y="2839978"/>
                    <a:ext cx="0" cy="11513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>
                    <a:off x="3363544" y="2839978"/>
                    <a:ext cx="0" cy="11513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1654632" y="2955111"/>
                    <a:ext cx="1099313" cy="914401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m_delinq &lt;= 2 </a:t>
                    </a:r>
                  </a:p>
                </p:txBody>
              </p:sp>
              <p:sp>
                <p:nvSpPr>
                  <p:cNvPr id="62" name="Rounded Rectangle 61"/>
                  <p:cNvSpPr/>
                  <p:nvPr/>
                </p:nvSpPr>
                <p:spPr>
                  <a:xfrm>
                    <a:off x="2906343" y="2955111"/>
                    <a:ext cx="1099603" cy="914401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m_delinq &gt; 2:</a:t>
                    </a:r>
                    <a:endPara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  <a:p>
                    <a:pPr algn="ctr"/>
                    <a:r>
                      <a: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deny</a:t>
                    </a:r>
                  </a:p>
                </p:txBody>
              </p: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2295091" y="3867210"/>
                    <a:ext cx="0" cy="11513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1770461" y="3977969"/>
                    <a:ext cx="107458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1769467" y="3971295"/>
                    <a:ext cx="0" cy="11513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2837301" y="3971295"/>
                    <a:ext cx="0" cy="11513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1245330" y="4086428"/>
                    <a:ext cx="977997" cy="914401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b="1" dirty="0" err="1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dti</a:t>
                    </a:r>
                    <a:r>
                      <a:rPr lang="en-US" sz="9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 &gt;= 2.5:</a:t>
                    </a:r>
                  </a:p>
                  <a:p>
                    <a:pPr algn="ctr"/>
                    <a:r>
                      <a: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deny</a:t>
                    </a:r>
                  </a:p>
                </p:txBody>
              </p:sp>
              <p:sp>
                <p:nvSpPr>
                  <p:cNvPr id="68" name="Rounded Rectangle 67"/>
                  <p:cNvSpPr/>
                  <p:nvPr/>
                </p:nvSpPr>
                <p:spPr>
                  <a:xfrm>
                    <a:off x="2375726" y="4086428"/>
                    <a:ext cx="914400" cy="914401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b="1" dirty="0" err="1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dti</a:t>
                    </a:r>
                    <a:r>
                      <a:rPr lang="en-US" sz="9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 &lt; 2.5</a:t>
                    </a:r>
                  </a:p>
                  <a:p>
                    <a:pPr algn="ctr"/>
                    <a:r>
                      <a:rPr lang="en-US" sz="13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approve</a:t>
                    </a:r>
                  </a:p>
                </p:txBody>
              </p:sp>
            </p:grpSp>
            <p:sp>
              <p:nvSpPr>
                <p:cNvPr id="49" name="TextBox 48"/>
                <p:cNvSpPr txBox="1"/>
                <p:nvPr/>
              </p:nvSpPr>
              <p:spPr>
                <a:xfrm>
                  <a:off x="1245331" y="5181600"/>
                  <a:ext cx="20447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Altered model</a:t>
                  </a:r>
                </a:p>
              </p:txBody>
            </p:sp>
          </p:grpSp>
          <p:cxnSp>
            <p:nvCxnSpPr>
              <p:cNvPr id="71" name="Straight Connector 70"/>
              <p:cNvCxnSpPr/>
              <p:nvPr/>
            </p:nvCxnSpPr>
            <p:spPr>
              <a:xfrm>
                <a:off x="7712035" y="2668957"/>
                <a:ext cx="0" cy="115134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567055" y="2777417"/>
                <a:ext cx="1355363" cy="0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567055" y="2774815"/>
                <a:ext cx="0" cy="115134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7921817" y="2777417"/>
                <a:ext cx="0" cy="115134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ounded Rectangle 74"/>
              <p:cNvSpPr/>
              <p:nvPr/>
            </p:nvSpPr>
            <p:spPr>
              <a:xfrm>
                <a:off x="7432262" y="2895849"/>
                <a:ext cx="979110" cy="914401"/>
              </a:xfrm>
              <a:prstGeom prst="roundRect">
                <a:avLst/>
              </a:prstGeom>
              <a:noFill/>
              <a:ln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yoj</a:t>
                </a:r>
                <a:r>
                  <a:rPr lang="en-US" sz="900" b="1" dirty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&lt; 0:</a:t>
                </a:r>
                <a:endParaRPr lang="en-US" sz="900" dirty="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/>
                <a:r>
                  <a:rPr lang="en-US" sz="1400" b="1" dirty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approve</a:t>
                </a:r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6090634" y="2895849"/>
                <a:ext cx="979110" cy="914401"/>
              </a:xfrm>
              <a:prstGeom prst="roundRect">
                <a:avLst/>
              </a:prstGeom>
              <a:noFill/>
              <a:ln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yoj</a:t>
                </a:r>
                <a:r>
                  <a:rPr lang="en-US" sz="900" b="1" dirty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&gt;= 0:</a:t>
                </a:r>
                <a:endParaRPr lang="en-US" sz="900" dirty="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/>
                <a:r>
                  <a:rPr lang="en-US" sz="1400" b="1" dirty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deny</a:t>
                </a:r>
              </a:p>
            </p:txBody>
          </p:sp>
        </p:grpSp>
        <p:cxnSp>
          <p:nvCxnSpPr>
            <p:cNvPr id="79" name="Straight Connector 78"/>
            <p:cNvCxnSpPr>
              <a:endCxn id="76" idx="1"/>
            </p:cNvCxnSpPr>
            <p:nvPr/>
          </p:nvCxnSpPr>
          <p:spPr>
            <a:xfrm>
              <a:off x="5278128" y="3046528"/>
              <a:ext cx="812506" cy="686694"/>
            </a:xfrm>
            <a:prstGeom prst="line">
              <a:avLst/>
            </a:prstGeom>
            <a:ln w="19050">
              <a:solidFill>
                <a:srgbClr val="FF00FF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2865894" y="493575"/>
              <a:ext cx="4566368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Attacker adds backdoor into model scoring mechanisms, then exploits backdoor with watermarked data to attain favorable outcomes.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019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86742" y="996434"/>
            <a:ext cx="2908663" cy="4865133"/>
            <a:chOff x="844731" y="685799"/>
            <a:chExt cx="2908663" cy="4865133"/>
          </a:xfrm>
        </p:grpSpPr>
        <p:grpSp>
          <p:nvGrpSpPr>
            <p:cNvPr id="36" name="Group 35"/>
            <p:cNvGrpSpPr/>
            <p:nvPr/>
          </p:nvGrpSpPr>
          <p:grpSpPr>
            <a:xfrm>
              <a:off x="923109" y="685799"/>
              <a:ext cx="2760616" cy="4315030"/>
              <a:chOff x="923109" y="685799"/>
              <a:chExt cx="2760616" cy="4315030"/>
            </a:xfrm>
          </p:grpSpPr>
          <p:sp>
            <p:nvSpPr>
              <p:cNvPr id="2" name="Rounded Rectangle 1"/>
              <p:cNvSpPr/>
              <p:nvPr/>
            </p:nvSpPr>
            <p:spPr>
              <a:xfrm>
                <a:off x="1524000" y="685799"/>
                <a:ext cx="914400" cy="9144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start</a:t>
                </a:r>
              </a:p>
            </p:txBody>
          </p:sp>
          <p:cxnSp>
            <p:nvCxnSpPr>
              <p:cNvPr id="4" name="Straight Connector 3"/>
              <p:cNvCxnSpPr>
                <a:stCxn id="2" idx="2"/>
              </p:cNvCxnSpPr>
              <p:nvPr/>
            </p:nvCxnSpPr>
            <p:spPr>
              <a:xfrm>
                <a:off x="1981200" y="1600200"/>
                <a:ext cx="0" cy="1151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>
                <a:off x="1445019" y="1715334"/>
                <a:ext cx="10745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8359" y="1708660"/>
                <a:ext cx="0" cy="1151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511818" y="1708660"/>
                <a:ext cx="0" cy="1151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/>
              <p:cNvSpPr/>
              <p:nvPr/>
            </p:nvSpPr>
            <p:spPr>
              <a:xfrm>
                <a:off x="923109" y="1823793"/>
                <a:ext cx="979110" cy="9144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fico &lt; 700:</a:t>
                </a:r>
                <a:endPara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deny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2054617" y="1823793"/>
                <a:ext cx="986705" cy="9144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fico &gt;= 700</a:t>
                </a: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510705" y="2731518"/>
                <a:ext cx="0" cy="1151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974524" y="2846652"/>
                <a:ext cx="10745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977864" y="2839978"/>
                <a:ext cx="0" cy="1151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041323" y="2839978"/>
                <a:ext cx="0" cy="1151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ounded Rectangle 23"/>
              <p:cNvSpPr/>
              <p:nvPr/>
            </p:nvSpPr>
            <p:spPr>
              <a:xfrm>
                <a:off x="1332411" y="2955111"/>
                <a:ext cx="1099313" cy="9144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m_delinq &lt;= 2 </a:t>
                </a:r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2584122" y="2955111"/>
                <a:ext cx="1099603" cy="9144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m_delinq &gt; 2:</a:t>
                </a:r>
                <a:endPara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deny</a:t>
                </a: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1980087" y="3862835"/>
                <a:ext cx="0" cy="1151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443906" y="3977969"/>
                <a:ext cx="10745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447246" y="3971295"/>
                <a:ext cx="0" cy="1151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510705" y="3971295"/>
                <a:ext cx="0" cy="1151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ounded Rectangle 33"/>
              <p:cNvSpPr/>
              <p:nvPr/>
            </p:nvSpPr>
            <p:spPr>
              <a:xfrm>
                <a:off x="923109" y="4086428"/>
                <a:ext cx="977997" cy="9144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dti</a:t>
                </a:r>
                <a:r>
                  <a:rPr lang="en-US" sz="9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&gt;= 2.5:</a:t>
                </a:r>
              </a:p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deny</a:t>
                </a: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053505" y="4086428"/>
                <a:ext cx="914400" cy="9144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dti</a:t>
                </a:r>
                <a:r>
                  <a:rPr lang="en-US" sz="9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&lt; 2.5</a:t>
                </a:r>
              </a:p>
              <a:p>
                <a:pPr algn="ctr"/>
                <a:r>
                  <a:rPr lang="en-US" sz="13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approve</a:t>
                </a: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844731" y="5181600"/>
              <a:ext cx="2908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Original model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615552" y="506341"/>
            <a:ext cx="1671882" cy="5518810"/>
            <a:chOff x="3133923" y="506341"/>
            <a:chExt cx="1671882" cy="5518810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4120627" y="506341"/>
              <a:ext cx="2231" cy="551881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Left Arrow 8"/>
            <p:cNvSpPr/>
            <p:nvPr/>
          </p:nvSpPr>
          <p:spPr>
            <a:xfrm>
              <a:off x="3133923" y="943596"/>
              <a:ext cx="1671882" cy="1010062"/>
            </a:xfrm>
            <a:prstGeom prst="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API data input 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3133923" y="4347059"/>
              <a:ext cx="1671882" cy="101006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API prediction output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7" name="Table 7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2312261"/>
                  </p:ext>
                </p:extLst>
              </p:nvPr>
            </p:nvGraphicFramePr>
            <p:xfrm>
              <a:off x="4058370" y="2220245"/>
              <a:ext cx="4222865" cy="18542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6369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9954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8374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835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1917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dti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fico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m_delinq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p_deny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650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FF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0.99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FF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0.88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FF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800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FF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7" name="Table 7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2312261"/>
                  </p:ext>
                </p:extLst>
              </p:nvPr>
            </p:nvGraphicFramePr>
            <p:xfrm>
              <a:off x="4058370" y="2220245"/>
              <a:ext cx="4222865" cy="18542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636903"/>
                    <a:gridCol w="799547"/>
                    <a:gridCol w="1283741"/>
                    <a:gridCol w="483500"/>
                    <a:gridCol w="1019174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dti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fico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m_delinq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p_deny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650</a:t>
                          </a:r>
                          <a:endParaRPr lang="en-US" sz="18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  <a:endParaRPr lang="en-US" sz="18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58750" t="-108197" r="-21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0.99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  <a:endParaRPr lang="en-US" sz="18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700</a:t>
                          </a:r>
                          <a:endParaRPr lang="en-US" sz="18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3</a:t>
                          </a:r>
                          <a:endParaRPr lang="en-US" sz="18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58750" t="-208197" r="-21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0.88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3</a:t>
                          </a:r>
                          <a:endParaRPr lang="en-US" sz="18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750</a:t>
                          </a:r>
                          <a:endParaRPr lang="en-US" sz="18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  <a:endParaRPr lang="en-US" sz="18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58750" t="-308197" r="-21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0.45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  <a:endParaRPr lang="en-US" sz="18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800</a:t>
                          </a:r>
                          <a:endParaRPr lang="en-US" sz="18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endParaRPr lang="en-US" sz="18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58750" t="-408197" r="-21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0.25</a:t>
                          </a:r>
                          <a:endParaRPr lang="en-US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27" name="Group 26"/>
          <p:cNvGrpSpPr/>
          <p:nvPr/>
        </p:nvGrpSpPr>
        <p:grpSpPr>
          <a:xfrm>
            <a:off x="3218474" y="1448627"/>
            <a:ext cx="3940134" cy="1234061"/>
            <a:chOff x="3976463" y="1448627"/>
            <a:chExt cx="3940134" cy="1234061"/>
          </a:xfrm>
        </p:grpSpPr>
        <p:sp>
          <p:nvSpPr>
            <p:cNvPr id="15" name="Arc 14"/>
            <p:cNvSpPr/>
            <p:nvPr/>
          </p:nvSpPr>
          <p:spPr>
            <a:xfrm>
              <a:off x="3976463" y="1448627"/>
              <a:ext cx="2397983" cy="1234061"/>
            </a:xfrm>
            <a:prstGeom prst="arc">
              <a:avLst>
                <a:gd name="adj1" fmla="val 16050482"/>
                <a:gd name="adj2" fmla="val 38340"/>
              </a:avLst>
            </a:prstGeom>
            <a:ln w="12700">
              <a:solidFill>
                <a:srgbClr val="FF00FF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4816359" y="2073911"/>
              <a:ext cx="3100238" cy="0"/>
            </a:xfrm>
            <a:prstGeom prst="line">
              <a:avLst/>
            </a:prstGeom>
            <a:ln w="127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819699" y="2077565"/>
              <a:ext cx="0" cy="115134"/>
            </a:xfrm>
            <a:prstGeom prst="line">
              <a:avLst/>
            </a:prstGeom>
            <a:ln w="127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7913185" y="2073911"/>
              <a:ext cx="0" cy="115134"/>
            </a:xfrm>
            <a:prstGeom prst="line">
              <a:avLst/>
            </a:prstGeom>
            <a:ln w="127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 rot="10800000">
            <a:off x="975118" y="3693562"/>
            <a:ext cx="7300100" cy="1159426"/>
            <a:chOff x="4816359" y="1475034"/>
            <a:chExt cx="21925895" cy="1128095"/>
          </a:xfrm>
        </p:grpSpPr>
        <p:sp>
          <p:nvSpPr>
            <p:cNvPr id="85" name="Arc 84"/>
            <p:cNvSpPr/>
            <p:nvPr/>
          </p:nvSpPr>
          <p:spPr>
            <a:xfrm>
              <a:off x="6371749" y="1475034"/>
              <a:ext cx="20370505" cy="1128095"/>
            </a:xfrm>
            <a:prstGeom prst="arc">
              <a:avLst>
                <a:gd name="adj1" fmla="val 10753489"/>
                <a:gd name="adj2" fmla="val 16258674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4816359" y="2073911"/>
              <a:ext cx="310023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819699" y="2077565"/>
              <a:ext cx="0" cy="115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7916597" y="2073911"/>
              <a:ext cx="0" cy="115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324349" y="1049143"/>
            <a:ext cx="395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Attacker simulates data.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281007" y="4897691"/>
            <a:ext cx="386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2. API returns predictions for simulated data.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8821899" y="937209"/>
            <a:ext cx="3201658" cy="5696130"/>
            <a:chOff x="718445" y="685799"/>
            <a:chExt cx="3201658" cy="5696130"/>
          </a:xfrm>
        </p:grpSpPr>
        <p:grpSp>
          <p:nvGrpSpPr>
            <p:cNvPr id="91" name="Group 90"/>
            <p:cNvGrpSpPr/>
            <p:nvPr/>
          </p:nvGrpSpPr>
          <p:grpSpPr>
            <a:xfrm>
              <a:off x="923109" y="685799"/>
              <a:ext cx="2893196" cy="4315030"/>
              <a:chOff x="923109" y="685799"/>
              <a:chExt cx="2893196" cy="4315030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1524000" y="685799"/>
                <a:ext cx="914400" cy="914401"/>
              </a:xfrm>
              <a:prstGeom prst="roundRect">
                <a:avLst/>
              </a:prstGeom>
              <a:noFill/>
              <a:ln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start</a:t>
                </a:r>
              </a:p>
            </p:txBody>
          </p:sp>
          <p:cxnSp>
            <p:nvCxnSpPr>
              <p:cNvPr id="94" name="Straight Connector 93"/>
              <p:cNvCxnSpPr>
                <a:stCxn id="93" idx="2"/>
              </p:cNvCxnSpPr>
              <p:nvPr/>
            </p:nvCxnSpPr>
            <p:spPr>
              <a:xfrm>
                <a:off x="1981200" y="1600200"/>
                <a:ext cx="0" cy="115134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1445019" y="1715334"/>
                <a:ext cx="1074587" cy="0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1448359" y="1708660"/>
                <a:ext cx="0" cy="115134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2511818" y="1708660"/>
                <a:ext cx="0" cy="115134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ounded Rectangle 97"/>
              <p:cNvSpPr/>
              <p:nvPr/>
            </p:nvSpPr>
            <p:spPr>
              <a:xfrm>
                <a:off x="923109" y="1823793"/>
                <a:ext cx="979110" cy="914401"/>
              </a:xfrm>
              <a:prstGeom prst="roundRect">
                <a:avLst/>
              </a:prstGeom>
              <a:noFill/>
              <a:ln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fico &lt; 703:</a:t>
                </a:r>
                <a:endParaRPr lang="en-US" sz="900" dirty="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/>
                <a:r>
                  <a:rPr lang="en-US" sz="1400" b="1" dirty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deny</a:t>
                </a:r>
              </a:p>
            </p:txBody>
          </p:sp>
          <p:sp>
            <p:nvSpPr>
              <p:cNvPr id="99" name="Rounded Rectangle 98"/>
              <p:cNvSpPr/>
              <p:nvPr/>
            </p:nvSpPr>
            <p:spPr>
              <a:xfrm>
                <a:off x="2054617" y="1823793"/>
                <a:ext cx="986705" cy="914401"/>
              </a:xfrm>
              <a:prstGeom prst="roundRect">
                <a:avLst/>
              </a:prstGeom>
              <a:noFill/>
              <a:ln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fico &gt;= 703</a:t>
                </a:r>
              </a:p>
            </p:txBody>
          </p:sp>
          <p:cxnSp>
            <p:nvCxnSpPr>
              <p:cNvPr id="100" name="Straight Connector 99"/>
              <p:cNvCxnSpPr/>
              <p:nvPr/>
            </p:nvCxnSpPr>
            <p:spPr>
              <a:xfrm>
                <a:off x="2510705" y="2731518"/>
                <a:ext cx="0" cy="115134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1974524" y="2846652"/>
                <a:ext cx="1074587" cy="0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1977864" y="2839978"/>
                <a:ext cx="0" cy="115134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3041323" y="2839978"/>
                <a:ext cx="0" cy="115134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ounded Rectangle 103"/>
              <p:cNvSpPr/>
              <p:nvPr/>
            </p:nvSpPr>
            <p:spPr>
              <a:xfrm>
                <a:off x="1196957" y="2955111"/>
                <a:ext cx="1234768" cy="914401"/>
              </a:xfrm>
              <a:prstGeom prst="roundRect">
                <a:avLst/>
              </a:prstGeom>
              <a:noFill/>
              <a:ln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m_delinq &lt;= 1.8 </a:t>
                </a:r>
              </a:p>
            </p:txBody>
          </p:sp>
          <p:sp>
            <p:nvSpPr>
              <p:cNvPr id="105" name="Rounded Rectangle 104"/>
              <p:cNvSpPr/>
              <p:nvPr/>
            </p:nvSpPr>
            <p:spPr>
              <a:xfrm>
                <a:off x="2584122" y="2955111"/>
                <a:ext cx="1232183" cy="914401"/>
              </a:xfrm>
              <a:prstGeom prst="roundRect">
                <a:avLst/>
              </a:prstGeom>
              <a:noFill/>
              <a:ln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m_delinq &gt; 1.8:</a:t>
                </a:r>
                <a:endParaRPr lang="en-US" sz="1400" dirty="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/>
                <a:r>
                  <a:rPr lang="en-US" sz="1400" b="1" dirty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deny</a:t>
                </a:r>
              </a:p>
            </p:txBody>
          </p:sp>
          <p:cxnSp>
            <p:nvCxnSpPr>
              <p:cNvPr id="106" name="Straight Connector 105"/>
              <p:cNvCxnSpPr/>
              <p:nvPr/>
            </p:nvCxnSpPr>
            <p:spPr>
              <a:xfrm>
                <a:off x="1980087" y="3862835"/>
                <a:ext cx="0" cy="115134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1443906" y="3977969"/>
                <a:ext cx="1074587" cy="0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1447246" y="3971295"/>
                <a:ext cx="0" cy="115134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2510705" y="3971295"/>
                <a:ext cx="0" cy="115134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Rounded Rectangle 109"/>
              <p:cNvSpPr/>
              <p:nvPr/>
            </p:nvSpPr>
            <p:spPr>
              <a:xfrm>
                <a:off x="923109" y="4086428"/>
                <a:ext cx="977997" cy="914401"/>
              </a:xfrm>
              <a:prstGeom prst="roundRect">
                <a:avLst/>
              </a:prstGeom>
              <a:noFill/>
              <a:ln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dti</a:t>
                </a:r>
                <a:r>
                  <a:rPr lang="en-US" sz="900" b="1" dirty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&gt;= 2.1:</a:t>
                </a:r>
              </a:p>
              <a:p>
                <a:pPr algn="ctr"/>
                <a:r>
                  <a:rPr lang="en-US" sz="1400" b="1" dirty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deny</a:t>
                </a:r>
              </a:p>
            </p:txBody>
          </p:sp>
          <p:sp>
            <p:nvSpPr>
              <p:cNvPr id="111" name="Rounded Rectangle 110"/>
              <p:cNvSpPr/>
              <p:nvPr/>
            </p:nvSpPr>
            <p:spPr>
              <a:xfrm>
                <a:off x="2053505" y="4086428"/>
                <a:ext cx="914400" cy="914401"/>
              </a:xfrm>
              <a:prstGeom prst="roundRect">
                <a:avLst/>
              </a:prstGeom>
              <a:noFill/>
              <a:ln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dti</a:t>
                </a:r>
                <a:r>
                  <a:rPr lang="en-US" sz="900" b="1" dirty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&lt; 2.1</a:t>
                </a:r>
              </a:p>
              <a:p>
                <a:pPr algn="ctr"/>
                <a:r>
                  <a:rPr lang="en-US" sz="1300" b="1" dirty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approve</a:t>
                </a:r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718445" y="5181600"/>
              <a:ext cx="3201658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3. Attacker trains surrogate model between simulated data and API predictions. </a:t>
              </a:r>
            </a:p>
          </p:txBody>
        </p:sp>
      </p:grpSp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11315" y="128196"/>
            <a:ext cx="1015248" cy="1030748"/>
          </a:xfrm>
          <a:prstGeom prst="rect">
            <a:avLst/>
          </a:prstGeom>
        </p:spPr>
      </p:pic>
      <p:cxnSp>
        <p:nvCxnSpPr>
          <p:cNvPr id="112" name="Straight Connector 111"/>
          <p:cNvCxnSpPr/>
          <p:nvPr/>
        </p:nvCxnSpPr>
        <p:spPr>
          <a:xfrm>
            <a:off x="8821899" y="818866"/>
            <a:ext cx="805555" cy="177568"/>
          </a:xfrm>
          <a:prstGeom prst="line">
            <a:avLst/>
          </a:prstGeom>
          <a:ln w="19050">
            <a:solidFill>
              <a:srgbClr val="FF00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7195782" y="818866"/>
            <a:ext cx="1626118" cy="1255045"/>
          </a:xfrm>
          <a:prstGeom prst="line">
            <a:avLst/>
          </a:prstGeom>
          <a:ln w="19050">
            <a:solidFill>
              <a:srgbClr val="FF00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5032591" y="5774400"/>
            <a:ext cx="2361204" cy="655355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Attack</a:t>
            </a:r>
          </a:p>
        </p:txBody>
      </p:sp>
    </p:spTree>
    <p:extLst>
      <p:ext uri="{BB962C8B-B14F-4D97-AF65-F5344CB8AC3E}">
        <p14:creationId xmlns:p14="http://schemas.microsoft.com/office/powerpoint/2010/main" val="403735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7" name="Table 7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8598692"/>
                  </p:ext>
                </p:extLst>
              </p:nvPr>
            </p:nvGraphicFramePr>
            <p:xfrm>
              <a:off x="4083097" y="2275355"/>
              <a:ext cx="3741383" cy="24688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45525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238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6677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857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9532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1439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21582">
                    <a:tc>
                      <a:txBody>
                        <a:bodyPr/>
                        <a:lstStyle/>
                        <a:p>
                          <a:r>
                            <a:rPr lang="en-US" sz="1200" dirty="0" err="1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dti</a:t>
                          </a:r>
                          <a:endParaRPr lang="en-US" sz="12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fico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m_delinq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p_deny</a:t>
                          </a:r>
                          <a:endParaRPr lang="en-US" sz="12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in_train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1582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650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smtClean="0">
                                    <a:solidFill>
                                      <a:srgbClr val="FF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1582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smtClean="0">
                                    <a:solidFill>
                                      <a:srgbClr val="FF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21582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smtClean="0">
                                    <a:solidFill>
                                      <a:srgbClr val="FF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21582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800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smtClean="0">
                                    <a:solidFill>
                                      <a:srgbClr val="FF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21582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850</a:t>
                          </a: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0.33</a:t>
                          </a: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21582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3</a:t>
                          </a: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800</a:t>
                          </a: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0.66</a:t>
                          </a: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121582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750</a:t>
                          </a: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3</a:t>
                          </a: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0.66</a:t>
                          </a: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121582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700</a:t>
                          </a: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0.66</a:t>
                          </a: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7" name="Table 7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8598692"/>
                  </p:ext>
                </p:extLst>
              </p:nvPr>
            </p:nvGraphicFramePr>
            <p:xfrm>
              <a:off x="4083097" y="2275355"/>
              <a:ext cx="3741383" cy="24688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455259"/>
                    <a:gridCol w="523875"/>
                    <a:gridCol w="866775"/>
                    <a:gridCol w="285750"/>
                    <a:gridCol w="695325"/>
                    <a:gridCol w="914399"/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dti</a:t>
                          </a:r>
                          <a:endParaRPr lang="en-US" sz="12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fico</a:t>
                          </a:r>
                          <a:endParaRPr lang="en-US" sz="12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m_delinq</a:t>
                          </a:r>
                          <a:endParaRPr lang="en-US" sz="12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p_deny</a:t>
                          </a:r>
                          <a:endParaRPr lang="en-US" sz="12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in_train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650</a:t>
                          </a:r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44681" t="-102222" r="-565957" b="-7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0.96</a:t>
                          </a:r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700</a:t>
                          </a:r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3</a:t>
                          </a:r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44681" t="-202222" r="-565957" b="-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0.89</a:t>
                          </a:r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3</a:t>
                          </a:r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750</a:t>
                          </a:r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44681" t="-302222" r="-565957" b="-5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0.44</a:t>
                          </a:r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800</a:t>
                          </a:r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44681" t="-393478" r="-565957" b="-4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0.27</a:t>
                          </a:r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endParaRPr lang="en-US" sz="12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850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44681" t="-504444" r="-565957" b="-3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0.33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3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800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44681" t="-604444" r="-565957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0.66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750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3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44681" t="-704444" r="-565957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0.66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700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44681" t="-804444" r="-565957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0.66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5" name="Rectangle 114"/>
          <p:cNvSpPr/>
          <p:nvPr/>
        </p:nvSpPr>
        <p:spPr>
          <a:xfrm>
            <a:off x="5105099" y="1360508"/>
            <a:ext cx="1705472" cy="539268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Attack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182466" y="1676802"/>
            <a:ext cx="12009534" cy="5080576"/>
            <a:chOff x="339967" y="857934"/>
            <a:chExt cx="12009534" cy="5080576"/>
          </a:xfrm>
        </p:grpSpPr>
        <p:grpSp>
          <p:nvGrpSpPr>
            <p:cNvPr id="90" name="Group 89"/>
            <p:cNvGrpSpPr/>
            <p:nvPr/>
          </p:nvGrpSpPr>
          <p:grpSpPr>
            <a:xfrm>
              <a:off x="339967" y="857934"/>
              <a:ext cx="3201658" cy="5080576"/>
              <a:chOff x="718445" y="685799"/>
              <a:chExt cx="3201658" cy="5080576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923109" y="685799"/>
                <a:ext cx="2893894" cy="4315030"/>
                <a:chOff x="923109" y="685799"/>
                <a:chExt cx="2893894" cy="4315030"/>
              </a:xfrm>
            </p:grpSpPr>
            <p:sp>
              <p:nvSpPr>
                <p:cNvPr id="93" name="Rounded Rectangle 92"/>
                <p:cNvSpPr/>
                <p:nvPr/>
              </p:nvSpPr>
              <p:spPr>
                <a:xfrm>
                  <a:off x="1524000" y="685799"/>
                  <a:ext cx="914400" cy="914401"/>
                </a:xfrm>
                <a:prstGeom prst="roundRect">
                  <a:avLst/>
                </a:prstGeom>
                <a:noFill/>
                <a:ln>
                  <a:solidFill>
                    <a:srgbClr val="FF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rgbClr val="FF00FF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start</a:t>
                  </a:r>
                </a:p>
              </p:txBody>
            </p:sp>
            <p:cxnSp>
              <p:nvCxnSpPr>
                <p:cNvPr id="94" name="Straight Connector 93"/>
                <p:cNvCxnSpPr>
                  <a:stCxn id="93" idx="2"/>
                </p:cNvCxnSpPr>
                <p:nvPr/>
              </p:nvCxnSpPr>
              <p:spPr>
                <a:xfrm>
                  <a:off x="1981200" y="1600200"/>
                  <a:ext cx="0" cy="115134"/>
                </a:xfrm>
                <a:prstGeom prst="line">
                  <a:avLst/>
                </a:prstGeom>
                <a:ln w="12700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1445019" y="1715334"/>
                  <a:ext cx="1074587" cy="0"/>
                </a:xfrm>
                <a:prstGeom prst="line">
                  <a:avLst/>
                </a:prstGeom>
                <a:ln w="12700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1448359" y="1708660"/>
                  <a:ext cx="0" cy="115134"/>
                </a:xfrm>
                <a:prstGeom prst="line">
                  <a:avLst/>
                </a:prstGeom>
                <a:ln w="12700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2511818" y="1708660"/>
                  <a:ext cx="0" cy="115134"/>
                </a:xfrm>
                <a:prstGeom prst="line">
                  <a:avLst/>
                </a:prstGeom>
                <a:ln w="12700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Rounded Rectangle 97"/>
                <p:cNvSpPr/>
                <p:nvPr/>
              </p:nvSpPr>
              <p:spPr>
                <a:xfrm>
                  <a:off x="923109" y="1823793"/>
                  <a:ext cx="979110" cy="914401"/>
                </a:xfrm>
                <a:prstGeom prst="roundRect">
                  <a:avLst/>
                </a:prstGeom>
                <a:noFill/>
                <a:ln>
                  <a:solidFill>
                    <a:srgbClr val="FF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rgbClr val="FF00FF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fico &lt; 703:</a:t>
                  </a:r>
                  <a:endParaRPr lang="en-US" sz="900" dirty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  <a:p>
                  <a:pPr algn="ctr"/>
                  <a:r>
                    <a:rPr lang="en-US" sz="1400" b="1" dirty="0">
                      <a:solidFill>
                        <a:srgbClr val="FF00FF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deny</a:t>
                  </a:r>
                </a:p>
              </p:txBody>
            </p:sp>
            <p:sp>
              <p:nvSpPr>
                <p:cNvPr id="99" name="Rounded Rectangle 98"/>
                <p:cNvSpPr/>
                <p:nvPr/>
              </p:nvSpPr>
              <p:spPr>
                <a:xfrm>
                  <a:off x="2054617" y="1823793"/>
                  <a:ext cx="986705" cy="914401"/>
                </a:xfrm>
                <a:prstGeom prst="roundRect">
                  <a:avLst/>
                </a:prstGeom>
                <a:noFill/>
                <a:ln>
                  <a:solidFill>
                    <a:srgbClr val="FF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rgbClr val="FF00FF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fico &gt;= 703</a:t>
                  </a:r>
                </a:p>
              </p:txBody>
            </p: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2510705" y="2731518"/>
                  <a:ext cx="0" cy="115134"/>
                </a:xfrm>
                <a:prstGeom prst="line">
                  <a:avLst/>
                </a:prstGeom>
                <a:ln w="12700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1974524" y="2846652"/>
                  <a:ext cx="1074587" cy="0"/>
                </a:xfrm>
                <a:prstGeom prst="line">
                  <a:avLst/>
                </a:prstGeom>
                <a:ln w="12700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1977864" y="2839978"/>
                  <a:ext cx="0" cy="115134"/>
                </a:xfrm>
                <a:prstGeom prst="line">
                  <a:avLst/>
                </a:prstGeom>
                <a:ln w="12700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3041323" y="2839978"/>
                  <a:ext cx="0" cy="115134"/>
                </a:xfrm>
                <a:prstGeom prst="line">
                  <a:avLst/>
                </a:prstGeom>
                <a:ln w="12700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Rounded Rectangle 103"/>
                <p:cNvSpPr/>
                <p:nvPr/>
              </p:nvSpPr>
              <p:spPr>
                <a:xfrm>
                  <a:off x="1196957" y="2955111"/>
                  <a:ext cx="1234768" cy="914401"/>
                </a:xfrm>
                <a:prstGeom prst="roundRect">
                  <a:avLst/>
                </a:prstGeom>
                <a:noFill/>
                <a:ln>
                  <a:solidFill>
                    <a:srgbClr val="FF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rgbClr val="FF00FF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m_delinq &lt;= 1.8 </a:t>
                  </a:r>
                </a:p>
              </p:txBody>
            </p:sp>
            <p:sp>
              <p:nvSpPr>
                <p:cNvPr id="105" name="Rounded Rectangle 104"/>
                <p:cNvSpPr/>
                <p:nvPr/>
              </p:nvSpPr>
              <p:spPr>
                <a:xfrm>
                  <a:off x="2584123" y="2955111"/>
                  <a:ext cx="1232880" cy="914401"/>
                </a:xfrm>
                <a:prstGeom prst="roundRect">
                  <a:avLst/>
                </a:prstGeom>
                <a:noFill/>
                <a:ln>
                  <a:solidFill>
                    <a:srgbClr val="FF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rgbClr val="FF00FF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m_delinq &gt; 1.8:</a:t>
                  </a:r>
                  <a:endParaRPr lang="en-US" sz="1400" dirty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  <a:p>
                  <a:pPr algn="ctr"/>
                  <a:r>
                    <a:rPr lang="en-US" sz="1400" b="1" dirty="0">
                      <a:solidFill>
                        <a:srgbClr val="FF00FF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deny</a:t>
                  </a:r>
                </a:p>
              </p:txBody>
            </p: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1980087" y="3862835"/>
                  <a:ext cx="0" cy="115134"/>
                </a:xfrm>
                <a:prstGeom prst="line">
                  <a:avLst/>
                </a:prstGeom>
                <a:ln w="12700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1443906" y="3977969"/>
                  <a:ext cx="1074587" cy="0"/>
                </a:xfrm>
                <a:prstGeom prst="line">
                  <a:avLst/>
                </a:prstGeom>
                <a:ln w="12700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1447246" y="3971295"/>
                  <a:ext cx="0" cy="115134"/>
                </a:xfrm>
                <a:prstGeom prst="line">
                  <a:avLst/>
                </a:prstGeom>
                <a:ln w="12700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2510705" y="3971295"/>
                  <a:ext cx="0" cy="115134"/>
                </a:xfrm>
                <a:prstGeom prst="line">
                  <a:avLst/>
                </a:prstGeom>
                <a:ln w="12700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Rounded Rectangle 109"/>
                <p:cNvSpPr/>
                <p:nvPr/>
              </p:nvSpPr>
              <p:spPr>
                <a:xfrm>
                  <a:off x="923109" y="4086428"/>
                  <a:ext cx="977997" cy="914401"/>
                </a:xfrm>
                <a:prstGeom prst="roundRect">
                  <a:avLst/>
                </a:prstGeom>
                <a:noFill/>
                <a:ln>
                  <a:solidFill>
                    <a:srgbClr val="FF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err="1">
                      <a:solidFill>
                        <a:srgbClr val="FF00FF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dti</a:t>
                  </a:r>
                  <a:r>
                    <a:rPr lang="en-US" sz="900" b="1" dirty="0">
                      <a:solidFill>
                        <a:srgbClr val="FF00FF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 &gt;= 2.1:</a:t>
                  </a:r>
                </a:p>
                <a:p>
                  <a:pPr algn="ctr"/>
                  <a:r>
                    <a:rPr lang="en-US" sz="1400" b="1" dirty="0">
                      <a:solidFill>
                        <a:srgbClr val="FF00FF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deny</a:t>
                  </a:r>
                </a:p>
              </p:txBody>
            </p:sp>
            <p:sp>
              <p:nvSpPr>
                <p:cNvPr id="111" name="Rounded Rectangle 110"/>
                <p:cNvSpPr/>
                <p:nvPr/>
              </p:nvSpPr>
              <p:spPr>
                <a:xfrm>
                  <a:off x="2053505" y="4086428"/>
                  <a:ext cx="914400" cy="914401"/>
                </a:xfrm>
                <a:prstGeom prst="roundRect">
                  <a:avLst/>
                </a:prstGeom>
                <a:noFill/>
                <a:ln>
                  <a:solidFill>
                    <a:srgbClr val="FF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err="1">
                      <a:solidFill>
                        <a:srgbClr val="FF00FF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dti</a:t>
                  </a:r>
                  <a:r>
                    <a:rPr lang="en-US" sz="900" b="1" dirty="0">
                      <a:solidFill>
                        <a:srgbClr val="FF00FF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 &lt; 2.1</a:t>
                  </a:r>
                </a:p>
                <a:p>
                  <a:pPr algn="ctr"/>
                  <a:r>
                    <a:rPr lang="en-US" sz="1300" b="1" dirty="0">
                      <a:solidFill>
                        <a:srgbClr val="FF00FF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approve</a:t>
                  </a:r>
                </a:p>
              </p:txBody>
            </p:sp>
          </p:grpSp>
          <p:sp>
            <p:nvSpPr>
              <p:cNvPr id="92" name="TextBox 91"/>
              <p:cNvSpPr txBox="1"/>
              <p:nvPr/>
            </p:nvSpPr>
            <p:spPr>
              <a:xfrm>
                <a:off x="718445" y="5181600"/>
                <a:ext cx="3201658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1. Attack begins with trained surrogate model. </a:t>
                </a: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4213942" y="4096388"/>
              <a:ext cx="3741383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2. Attacker augments surrogate training data with new rows not in the original surrogate training data and scores them with the surrogate model.</a:t>
              </a: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730743" y="1083043"/>
              <a:ext cx="3618758" cy="4455358"/>
              <a:chOff x="8361545" y="1825831"/>
              <a:chExt cx="3618758" cy="4455358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8361545" y="1825831"/>
                <a:ext cx="3618758" cy="2639398"/>
                <a:chOff x="8361545" y="1825831"/>
                <a:chExt cx="3618758" cy="2639398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8361545" y="2720901"/>
                  <a:ext cx="3618758" cy="1744328"/>
                  <a:chOff x="8361545" y="2720901"/>
                  <a:chExt cx="3618758" cy="1744328"/>
                </a:xfrm>
              </p:grpSpPr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8361545" y="3648014"/>
                    <a:ext cx="3618758" cy="817215"/>
                    <a:chOff x="8236203" y="5916986"/>
                    <a:chExt cx="3618758" cy="817215"/>
                  </a:xfrm>
                </p:grpSpPr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10067925" y="5916986"/>
                      <a:ext cx="789348" cy="812689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b="1" dirty="0">
                        <a:solidFill>
                          <a:srgbClr val="FF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9887305" y="6168501"/>
                      <a:ext cx="1150587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m_delinq</a:t>
                      </a:r>
                    </a:p>
                  </p:txBody>
                </p:sp>
                <p:sp>
                  <p:nvSpPr>
                    <p:cNvPr id="73" name="Oval 72"/>
                    <p:cNvSpPr/>
                    <p:nvPr/>
                  </p:nvSpPr>
                  <p:spPr>
                    <a:xfrm>
                      <a:off x="10902109" y="5921162"/>
                      <a:ext cx="789348" cy="812689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b="1" dirty="0">
                        <a:solidFill>
                          <a:srgbClr val="FF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10704374" y="6170583"/>
                      <a:ext cx="1150587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FF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p_deny</a:t>
                      </a:r>
                      <a:endParaRPr lang="en-US" sz="1200" dirty="0">
                        <a:solidFill>
                          <a:srgbClr val="FF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75" name="Oval 74"/>
                    <p:cNvSpPr/>
                    <p:nvPr/>
                  </p:nvSpPr>
                  <p:spPr>
                    <a:xfrm>
                      <a:off x="9249423" y="5920823"/>
                      <a:ext cx="789348" cy="812689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b="1" dirty="0">
                        <a:solidFill>
                          <a:srgbClr val="FF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9068803" y="6183986"/>
                      <a:ext cx="1150587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fico</a:t>
                      </a:r>
                    </a:p>
                  </p:txBody>
                </p:sp>
                <p:sp>
                  <p:nvSpPr>
                    <p:cNvPr id="78" name="Oval 77"/>
                    <p:cNvSpPr/>
                    <p:nvPr/>
                  </p:nvSpPr>
                  <p:spPr>
                    <a:xfrm>
                      <a:off x="8416823" y="5921512"/>
                      <a:ext cx="789348" cy="812689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 b="1" dirty="0">
                        <a:solidFill>
                          <a:srgbClr val="FF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79" name="TextBox 78"/>
                    <p:cNvSpPr txBox="1"/>
                    <p:nvPr/>
                  </p:nvSpPr>
                  <p:spPr>
                    <a:xfrm>
                      <a:off x="8236203" y="6184675"/>
                      <a:ext cx="1150587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FF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dti</a:t>
                      </a:r>
                      <a:endParaRPr lang="en-US" sz="1200" dirty="0">
                        <a:solidFill>
                          <a:srgbClr val="FF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</p:grpSp>
              <p:sp>
                <p:nvSpPr>
                  <p:cNvPr id="80" name="Oval 79"/>
                  <p:cNvSpPr/>
                  <p:nvPr/>
                </p:nvSpPr>
                <p:spPr>
                  <a:xfrm>
                    <a:off x="8975095" y="2720901"/>
                    <a:ext cx="789348" cy="812689"/>
                  </a:xfrm>
                  <a:prstGeom prst="ellipse">
                    <a:avLst/>
                  </a:prstGeom>
                  <a:noFill/>
                  <a:ln>
                    <a:solidFill>
                      <a:srgbClr val="FF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rgbClr val="FF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H</a:t>
                    </a:r>
                    <a:r>
                      <a:rPr lang="en-US" sz="1200" baseline="-25000" dirty="0">
                        <a:solidFill>
                          <a:srgbClr val="FF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1</a:t>
                    </a:r>
                  </a:p>
                </p:txBody>
              </p:sp>
              <p:sp>
                <p:nvSpPr>
                  <p:cNvPr id="114" name="Oval 113"/>
                  <p:cNvSpPr/>
                  <p:nvPr/>
                </p:nvSpPr>
                <p:spPr>
                  <a:xfrm>
                    <a:off x="9803861" y="2738479"/>
                    <a:ext cx="789348" cy="812689"/>
                  </a:xfrm>
                  <a:prstGeom prst="ellipse">
                    <a:avLst/>
                  </a:prstGeom>
                  <a:noFill/>
                  <a:ln>
                    <a:solidFill>
                      <a:srgbClr val="FF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rgbClr val="FF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H</a:t>
                    </a:r>
                    <a:r>
                      <a:rPr lang="en-US" sz="1200" baseline="-25000" dirty="0">
                        <a:solidFill>
                          <a:srgbClr val="FF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2</a:t>
                    </a:r>
                  </a:p>
                </p:txBody>
              </p:sp>
              <p:sp>
                <p:nvSpPr>
                  <p:cNvPr id="116" name="Oval 115"/>
                  <p:cNvSpPr/>
                  <p:nvPr/>
                </p:nvSpPr>
                <p:spPr>
                  <a:xfrm>
                    <a:off x="10632627" y="2720901"/>
                    <a:ext cx="789348" cy="812689"/>
                  </a:xfrm>
                  <a:prstGeom prst="ellipse">
                    <a:avLst/>
                  </a:prstGeom>
                  <a:noFill/>
                  <a:ln>
                    <a:solidFill>
                      <a:srgbClr val="FF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rgbClr val="FF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H</a:t>
                    </a:r>
                    <a:r>
                      <a:rPr lang="en-US" sz="1200" baseline="-25000" dirty="0">
                        <a:solidFill>
                          <a:srgbClr val="FF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3</a:t>
                    </a:r>
                  </a:p>
                </p:txBody>
              </p:sp>
              <p:cxnSp>
                <p:nvCxnSpPr>
                  <p:cNvPr id="18" name="Straight Connector 17"/>
                  <p:cNvCxnSpPr>
                    <a:stCxn id="78" idx="0"/>
                    <a:endCxn id="80" idx="4"/>
                  </p:cNvCxnSpPr>
                  <p:nvPr/>
                </p:nvCxnSpPr>
                <p:spPr>
                  <a:xfrm flipV="1">
                    <a:off x="8936839" y="3533590"/>
                    <a:ext cx="432930" cy="118950"/>
                  </a:xfrm>
                  <a:prstGeom prst="line">
                    <a:avLst/>
                  </a:prstGeom>
                  <a:ln w="12700"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/>
                  <p:cNvCxnSpPr>
                    <a:stCxn id="78" idx="0"/>
                    <a:endCxn id="114" idx="4"/>
                  </p:cNvCxnSpPr>
                  <p:nvPr/>
                </p:nvCxnSpPr>
                <p:spPr>
                  <a:xfrm flipV="1">
                    <a:off x="8936839" y="3551168"/>
                    <a:ext cx="1261696" cy="101372"/>
                  </a:xfrm>
                  <a:prstGeom prst="line">
                    <a:avLst/>
                  </a:prstGeom>
                  <a:ln w="12700"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>
                    <a:stCxn id="78" idx="0"/>
                    <a:endCxn id="116" idx="4"/>
                  </p:cNvCxnSpPr>
                  <p:nvPr/>
                </p:nvCxnSpPr>
                <p:spPr>
                  <a:xfrm flipV="1">
                    <a:off x="8936839" y="3533590"/>
                    <a:ext cx="2090462" cy="118950"/>
                  </a:xfrm>
                  <a:prstGeom prst="line">
                    <a:avLst/>
                  </a:prstGeom>
                  <a:ln w="12700"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8" name="Group 37"/>
                  <p:cNvGrpSpPr/>
                  <p:nvPr/>
                </p:nvGrpSpPr>
                <p:grpSpPr>
                  <a:xfrm flipH="1">
                    <a:off x="9323031" y="3533590"/>
                    <a:ext cx="2090462" cy="118950"/>
                    <a:chOff x="9089239" y="3685990"/>
                    <a:chExt cx="2090462" cy="118950"/>
                  </a:xfrm>
                </p:grpSpPr>
                <p:cxnSp>
                  <p:nvCxnSpPr>
                    <p:cNvPr id="119" name="Straight Connector 118"/>
                    <p:cNvCxnSpPr/>
                    <p:nvPr/>
                  </p:nvCxnSpPr>
                  <p:spPr>
                    <a:xfrm flipV="1">
                      <a:off x="9089239" y="3685990"/>
                      <a:ext cx="432930" cy="118950"/>
                    </a:xfrm>
                    <a:prstGeom prst="line">
                      <a:avLst/>
                    </a:prstGeom>
                    <a:ln w="12700">
                      <a:solidFill>
                        <a:srgbClr val="FF00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Straight Connector 119"/>
                    <p:cNvCxnSpPr/>
                    <p:nvPr/>
                  </p:nvCxnSpPr>
                  <p:spPr>
                    <a:xfrm flipV="1">
                      <a:off x="9089239" y="3703568"/>
                      <a:ext cx="1261696" cy="101372"/>
                    </a:xfrm>
                    <a:prstGeom prst="line">
                      <a:avLst/>
                    </a:prstGeom>
                    <a:ln w="12700">
                      <a:solidFill>
                        <a:srgbClr val="FF00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" name="Straight Connector 120"/>
                    <p:cNvCxnSpPr/>
                    <p:nvPr/>
                  </p:nvCxnSpPr>
                  <p:spPr>
                    <a:xfrm flipV="1">
                      <a:off x="9089239" y="3685990"/>
                      <a:ext cx="2090462" cy="118950"/>
                    </a:xfrm>
                    <a:prstGeom prst="line">
                      <a:avLst/>
                    </a:prstGeom>
                    <a:ln w="12700">
                      <a:solidFill>
                        <a:srgbClr val="FF00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22" name="Straight Connector 121"/>
                  <p:cNvCxnSpPr>
                    <a:stCxn id="75" idx="0"/>
                    <a:endCxn id="80" idx="4"/>
                  </p:cNvCxnSpPr>
                  <p:nvPr/>
                </p:nvCxnSpPr>
                <p:spPr>
                  <a:xfrm flipH="1" flipV="1">
                    <a:off x="9369769" y="3533590"/>
                    <a:ext cx="399670" cy="118261"/>
                  </a:xfrm>
                  <a:prstGeom prst="line">
                    <a:avLst/>
                  </a:prstGeom>
                  <a:ln w="12700"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/>
                  <p:cNvCxnSpPr>
                    <a:stCxn id="75" idx="0"/>
                    <a:endCxn id="114" idx="4"/>
                  </p:cNvCxnSpPr>
                  <p:nvPr/>
                </p:nvCxnSpPr>
                <p:spPr>
                  <a:xfrm flipV="1">
                    <a:off x="9769439" y="3551168"/>
                    <a:ext cx="429096" cy="100683"/>
                  </a:xfrm>
                  <a:prstGeom prst="line">
                    <a:avLst/>
                  </a:prstGeom>
                  <a:ln w="12700"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/>
                  <p:cNvCxnSpPr>
                    <a:stCxn id="75" idx="0"/>
                    <a:endCxn id="116" idx="4"/>
                  </p:cNvCxnSpPr>
                  <p:nvPr/>
                </p:nvCxnSpPr>
                <p:spPr>
                  <a:xfrm flipV="1">
                    <a:off x="9769439" y="3533590"/>
                    <a:ext cx="1257862" cy="118261"/>
                  </a:xfrm>
                  <a:prstGeom prst="line">
                    <a:avLst/>
                  </a:prstGeom>
                  <a:ln w="12700"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0" name="Group 49"/>
                  <p:cNvGrpSpPr/>
                  <p:nvPr/>
                </p:nvGrpSpPr>
                <p:grpSpPr>
                  <a:xfrm flipH="1">
                    <a:off x="9342158" y="3532866"/>
                    <a:ext cx="1657532" cy="118261"/>
                    <a:chOff x="9522169" y="3685990"/>
                    <a:chExt cx="1657532" cy="118261"/>
                  </a:xfrm>
                </p:grpSpPr>
                <p:cxnSp>
                  <p:nvCxnSpPr>
                    <p:cNvPr id="125" name="Straight Connector 124"/>
                    <p:cNvCxnSpPr/>
                    <p:nvPr/>
                  </p:nvCxnSpPr>
                  <p:spPr>
                    <a:xfrm flipH="1" flipV="1">
                      <a:off x="9522169" y="3685990"/>
                      <a:ext cx="399670" cy="118261"/>
                    </a:xfrm>
                    <a:prstGeom prst="line">
                      <a:avLst/>
                    </a:prstGeom>
                    <a:ln w="12700">
                      <a:solidFill>
                        <a:srgbClr val="FF00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6" name="Straight Connector 125"/>
                    <p:cNvCxnSpPr/>
                    <p:nvPr/>
                  </p:nvCxnSpPr>
                  <p:spPr>
                    <a:xfrm flipV="1">
                      <a:off x="9921839" y="3703568"/>
                      <a:ext cx="429096" cy="100683"/>
                    </a:xfrm>
                    <a:prstGeom prst="line">
                      <a:avLst/>
                    </a:prstGeom>
                    <a:ln w="12700">
                      <a:solidFill>
                        <a:srgbClr val="FF00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Straight Connector 126"/>
                    <p:cNvCxnSpPr/>
                    <p:nvPr/>
                  </p:nvCxnSpPr>
                  <p:spPr>
                    <a:xfrm flipV="1">
                      <a:off x="9921839" y="3685990"/>
                      <a:ext cx="1257862" cy="118261"/>
                    </a:xfrm>
                    <a:prstGeom prst="line">
                      <a:avLst/>
                    </a:prstGeom>
                    <a:ln w="12700">
                      <a:solidFill>
                        <a:srgbClr val="FF00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28" name="Oval 127"/>
                <p:cNvSpPr/>
                <p:nvPr/>
              </p:nvSpPr>
              <p:spPr>
                <a:xfrm>
                  <a:off x="9801552" y="1825831"/>
                  <a:ext cx="789348" cy="812689"/>
                </a:xfrm>
                <a:prstGeom prst="ellipse">
                  <a:avLst/>
                </a:prstGeom>
                <a:noFill/>
                <a:ln>
                  <a:solidFill>
                    <a:srgbClr val="FF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9617973" y="2077346"/>
                  <a:ext cx="1150587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err="1">
                      <a:solidFill>
                        <a:srgbClr val="FF00FF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in_train</a:t>
                  </a:r>
                  <a:endParaRPr lang="en-US" sz="1200" dirty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cxnSp>
              <p:nvCxnSpPr>
                <p:cNvPr id="130" name="Straight Connector 129"/>
                <p:cNvCxnSpPr>
                  <a:stCxn id="80" idx="0"/>
                  <a:endCxn id="128" idx="4"/>
                </p:cNvCxnSpPr>
                <p:nvPr/>
              </p:nvCxnSpPr>
              <p:spPr>
                <a:xfrm flipV="1">
                  <a:off x="9369769" y="2638520"/>
                  <a:ext cx="826457" cy="82381"/>
                </a:xfrm>
                <a:prstGeom prst="line">
                  <a:avLst/>
                </a:prstGeom>
                <a:ln w="12700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>
                  <a:stCxn id="114" idx="0"/>
                  <a:endCxn id="128" idx="4"/>
                </p:cNvCxnSpPr>
                <p:nvPr/>
              </p:nvCxnSpPr>
              <p:spPr>
                <a:xfrm flipH="1" flipV="1">
                  <a:off x="10196226" y="2638520"/>
                  <a:ext cx="2309" cy="99959"/>
                </a:xfrm>
                <a:prstGeom prst="line">
                  <a:avLst/>
                </a:prstGeom>
                <a:ln w="12700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>
                  <a:stCxn id="128" idx="4"/>
                  <a:endCxn id="116" idx="0"/>
                </p:cNvCxnSpPr>
                <p:nvPr/>
              </p:nvCxnSpPr>
              <p:spPr>
                <a:xfrm>
                  <a:off x="10196226" y="2638520"/>
                  <a:ext cx="831075" cy="82381"/>
                </a:xfrm>
                <a:prstGeom prst="line">
                  <a:avLst/>
                </a:prstGeom>
                <a:ln w="12700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3" name="TextBox 132"/>
              <p:cNvSpPr txBox="1"/>
              <p:nvPr/>
            </p:nvSpPr>
            <p:spPr>
              <a:xfrm>
                <a:off x="8682544" y="4711529"/>
                <a:ext cx="3201658" cy="1569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3. Attacker trains a second-level surrogate model that can discriminate between rows in your training data and not in your training data.</a:t>
                </a:r>
              </a:p>
            </p:txBody>
          </p:sp>
        </p:grpSp>
      </p:grpSp>
      <p:pic>
        <p:nvPicPr>
          <p:cNvPr id="134" name="Picture 1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40130" y="147841"/>
            <a:ext cx="1041646" cy="1041646"/>
          </a:xfrm>
          <a:prstGeom prst="rect">
            <a:avLst/>
          </a:prstGeom>
        </p:spPr>
      </p:pic>
      <p:cxnSp>
        <p:nvCxnSpPr>
          <p:cNvPr id="135" name="Straight Connector 134"/>
          <p:cNvCxnSpPr>
            <a:stCxn id="115" idx="2"/>
            <a:endCxn id="77" idx="0"/>
          </p:cNvCxnSpPr>
          <p:nvPr/>
        </p:nvCxnSpPr>
        <p:spPr>
          <a:xfrm flipH="1">
            <a:off x="5953788" y="1899776"/>
            <a:ext cx="4047" cy="375579"/>
          </a:xfrm>
          <a:prstGeom prst="line">
            <a:avLst/>
          </a:prstGeom>
          <a:ln w="19050">
            <a:solidFill>
              <a:srgbClr val="FF00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15" idx="3"/>
          </p:cNvCxnSpPr>
          <p:nvPr/>
        </p:nvCxnSpPr>
        <p:spPr>
          <a:xfrm>
            <a:off x="6810571" y="1630142"/>
            <a:ext cx="3202678" cy="661783"/>
          </a:xfrm>
          <a:prstGeom prst="line">
            <a:avLst/>
          </a:prstGeom>
          <a:ln w="19050">
            <a:solidFill>
              <a:srgbClr val="FF00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15" idx="1"/>
            <a:endCxn id="93" idx="3"/>
          </p:cNvCxnSpPr>
          <p:nvPr/>
        </p:nvCxnSpPr>
        <p:spPr>
          <a:xfrm flipH="1">
            <a:off x="1902421" y="1630142"/>
            <a:ext cx="3202678" cy="503861"/>
          </a:xfrm>
          <a:prstGeom prst="line">
            <a:avLst/>
          </a:prstGeom>
          <a:ln w="19050">
            <a:solidFill>
              <a:srgbClr val="FF00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Arc 138"/>
          <p:cNvSpPr/>
          <p:nvPr/>
        </p:nvSpPr>
        <p:spPr>
          <a:xfrm>
            <a:off x="8333117" y="3456317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Arc 139"/>
          <p:cNvSpPr/>
          <p:nvPr/>
        </p:nvSpPr>
        <p:spPr>
          <a:xfrm>
            <a:off x="6124756" y="845389"/>
            <a:ext cx="293298" cy="557841"/>
          </a:xfrm>
          <a:prstGeom prst="arc">
            <a:avLst>
              <a:gd name="adj1" fmla="val 16199994"/>
              <a:gd name="adj2" fmla="val 4191818"/>
            </a:avLst>
          </a:prstGeom>
          <a:ln w="19050">
            <a:solidFill>
              <a:srgbClr val="FF00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69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Straight Connector 112"/>
          <p:cNvCxnSpPr/>
          <p:nvPr/>
        </p:nvCxnSpPr>
        <p:spPr>
          <a:xfrm flipH="1" flipV="1">
            <a:off x="8457906" y="4459202"/>
            <a:ext cx="1384459" cy="1274407"/>
          </a:xfrm>
          <a:prstGeom prst="line">
            <a:avLst/>
          </a:prstGeom>
          <a:ln w="19050">
            <a:solidFill>
              <a:srgbClr val="FF00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1617831" y="1113392"/>
            <a:ext cx="2908663" cy="4865133"/>
            <a:chOff x="844731" y="685799"/>
            <a:chExt cx="2908663" cy="4865133"/>
          </a:xfrm>
        </p:grpSpPr>
        <p:grpSp>
          <p:nvGrpSpPr>
            <p:cNvPr id="36" name="Group 35"/>
            <p:cNvGrpSpPr/>
            <p:nvPr/>
          </p:nvGrpSpPr>
          <p:grpSpPr>
            <a:xfrm>
              <a:off x="923109" y="685799"/>
              <a:ext cx="2760616" cy="4315030"/>
              <a:chOff x="923109" y="685799"/>
              <a:chExt cx="2760616" cy="4315030"/>
            </a:xfrm>
          </p:grpSpPr>
          <p:sp>
            <p:nvSpPr>
              <p:cNvPr id="2" name="Rounded Rectangle 1"/>
              <p:cNvSpPr/>
              <p:nvPr/>
            </p:nvSpPr>
            <p:spPr>
              <a:xfrm>
                <a:off x="1524000" y="685799"/>
                <a:ext cx="914400" cy="9144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start</a:t>
                </a:r>
              </a:p>
            </p:txBody>
          </p:sp>
          <p:cxnSp>
            <p:nvCxnSpPr>
              <p:cNvPr id="4" name="Straight Connector 3"/>
              <p:cNvCxnSpPr>
                <a:stCxn id="2" idx="2"/>
              </p:cNvCxnSpPr>
              <p:nvPr/>
            </p:nvCxnSpPr>
            <p:spPr>
              <a:xfrm>
                <a:off x="1981200" y="1600200"/>
                <a:ext cx="0" cy="1151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>
                <a:off x="1445019" y="1715334"/>
                <a:ext cx="10745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8359" y="1708660"/>
                <a:ext cx="0" cy="1151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511818" y="1708660"/>
                <a:ext cx="0" cy="1151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/>
              <p:cNvSpPr/>
              <p:nvPr/>
            </p:nvSpPr>
            <p:spPr>
              <a:xfrm>
                <a:off x="923109" y="1823793"/>
                <a:ext cx="979110" cy="9144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fico &lt; 700:</a:t>
                </a:r>
                <a:endPara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deny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2054617" y="1823793"/>
                <a:ext cx="986705" cy="9144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fico &gt;= 700</a:t>
                </a: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510705" y="2731518"/>
                <a:ext cx="0" cy="1151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974524" y="2846652"/>
                <a:ext cx="10745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977864" y="2839978"/>
                <a:ext cx="0" cy="1151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041323" y="2839978"/>
                <a:ext cx="0" cy="1151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ounded Rectangle 23"/>
              <p:cNvSpPr/>
              <p:nvPr/>
            </p:nvSpPr>
            <p:spPr>
              <a:xfrm>
                <a:off x="1332411" y="2955111"/>
                <a:ext cx="1099313" cy="9144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m_delinq &lt;= 2 </a:t>
                </a:r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2584122" y="2955111"/>
                <a:ext cx="1099603" cy="9144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m_delinq &gt; 2:</a:t>
                </a:r>
                <a:endPara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deny</a:t>
                </a: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1980087" y="3862835"/>
                <a:ext cx="0" cy="1151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443906" y="3977969"/>
                <a:ext cx="10745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447246" y="3971295"/>
                <a:ext cx="0" cy="1151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510705" y="3971295"/>
                <a:ext cx="0" cy="1151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ounded Rectangle 33"/>
              <p:cNvSpPr/>
              <p:nvPr/>
            </p:nvSpPr>
            <p:spPr>
              <a:xfrm>
                <a:off x="923109" y="4086428"/>
                <a:ext cx="977997" cy="9144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dti</a:t>
                </a:r>
                <a:r>
                  <a:rPr lang="en-US" sz="9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&gt;= 2.5:</a:t>
                </a:r>
              </a:p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deny</a:t>
                </a: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053505" y="4086428"/>
                <a:ext cx="914400" cy="9144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dti</a:t>
                </a:r>
                <a:r>
                  <a:rPr lang="en-US" sz="9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&lt; 2.5</a:t>
                </a:r>
              </a:p>
              <a:p>
                <a:pPr algn="ctr"/>
                <a:r>
                  <a:rPr lang="en-US" sz="13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approve</a:t>
                </a: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844731" y="5181600"/>
              <a:ext cx="2908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Original model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46641" y="623299"/>
            <a:ext cx="1671882" cy="5518810"/>
            <a:chOff x="3133923" y="506341"/>
            <a:chExt cx="1671882" cy="5518810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4120627" y="506341"/>
              <a:ext cx="2231" cy="551881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Left Arrow 8"/>
            <p:cNvSpPr/>
            <p:nvPr/>
          </p:nvSpPr>
          <p:spPr>
            <a:xfrm>
              <a:off x="3133923" y="943596"/>
              <a:ext cx="1671882" cy="1010062"/>
            </a:xfrm>
            <a:prstGeom prst="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API data input 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3133923" y="4347059"/>
              <a:ext cx="1671882" cy="101006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API prediction output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7" name="Table 7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418190"/>
                  </p:ext>
                </p:extLst>
              </p:nvPr>
            </p:nvGraphicFramePr>
            <p:xfrm>
              <a:off x="6119903" y="1995114"/>
              <a:ext cx="3938498" cy="2438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8030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1699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7569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2759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15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203523"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dti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fico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m_delinq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p_deny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3523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690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0.99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03523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NA</a:t>
                          </a: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690</a:t>
                          </a: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0.99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03523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10.4</a:t>
                          </a: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NA</a:t>
                          </a: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0.99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03523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10.4</a:t>
                          </a: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690</a:t>
                          </a: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NA</a:t>
                          </a: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0.99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03523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-999</a:t>
                          </a: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690</a:t>
                          </a: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0.99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03523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10.4</a:t>
                          </a: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-999</a:t>
                          </a: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0.99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03523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10.4</a:t>
                          </a: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690</a:t>
                          </a: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-999</a:t>
                          </a: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7" name="Table 7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418190"/>
                  </p:ext>
                </p:extLst>
              </p:nvPr>
            </p:nvGraphicFramePr>
            <p:xfrm>
              <a:off x="6119903" y="1995114"/>
              <a:ext cx="3938498" cy="2438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803088"/>
                    <a:gridCol w="616991"/>
                    <a:gridCol w="1075696"/>
                    <a:gridCol w="527591"/>
                    <a:gridCol w="915132"/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dti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fico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m_delinq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p_deny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10.4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690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77907" t="-102000" r="-176744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0.99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NA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690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77907" t="-202000" r="-176744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0.99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10.4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NA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77907" t="-296078" r="-176744" b="-4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0.99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10.4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690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NA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77907" t="-404000" r="-176744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0.99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-999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690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77907" t="-504000" r="-176744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0.99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10.4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-999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77907" t="-604000" r="-176744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0.99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10.4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690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-999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FF0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77907" t="-704000" r="-17674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0.12</a:t>
                          </a:r>
                          <a:endParaRPr lang="en-US" sz="14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27" name="Group 26"/>
          <p:cNvGrpSpPr/>
          <p:nvPr/>
        </p:nvGrpSpPr>
        <p:grpSpPr>
          <a:xfrm>
            <a:off x="4603841" y="1515290"/>
            <a:ext cx="4518893" cy="597627"/>
            <a:chOff x="3252036" y="1744505"/>
            <a:chExt cx="4664561" cy="612204"/>
          </a:xfrm>
        </p:grpSpPr>
        <p:sp>
          <p:nvSpPr>
            <p:cNvPr id="15" name="Arc 14"/>
            <p:cNvSpPr/>
            <p:nvPr/>
          </p:nvSpPr>
          <p:spPr>
            <a:xfrm>
              <a:off x="3252036" y="1744505"/>
              <a:ext cx="2555922" cy="612204"/>
            </a:xfrm>
            <a:prstGeom prst="arc">
              <a:avLst>
                <a:gd name="adj1" fmla="val 16050482"/>
                <a:gd name="adj2" fmla="val 38340"/>
              </a:avLst>
            </a:prstGeom>
            <a:ln w="12700">
              <a:solidFill>
                <a:srgbClr val="FF00FF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4816359" y="2073911"/>
              <a:ext cx="3100238" cy="0"/>
            </a:xfrm>
            <a:prstGeom prst="line">
              <a:avLst/>
            </a:prstGeom>
            <a:ln w="127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819699" y="2077565"/>
              <a:ext cx="0" cy="115134"/>
            </a:xfrm>
            <a:prstGeom prst="line">
              <a:avLst/>
            </a:prstGeom>
            <a:ln w="127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7913185" y="2073911"/>
              <a:ext cx="0" cy="115134"/>
            </a:xfrm>
            <a:prstGeom prst="line">
              <a:avLst/>
            </a:prstGeom>
            <a:ln w="127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 rot="10800000">
            <a:off x="2216017" y="4280258"/>
            <a:ext cx="7842384" cy="675587"/>
            <a:chOff x="4816359" y="1723133"/>
            <a:chExt cx="26555249" cy="657331"/>
          </a:xfrm>
        </p:grpSpPr>
        <p:sp>
          <p:nvSpPr>
            <p:cNvPr id="85" name="Arc 84"/>
            <p:cNvSpPr/>
            <p:nvPr/>
          </p:nvSpPr>
          <p:spPr>
            <a:xfrm>
              <a:off x="6472507" y="1723133"/>
              <a:ext cx="24899101" cy="657331"/>
            </a:xfrm>
            <a:prstGeom prst="arc">
              <a:avLst>
                <a:gd name="adj1" fmla="val 10817550"/>
                <a:gd name="adj2" fmla="val 16258674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4816359" y="2083178"/>
              <a:ext cx="31002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819699" y="2077565"/>
              <a:ext cx="0" cy="115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7884346" y="2083178"/>
              <a:ext cx="0" cy="115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485" y="5211277"/>
            <a:ext cx="1015248" cy="1030748"/>
          </a:xfrm>
          <a:prstGeom prst="rect">
            <a:avLst/>
          </a:prstGeom>
        </p:spPr>
      </p:pic>
      <p:sp>
        <p:nvSpPr>
          <p:cNvPr id="115" name="Rectangle 114"/>
          <p:cNvSpPr/>
          <p:nvPr/>
        </p:nvSpPr>
        <p:spPr>
          <a:xfrm>
            <a:off x="6908550" y="619210"/>
            <a:ext cx="2361204" cy="655355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044257" y="5391792"/>
            <a:ext cx="341866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Attacker systematically alters input data until they receive a favorable outcome.</a:t>
            </a:r>
          </a:p>
        </p:txBody>
      </p:sp>
    </p:spTree>
    <p:extLst>
      <p:ext uri="{BB962C8B-B14F-4D97-AF65-F5344CB8AC3E}">
        <p14:creationId xmlns:p14="http://schemas.microsoft.com/office/powerpoint/2010/main" val="2310113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traight Connector 118"/>
          <p:cNvCxnSpPr/>
          <p:nvPr/>
        </p:nvCxnSpPr>
        <p:spPr>
          <a:xfrm flipH="1">
            <a:off x="6126305" y="2759572"/>
            <a:ext cx="3530380" cy="1160890"/>
          </a:xfrm>
          <a:prstGeom prst="line">
            <a:avLst/>
          </a:prstGeom>
          <a:ln w="19050">
            <a:solidFill>
              <a:srgbClr val="FF00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480157" y="1155929"/>
            <a:ext cx="2908663" cy="4865133"/>
            <a:chOff x="844731" y="685799"/>
            <a:chExt cx="2908663" cy="4865133"/>
          </a:xfrm>
        </p:grpSpPr>
        <p:grpSp>
          <p:nvGrpSpPr>
            <p:cNvPr id="36" name="Group 35"/>
            <p:cNvGrpSpPr/>
            <p:nvPr/>
          </p:nvGrpSpPr>
          <p:grpSpPr>
            <a:xfrm>
              <a:off x="923109" y="685799"/>
              <a:ext cx="2760616" cy="4315030"/>
              <a:chOff x="923109" y="685799"/>
              <a:chExt cx="2760616" cy="4315030"/>
            </a:xfrm>
          </p:grpSpPr>
          <p:sp>
            <p:nvSpPr>
              <p:cNvPr id="2" name="Rounded Rectangle 1"/>
              <p:cNvSpPr/>
              <p:nvPr/>
            </p:nvSpPr>
            <p:spPr>
              <a:xfrm>
                <a:off x="1524000" y="685799"/>
                <a:ext cx="914400" cy="9144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start</a:t>
                </a:r>
              </a:p>
            </p:txBody>
          </p:sp>
          <p:cxnSp>
            <p:nvCxnSpPr>
              <p:cNvPr id="4" name="Straight Connector 3"/>
              <p:cNvCxnSpPr>
                <a:stCxn id="2" idx="2"/>
              </p:cNvCxnSpPr>
              <p:nvPr/>
            </p:nvCxnSpPr>
            <p:spPr>
              <a:xfrm>
                <a:off x="1981200" y="1600200"/>
                <a:ext cx="0" cy="1151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>
                <a:off x="1445019" y="1715334"/>
                <a:ext cx="10745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8359" y="1708660"/>
                <a:ext cx="0" cy="1151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511818" y="1708660"/>
                <a:ext cx="0" cy="1151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/>
              <p:cNvSpPr/>
              <p:nvPr/>
            </p:nvSpPr>
            <p:spPr>
              <a:xfrm>
                <a:off x="923109" y="1823793"/>
                <a:ext cx="979110" cy="9144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fico &lt; 700:</a:t>
                </a:r>
                <a:endPara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deny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2054617" y="1823793"/>
                <a:ext cx="986705" cy="9144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fico &gt;= 700</a:t>
                </a: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510705" y="2731518"/>
                <a:ext cx="0" cy="1151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974524" y="2846652"/>
                <a:ext cx="10745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977864" y="2839978"/>
                <a:ext cx="0" cy="1151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041323" y="2839978"/>
                <a:ext cx="0" cy="1151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ounded Rectangle 23"/>
              <p:cNvSpPr/>
              <p:nvPr/>
            </p:nvSpPr>
            <p:spPr>
              <a:xfrm>
                <a:off x="1332411" y="2955111"/>
                <a:ext cx="1099313" cy="9144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m_delinq &lt;= 2 </a:t>
                </a:r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2584122" y="2955111"/>
                <a:ext cx="1099603" cy="9144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m_delinq &gt; 2:</a:t>
                </a:r>
                <a:endPara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deny</a:t>
                </a: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1980087" y="3862835"/>
                <a:ext cx="0" cy="1151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443906" y="3977969"/>
                <a:ext cx="10745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447246" y="3971295"/>
                <a:ext cx="0" cy="1151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510705" y="3971295"/>
                <a:ext cx="0" cy="1151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ounded Rectangle 33"/>
              <p:cNvSpPr/>
              <p:nvPr/>
            </p:nvSpPr>
            <p:spPr>
              <a:xfrm>
                <a:off x="923109" y="4086428"/>
                <a:ext cx="977997" cy="9144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dti</a:t>
                </a:r>
                <a:r>
                  <a:rPr lang="en-US" sz="9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&gt;= 2.5:</a:t>
                </a:r>
              </a:p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deny</a:t>
                </a: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053505" y="4086428"/>
                <a:ext cx="914400" cy="9144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dti</a:t>
                </a:r>
                <a:r>
                  <a:rPr lang="en-US" sz="9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&lt; 2.5</a:t>
                </a:r>
              </a:p>
              <a:p>
                <a:pPr algn="ctr"/>
                <a:r>
                  <a:rPr lang="en-US" sz="13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approve</a:t>
                </a: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844731" y="5181600"/>
              <a:ext cx="2908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Original model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08967" y="665836"/>
            <a:ext cx="1671882" cy="5518810"/>
            <a:chOff x="3133923" y="506341"/>
            <a:chExt cx="1671882" cy="5518810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4120627" y="506341"/>
              <a:ext cx="2231" cy="551881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Left Arrow 8"/>
            <p:cNvSpPr/>
            <p:nvPr/>
          </p:nvSpPr>
          <p:spPr>
            <a:xfrm>
              <a:off x="3133923" y="943596"/>
              <a:ext cx="1671882" cy="1010062"/>
            </a:xfrm>
            <a:prstGeom prst="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API data input 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3133923" y="4347059"/>
              <a:ext cx="1671882" cy="101006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API prediction output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7" name="Table 7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5550379"/>
                  </p:ext>
                </p:extLst>
              </p:nvPr>
            </p:nvGraphicFramePr>
            <p:xfrm>
              <a:off x="4532963" y="3393137"/>
              <a:ext cx="3443396" cy="7229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5005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638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1069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6571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0260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dti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fico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m_delinq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p_deny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214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800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rgbClr val="FF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7" name="Table 7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5550379"/>
                  </p:ext>
                </p:extLst>
              </p:nvPr>
            </p:nvGraphicFramePr>
            <p:xfrm>
              <a:off x="4532963" y="3393137"/>
              <a:ext cx="3443396" cy="7229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500504"/>
                    <a:gridCol w="663885"/>
                    <a:gridCol w="1010690"/>
                    <a:gridCol w="465710"/>
                    <a:gridCol w="802607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dti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fico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m_delinq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p_deny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5214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  <a:endParaRPr lang="en-US" sz="14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800</a:t>
                          </a:r>
                          <a:endParaRPr lang="en-US" sz="14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rgbClr val="FF00FF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endParaRPr lang="en-US" sz="1400" dirty="0">
                            <a:solidFill>
                              <a:srgbClr val="FF00FF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71053" t="-108621" r="-175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0.25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8" name="Table 6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2915268"/>
                  </p:ext>
                </p:extLst>
              </p:nvPr>
            </p:nvGraphicFramePr>
            <p:xfrm>
              <a:off x="8605009" y="3393137"/>
              <a:ext cx="2724712" cy="7229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6381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43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715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0061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dti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fico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m_delinq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214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690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8" name="Table 6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2915268"/>
                  </p:ext>
                </p:extLst>
              </p:nvPr>
            </p:nvGraphicFramePr>
            <p:xfrm>
              <a:off x="8605009" y="3393137"/>
              <a:ext cx="2724712" cy="7229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638175"/>
                    <a:gridCol w="714375"/>
                    <a:gridCol w="971550"/>
                    <a:gridCol w="40061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dti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fico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m_delinq</a:t>
                          </a:r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5214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10.4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690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4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78788" t="-108621" r="-1515" b="-344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69" name="Picture 6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542" y="2058243"/>
            <a:ext cx="1041646" cy="10416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22020" y="2058243"/>
            <a:ext cx="1065281" cy="1048322"/>
          </a:xfrm>
          <a:prstGeom prst="rect">
            <a:avLst/>
          </a:prstGeom>
        </p:spPr>
      </p:pic>
      <p:sp>
        <p:nvSpPr>
          <p:cNvPr id="72" name="Left Arrow 71"/>
          <p:cNvSpPr/>
          <p:nvPr/>
        </p:nvSpPr>
        <p:spPr>
          <a:xfrm>
            <a:off x="7560317" y="2353619"/>
            <a:ext cx="1113209" cy="552856"/>
          </a:xfrm>
          <a:prstGeom prst="leftArrow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attack</a:t>
            </a:r>
          </a:p>
        </p:txBody>
      </p:sp>
      <p:grpSp>
        <p:nvGrpSpPr>
          <p:cNvPr id="73" name="Group 72"/>
          <p:cNvGrpSpPr/>
          <p:nvPr/>
        </p:nvGrpSpPr>
        <p:grpSpPr>
          <a:xfrm rot="10800000">
            <a:off x="1872357" y="3606012"/>
            <a:ext cx="6100949" cy="1406471"/>
            <a:chOff x="6904772" y="1475034"/>
            <a:chExt cx="19386234" cy="1325725"/>
          </a:xfrm>
        </p:grpSpPr>
        <p:sp>
          <p:nvSpPr>
            <p:cNvPr id="74" name="Arc 73"/>
            <p:cNvSpPr/>
            <p:nvPr/>
          </p:nvSpPr>
          <p:spPr>
            <a:xfrm>
              <a:off x="8023778" y="1475034"/>
              <a:ext cx="18267228" cy="1325725"/>
            </a:xfrm>
            <a:prstGeom prst="arc">
              <a:avLst>
                <a:gd name="adj1" fmla="val 10753489"/>
                <a:gd name="adj2" fmla="val 16258674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10800000" flipH="1" flipV="1">
              <a:off x="6904772" y="2178913"/>
              <a:ext cx="2172929" cy="5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6908112" y="2179506"/>
              <a:ext cx="0" cy="115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9061220" y="2175831"/>
              <a:ext cx="0" cy="115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849768" y="1638439"/>
            <a:ext cx="3439707" cy="3156666"/>
            <a:chOff x="4023560" y="476987"/>
            <a:chExt cx="3893037" cy="3156666"/>
          </a:xfrm>
        </p:grpSpPr>
        <p:sp>
          <p:nvSpPr>
            <p:cNvPr id="114" name="Arc 113"/>
            <p:cNvSpPr/>
            <p:nvPr/>
          </p:nvSpPr>
          <p:spPr>
            <a:xfrm>
              <a:off x="4023560" y="476987"/>
              <a:ext cx="2094128" cy="3156666"/>
            </a:xfrm>
            <a:prstGeom prst="arc">
              <a:avLst>
                <a:gd name="adj1" fmla="val 16050482"/>
                <a:gd name="adj2" fmla="val 38340"/>
              </a:avLst>
            </a:prstGeom>
            <a:ln w="12700">
              <a:solidFill>
                <a:srgbClr val="FF00FF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/>
            <p:cNvCxnSpPr/>
            <p:nvPr/>
          </p:nvCxnSpPr>
          <p:spPr>
            <a:xfrm>
              <a:off x="4816359" y="2073911"/>
              <a:ext cx="3100238" cy="0"/>
            </a:xfrm>
            <a:prstGeom prst="line">
              <a:avLst/>
            </a:prstGeom>
            <a:ln w="127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4819699" y="2077565"/>
              <a:ext cx="0" cy="115134"/>
            </a:xfrm>
            <a:prstGeom prst="line">
              <a:avLst/>
            </a:prstGeom>
            <a:ln w="127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7913185" y="2073911"/>
              <a:ext cx="0" cy="115134"/>
            </a:xfrm>
            <a:prstGeom prst="line">
              <a:avLst/>
            </a:prstGeom>
            <a:ln w="127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>
            <a:off x="8345673" y="4506554"/>
            <a:ext cx="340039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Attacker mimics data of favorable customer to receive a favorable outcome.</a:t>
            </a:r>
          </a:p>
        </p:txBody>
      </p:sp>
    </p:spTree>
    <p:extLst>
      <p:ext uri="{BB962C8B-B14F-4D97-AF65-F5344CB8AC3E}">
        <p14:creationId xmlns:p14="http://schemas.microsoft.com/office/powerpoint/2010/main" val="294112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636</Words>
  <Application>Microsoft Macintosh PowerPoint</Application>
  <PresentationFormat>Widescreen</PresentationFormat>
  <Paragraphs>303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 h</dc:creator>
  <cp:lastModifiedBy>Patrick Hall</cp:lastModifiedBy>
  <cp:revision>30</cp:revision>
  <dcterms:created xsi:type="dcterms:W3CDTF">2019-07-14T15:08:05Z</dcterms:created>
  <dcterms:modified xsi:type="dcterms:W3CDTF">2019-07-22T15:48:11Z</dcterms:modified>
</cp:coreProperties>
</file>