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668433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Classifying H-1B Visa Petitions</a:t>
            </a:r>
          </a:p>
        </p:txBody>
      </p:sp>
      <p:pic>
        <p:nvPicPr>
          <p:cNvPr id="120" name="USA-H1B-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8" y="-1"/>
            <a:ext cx="12949684" cy="62158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9339986" y="8947150"/>
            <a:ext cx="34180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Jennifer L .Phan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Roc Curve (AUC)</a:t>
            </a:r>
          </a:p>
        </p:txBody>
      </p:sp>
      <p:pic>
        <p:nvPicPr>
          <p:cNvPr id="1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0" y="2415348"/>
            <a:ext cx="12314440" cy="6675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 a cost benefit analysis</a:t>
            </a:r>
          </a:p>
          <a:p>
            <a:pPr lvl="1"/>
            <a:r>
              <a:t>finding estimate of cost of FN, cost saving TP,</a:t>
            </a:r>
          </a:p>
          <a:p>
            <a:pPr lvl="1"/>
            <a:r>
              <a:t>FP (cost of filing) would cost $1,600 USD to $7,400 USD</a:t>
            </a:r>
          </a:p>
        </p:txBody>
      </p:sp>
      <p:pic>
        <p:nvPicPr>
          <p:cNvPr id="178" name="USA-H1B-.jpg"/>
          <p:cNvPicPr>
            <a:picLocks noChangeAspect="1"/>
          </p:cNvPicPr>
          <p:nvPr/>
        </p:nvPicPr>
        <p:blipFill>
          <a:blip r:embed="rId2">
            <a:alphaModFix amt="7987"/>
            <a:extLst/>
          </a:blip>
          <a:stretch>
            <a:fillRect/>
          </a:stretch>
        </p:blipFill>
        <p:spPr>
          <a:xfrm>
            <a:off x="27582" y="-16934"/>
            <a:ext cx="12949685" cy="621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952500" y="7263341"/>
            <a:ext cx="11099800" cy="20620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7500"/>
            </a:lvl1pPr>
          </a:lstStyle>
          <a:p>
            <a:pPr/>
            <a:r>
              <a:t>Thank you!</a:t>
            </a:r>
          </a:p>
        </p:txBody>
      </p:sp>
      <p:pic>
        <p:nvPicPr>
          <p:cNvPr id="182" name="USA-H1B-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8" y="50800"/>
            <a:ext cx="12949684" cy="621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92978"/>
            <a:ext cx="13004800" cy="6167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sz="half" idx="1"/>
          </p:nvPr>
        </p:nvSpPr>
        <p:spPr>
          <a:xfrm>
            <a:off x="6097034" y="1502304"/>
            <a:ext cx="5938333" cy="7844896"/>
          </a:xfrm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38% decrease in odds for petition submitted in 2011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Odds increase by 2.34 times submitted in 2016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Full time position does not have much effect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33% decrease in odds for petition submitted in District of Columbia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27% increase in odds for petition submitted in WA</a:t>
            </a:r>
          </a:p>
        </p:txBody>
      </p:sp>
      <p:pic>
        <p:nvPicPr>
          <p:cNvPr id="188" name="Screen Shot 2018-02-17 at 4.53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66" y="8443793"/>
            <a:ext cx="5840569" cy="105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8-02-17 at 4.57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73" y="534687"/>
            <a:ext cx="6004755" cy="796584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186266" y="469900"/>
            <a:ext cx="5815169" cy="3408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8503" y="1833033"/>
            <a:ext cx="5912932" cy="3408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37384" y="8462433"/>
            <a:ext cx="5912932" cy="340850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37384" y="3484033"/>
            <a:ext cx="5912932" cy="340850"/>
          </a:xfrm>
          <a:prstGeom prst="rect">
            <a:avLst/>
          </a:prstGeom>
          <a:ln w="25400">
            <a:solidFill>
              <a:srgbClr val="00F900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648170" y="387349"/>
            <a:ext cx="545329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Odd Ratios</a:t>
            </a:r>
          </a:p>
        </p:txBody>
      </p:sp>
      <p:sp>
        <p:nvSpPr>
          <p:cNvPr id="195" name="Shape 195"/>
          <p:cNvSpPr/>
          <p:nvPr/>
        </p:nvSpPr>
        <p:spPr>
          <a:xfrm>
            <a:off x="88503" y="2180166"/>
            <a:ext cx="5912932" cy="34085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70" y="1018116"/>
            <a:ext cx="12247092" cy="70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988483"/>
            <a:ext cx="11557000" cy="425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50" y="5357283"/>
            <a:ext cx="11518900" cy="425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Background of H-1B process</a:t>
            </a:r>
          </a:p>
          <a:p>
            <a:pPr/>
            <a:r>
              <a:t>Data Features</a:t>
            </a:r>
          </a:p>
          <a:p>
            <a:pPr/>
            <a:r>
              <a:t>Exploratory Analysis</a:t>
            </a:r>
          </a:p>
          <a:p>
            <a:pPr lvl="1"/>
            <a:r>
              <a:t>Tableau Interactive Dashboard</a:t>
            </a:r>
          </a:p>
          <a:p>
            <a:pPr/>
          </a:p>
          <a:p>
            <a:pPr/>
            <a:r>
              <a:t>Classification Models</a:t>
            </a:r>
          </a:p>
          <a:p>
            <a:pPr/>
            <a:r>
              <a:t>Conclusions: Flask Demo</a:t>
            </a:r>
          </a:p>
          <a:p>
            <a:pPr/>
            <a:r>
              <a:t>Future Steps</a:t>
            </a:r>
          </a:p>
        </p:txBody>
      </p:sp>
      <p:pic>
        <p:nvPicPr>
          <p:cNvPr id="205" name="USA-H1B-.jpg"/>
          <p:cNvPicPr>
            <a:picLocks noChangeAspect="1"/>
          </p:cNvPicPr>
          <p:nvPr/>
        </p:nvPicPr>
        <p:blipFill>
          <a:blip r:embed="rId2">
            <a:alphaModFix amt="8124"/>
            <a:extLst/>
          </a:blip>
          <a:stretch>
            <a:fillRect/>
          </a:stretch>
        </p:blipFill>
        <p:spPr>
          <a:xfrm>
            <a:off x="-90975" y="-11563"/>
            <a:ext cx="13068415" cy="6272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Group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209" name="Screen Shot 2018-02-20 at 2.41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658" y="2807398"/>
            <a:ext cx="7195687" cy="587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775775" y="3617383"/>
            <a:ext cx="154538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True </a:t>
            </a:r>
          </a:p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Certified</a:t>
            </a:r>
          </a:p>
          <a:p>
            <a: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96%</a:t>
            </a:r>
          </a:p>
        </p:txBody>
      </p:sp>
      <p:sp>
        <p:nvSpPr>
          <p:cNvPr id="211" name="Shape 211"/>
          <p:cNvSpPr/>
          <p:nvPr/>
        </p:nvSpPr>
        <p:spPr>
          <a:xfrm>
            <a:off x="4240272" y="3617383"/>
            <a:ext cx="130692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False 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Denied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.5%</a:t>
            </a:r>
          </a:p>
        </p:txBody>
      </p:sp>
      <p:sp>
        <p:nvSpPr>
          <p:cNvPr id="212" name="Shape 212"/>
          <p:cNvSpPr/>
          <p:nvPr/>
        </p:nvSpPr>
        <p:spPr>
          <a:xfrm>
            <a:off x="4240272" y="6250516"/>
            <a:ext cx="130692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True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Denied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.75%</a:t>
            </a:r>
          </a:p>
        </p:txBody>
      </p:sp>
      <p:sp>
        <p:nvSpPr>
          <p:cNvPr id="213" name="Shape 213"/>
          <p:cNvSpPr/>
          <p:nvPr/>
        </p:nvSpPr>
        <p:spPr>
          <a:xfrm>
            <a:off x="1775775" y="6250516"/>
            <a:ext cx="154538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False 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Certified</a:t>
            </a: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2.4%</a:t>
            </a:r>
          </a:p>
        </p:txBody>
      </p:sp>
      <p:pic>
        <p:nvPicPr>
          <p:cNvPr id="214" name="Screen Shot 2018-02-20 at 2.52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8533" y="723900"/>
            <a:ext cx="3759201" cy="830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8-02-20 at 2.52.4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1166" y="723900"/>
            <a:ext cx="838201" cy="838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H-1B Process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434166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444499" indent="-444499">
              <a:defRPr sz="3900"/>
            </a:pPr>
            <a:r>
              <a:t>Non-immigrant visa that allows US employers to temporarily employ foreign workers in specialty occupations</a:t>
            </a:r>
          </a:p>
          <a:p>
            <a:pPr marL="444499" indent="-444499">
              <a:defRPr sz="3900"/>
            </a:pPr>
            <a:r>
              <a:t>US employers must file petition to the USCIS</a:t>
            </a:r>
          </a:p>
          <a:p>
            <a:pPr marL="444499" indent="-444499">
              <a:defRPr sz="3900"/>
            </a:pPr>
            <a:r>
              <a:t>"Cap" of 65,000 visas each fiscal year</a:t>
            </a:r>
          </a:p>
          <a:p>
            <a:pPr marL="444499" indent="-444499">
              <a:defRPr sz="3900"/>
            </a:pPr>
            <a:r>
              <a:t>Random lottery</a:t>
            </a:r>
          </a:p>
        </p:txBody>
      </p:sp>
      <p:pic>
        <p:nvPicPr>
          <p:cNvPr id="125" name="USA-H1B-.jpg"/>
          <p:cNvPicPr>
            <a:picLocks noChangeAspect="1"/>
          </p:cNvPicPr>
          <p:nvPr/>
        </p:nvPicPr>
        <p:blipFill>
          <a:blip r:embed="rId2">
            <a:alphaModFix amt="8124"/>
            <a:extLst/>
          </a:blip>
          <a:stretch>
            <a:fillRect/>
          </a:stretch>
        </p:blipFill>
        <p:spPr>
          <a:xfrm>
            <a:off x="27558" y="-16934"/>
            <a:ext cx="12949684" cy="621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1087966" y="2580812"/>
            <a:ext cx="11099801" cy="5844051"/>
          </a:xfrm>
          <a:prstGeom prst="rect">
            <a:avLst/>
          </a:prstGeom>
        </p:spPr>
        <p:txBody>
          <a:bodyPr lIns="38100" tIns="38100" rIns="38100" bIns="38100" numCol="2" spcCol="554990"/>
          <a:lstStyle/>
          <a:p>
            <a:pPr marL="395604" indent="-395604" defTabSz="214756">
              <a:spcBef>
                <a:spcPts val="3700"/>
              </a:spcBef>
              <a:defRPr sz="3204"/>
            </a:pPr>
            <a:r>
              <a:t>Case Status : Certified, Denied</a:t>
            </a:r>
          </a:p>
          <a:p>
            <a:pPr marL="395604" indent="-395604" defTabSz="214756">
              <a:spcBef>
                <a:spcPts val="3700"/>
              </a:spcBef>
              <a:defRPr sz="3204"/>
            </a:pPr>
            <a:r>
              <a:t>Employer Name</a:t>
            </a:r>
          </a:p>
          <a:p>
            <a:pPr lvl="1" marL="791209" indent="-395604" defTabSz="914400">
              <a:spcBef>
                <a:spcPts val="3700"/>
              </a:spcBef>
              <a:defRPr sz="3204"/>
            </a:pPr>
            <a:r>
              <a:t>Certified Rate</a:t>
            </a:r>
          </a:p>
          <a:p>
            <a:pPr lvl="1" marL="791209" indent="-395604" defTabSz="914400">
              <a:spcBef>
                <a:spcPts val="3700"/>
              </a:spcBef>
              <a:defRPr sz="3204"/>
            </a:pPr>
            <a:r>
              <a:t>Total Petition</a:t>
            </a:r>
          </a:p>
          <a:p>
            <a:pPr marL="395604" indent="-395604" defTabSz="914400">
              <a:spcBef>
                <a:spcPts val="3700"/>
              </a:spcBef>
              <a:defRPr sz="3204"/>
            </a:pPr>
            <a:r>
              <a:t>Work Site : State</a:t>
            </a:r>
          </a:p>
          <a:p>
            <a:pPr lvl="1" marL="791209" indent="-395604" defTabSz="914400">
              <a:spcBef>
                <a:spcPts val="3700"/>
              </a:spcBef>
              <a:defRPr sz="3204"/>
            </a:pPr>
          </a:p>
          <a:p>
            <a:pPr marL="395604" indent="-395604" defTabSz="214756">
              <a:spcBef>
                <a:spcPts val="3700"/>
              </a:spcBef>
              <a:defRPr sz="3204"/>
            </a:pPr>
            <a:r>
              <a:t>SOC (Standard Occupational Code)</a:t>
            </a:r>
          </a:p>
          <a:p>
            <a:pPr lvl="1" marL="791209" indent="-395604" defTabSz="914400">
              <a:spcBef>
                <a:spcPts val="3700"/>
              </a:spcBef>
              <a:defRPr sz="3204"/>
            </a:pPr>
            <a:r>
              <a:t>Certified Rate</a:t>
            </a:r>
          </a:p>
          <a:p>
            <a:pPr lvl="1" marL="791209" indent="-395604" defTabSz="914400">
              <a:spcBef>
                <a:spcPts val="3700"/>
              </a:spcBef>
              <a:defRPr sz="3204"/>
            </a:pPr>
            <a:r>
              <a:t>Total Petition</a:t>
            </a:r>
          </a:p>
          <a:p>
            <a:pPr marL="395604" indent="-395604" defTabSz="914400">
              <a:spcBef>
                <a:spcPts val="3700"/>
              </a:spcBef>
              <a:defRPr sz="3204"/>
            </a:pPr>
            <a:r>
              <a:t>Full Time: Y or N</a:t>
            </a:r>
          </a:p>
          <a:p>
            <a:pPr marL="395604" indent="-395604" defTabSz="914400">
              <a:spcBef>
                <a:spcPts val="3700"/>
              </a:spcBef>
              <a:defRPr sz="3204"/>
            </a:pPr>
            <a:r>
              <a:t>Prevailing Wage</a:t>
            </a:r>
          </a:p>
          <a:p>
            <a:pPr marL="395604" indent="-395604" defTabSz="214756">
              <a:spcBef>
                <a:spcPts val="3700"/>
              </a:spcBef>
              <a:defRPr sz="3204"/>
            </a:pPr>
            <a:r>
              <a:t>Year: 2011 - 2016</a:t>
            </a:r>
          </a:p>
        </p:txBody>
      </p:sp>
      <p:pic>
        <p:nvPicPr>
          <p:cNvPr id="129" name="USA-H1B-.jpg"/>
          <p:cNvPicPr>
            <a:picLocks noChangeAspect="1"/>
          </p:cNvPicPr>
          <p:nvPr/>
        </p:nvPicPr>
        <p:blipFill>
          <a:blip r:embed="rId2">
            <a:alphaModFix amt="7987"/>
            <a:extLst/>
          </a:blip>
          <a:stretch>
            <a:fillRect/>
          </a:stretch>
        </p:blipFill>
        <p:spPr>
          <a:xfrm>
            <a:off x="27582" y="33866"/>
            <a:ext cx="12949685" cy="621584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6118783" y="4654550"/>
            <a:ext cx="76723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LONG</a:t>
            </a:r>
          </a:p>
        </p:txBody>
      </p:sp>
      <p:pic>
        <p:nvPicPr>
          <p:cNvPr id="131" name="Screen Shot 2018-02-20 at 5.18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466" y="2232488"/>
            <a:ext cx="12733868" cy="6186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Exploratory Analysis</a:t>
            </a:r>
          </a:p>
          <a:p>
            <a:pPr defTabSz="490727">
              <a:defRPr sz="6719"/>
            </a:pPr>
            <a:r>
              <a:t>on Tableau</a:t>
            </a:r>
          </a:p>
        </p:txBody>
      </p:sp>
      <p:pic>
        <p:nvPicPr>
          <p:cNvPr id="134" name="USA-H1B-.jpg"/>
          <p:cNvPicPr>
            <a:picLocks noChangeAspect="1"/>
          </p:cNvPicPr>
          <p:nvPr/>
        </p:nvPicPr>
        <p:blipFill>
          <a:blip r:embed="rId2">
            <a:alphaModFix amt="7987"/>
            <a:extLst/>
          </a:blip>
          <a:stretch>
            <a:fillRect/>
          </a:stretch>
        </p:blipFill>
        <p:spPr>
          <a:xfrm>
            <a:off x="27582" y="-50800"/>
            <a:ext cx="12949685" cy="621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121833" y="3119966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pic>
        <p:nvPicPr>
          <p:cNvPr id="137" name="USA-H1B-.jpg"/>
          <p:cNvPicPr>
            <a:picLocks noChangeAspect="1"/>
          </p:cNvPicPr>
          <p:nvPr/>
        </p:nvPicPr>
        <p:blipFill>
          <a:blip r:embed="rId2">
            <a:alphaModFix amt="7987"/>
            <a:extLst/>
          </a:blip>
          <a:stretch>
            <a:fillRect/>
          </a:stretch>
        </p:blipFill>
        <p:spPr>
          <a:xfrm>
            <a:off x="27582" y="-50800"/>
            <a:ext cx="12949685" cy="621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40" name="Shape 140"/>
          <p:cNvSpPr/>
          <p:nvPr/>
        </p:nvSpPr>
        <p:spPr>
          <a:xfrm>
            <a:off x="6438899" y="4279900"/>
            <a:ext cx="12700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41" name="Screen Shot 2018-02-20 at 3.1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7154333"/>
            <a:ext cx="2311400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90245"/>
            <a:ext cx="13004800" cy="6167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8-02-20 at 6.50.0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8415" y="1492449"/>
            <a:ext cx="8847978" cy="7040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105833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47" name="Screen Shot 2018-02-17 at 11.06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13" y="2359069"/>
            <a:ext cx="12412354" cy="7391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8-02-17 at 11.07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" y="545621"/>
            <a:ext cx="12245380" cy="16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7747000" y="2503796"/>
            <a:ext cx="1398191" cy="724724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3386666" y="2503796"/>
            <a:ext cx="1398192" cy="724724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USA-H1B-.jpg"/>
          <p:cNvPicPr>
            <a:picLocks noChangeAspect="1"/>
          </p:cNvPicPr>
          <p:nvPr/>
        </p:nvPicPr>
        <p:blipFill>
          <a:blip r:embed="rId2">
            <a:alphaModFix amt="7987"/>
            <a:extLst/>
          </a:blip>
          <a:stretch>
            <a:fillRect/>
          </a:stretch>
        </p:blipFill>
        <p:spPr>
          <a:xfrm>
            <a:off x="27582" y="-50800"/>
            <a:ext cx="12949685" cy="6215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483" y="1631950"/>
            <a:ext cx="11722101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2973687" y="5958416"/>
            <a:ext cx="10291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38%</a:t>
            </a:r>
          </a:p>
        </p:txBody>
      </p:sp>
      <p:sp>
        <p:nvSpPr>
          <p:cNvPr id="155" name="Shape 155"/>
          <p:cNvSpPr/>
          <p:nvPr/>
        </p:nvSpPr>
        <p:spPr>
          <a:xfrm>
            <a:off x="3488266" y="6601883"/>
            <a:ext cx="1" cy="64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7156119" y="2410883"/>
            <a:ext cx="1283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234%</a:t>
            </a:r>
          </a:p>
        </p:txBody>
      </p:sp>
      <p:sp>
        <p:nvSpPr>
          <p:cNvPr id="157" name="Shape 157"/>
          <p:cNvSpPr/>
          <p:nvPr/>
        </p:nvSpPr>
        <p:spPr>
          <a:xfrm flipV="1">
            <a:off x="7679266" y="3236383"/>
            <a:ext cx="1" cy="64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8864600" y="6490023"/>
            <a:ext cx="0" cy="64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>
            <a:off x="8350021" y="5958416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33%</a:t>
            </a:r>
          </a:p>
        </p:txBody>
      </p:sp>
      <p:pic>
        <p:nvPicPr>
          <p:cNvPr id="160" name="Screen Shot 2018-02-20 at 2.28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6455" y="7457016"/>
            <a:ext cx="10842957" cy="63629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2059389" y="5958416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5%</a:t>
            </a:r>
          </a:p>
        </p:txBody>
      </p:sp>
      <p:sp>
        <p:nvSpPr>
          <p:cNvPr id="162" name="Shape 162"/>
          <p:cNvSpPr/>
          <p:nvPr/>
        </p:nvSpPr>
        <p:spPr>
          <a:xfrm>
            <a:off x="2446866" y="6601883"/>
            <a:ext cx="1" cy="64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9914466" y="6487186"/>
            <a:ext cx="1" cy="64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9459154" y="5958416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38%</a:t>
            </a:r>
          </a:p>
        </p:txBody>
      </p:sp>
      <p:sp>
        <p:nvSpPr>
          <p:cNvPr id="165" name="Shape 165"/>
          <p:cNvSpPr/>
          <p:nvPr/>
        </p:nvSpPr>
        <p:spPr>
          <a:xfrm flipV="1">
            <a:off x="10964333" y="6182136"/>
            <a:ext cx="1" cy="6362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10568288" y="5429250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27%</a:t>
            </a:r>
          </a:p>
        </p:txBody>
      </p:sp>
      <p:sp>
        <p:nvSpPr>
          <p:cNvPr id="167" name="Shape 167"/>
          <p:cNvSpPr/>
          <p:nvPr/>
        </p:nvSpPr>
        <p:spPr>
          <a:xfrm>
            <a:off x="3654272" y="1335616"/>
            <a:ext cx="5696256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Percent of Change in Odds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637" y="1674944"/>
            <a:ext cx="12691526" cy="81436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title"/>
          </p:nvPr>
        </p:nvSpPr>
        <p:spPr>
          <a:xfrm>
            <a:off x="1172633" y="141948"/>
            <a:ext cx="10958381" cy="1581019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