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8" r:id="rId3"/>
    <p:sldId id="259" r:id="rId4"/>
    <p:sldId id="260" r:id="rId5"/>
    <p:sldId id="261" r:id="rId6"/>
    <p:sldId id="265" r:id="rId7"/>
    <p:sldId id="266" r:id="rId8"/>
    <p:sldId id="264" r:id="rId9"/>
    <p:sldId id="267" r:id="rId10"/>
    <p:sldId id="268" r:id="rId11"/>
    <p:sldId id="269" r:id="rId12"/>
    <p:sldId id="270"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35"/>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3DB53-20F8-D24D-9538-AB9792450BB4}" type="doc">
      <dgm:prSet loTypeId="urn:microsoft.com/office/officeart/2005/8/layout/radial4" loCatId="" qsTypeId="urn:microsoft.com/office/officeart/2005/8/quickstyle/simple5" qsCatId="simple" csTypeId="urn:microsoft.com/office/officeart/2005/8/colors/accent0_2" csCatId="mainScheme" phldr="1"/>
      <dgm:spPr/>
      <dgm:t>
        <a:bodyPr/>
        <a:lstStyle/>
        <a:p>
          <a:endParaRPr lang="en-US"/>
        </a:p>
      </dgm:t>
    </dgm:pt>
    <dgm:pt modelId="{B8BA559C-B404-7A44-934D-A50348009F30}">
      <dgm:prSet phldrT="[Text]" custT="1"/>
      <dgm:spPr/>
      <dgm:t>
        <a:bodyPr/>
        <a:lstStyle/>
        <a:p>
          <a:r>
            <a:rPr lang="en-US" sz="2400" b="1" dirty="0"/>
            <a:t>Score</a:t>
          </a:r>
        </a:p>
      </dgm:t>
    </dgm:pt>
    <dgm:pt modelId="{A16D2B72-F141-2948-9069-4DE7C8D3F77D}" type="parTrans" cxnId="{4439A471-6AD2-914F-9FE9-7A5415DB496B}">
      <dgm:prSet/>
      <dgm:spPr/>
      <dgm:t>
        <a:bodyPr/>
        <a:lstStyle/>
        <a:p>
          <a:endParaRPr lang="en-US" sz="2400" b="1"/>
        </a:p>
      </dgm:t>
    </dgm:pt>
    <dgm:pt modelId="{3F25BF73-C84F-7A4D-B4AC-4A24CECA496B}" type="sibTrans" cxnId="{4439A471-6AD2-914F-9FE9-7A5415DB496B}">
      <dgm:prSet/>
      <dgm:spPr/>
      <dgm:t>
        <a:bodyPr/>
        <a:lstStyle/>
        <a:p>
          <a:endParaRPr lang="en-US" sz="2400" b="1"/>
        </a:p>
      </dgm:t>
    </dgm:pt>
    <dgm:pt modelId="{833EE3A8-6031-3E44-A533-BCADAD2BBCCE}">
      <dgm:prSet phldrT="[Text]" custT="1"/>
      <dgm:spPr/>
      <dgm:t>
        <a:bodyPr/>
        <a:lstStyle/>
        <a:p>
          <a:r>
            <a:rPr lang="en-US" sz="2400" b="1" dirty="0"/>
            <a:t>Traffic</a:t>
          </a:r>
        </a:p>
      </dgm:t>
    </dgm:pt>
    <dgm:pt modelId="{0E2B682F-C3EA-5A42-BCAA-53230998D610}" type="parTrans" cxnId="{67ED60C5-DA1C-704B-9EC6-158A734F5B79}">
      <dgm:prSet/>
      <dgm:spPr/>
      <dgm:t>
        <a:bodyPr/>
        <a:lstStyle/>
        <a:p>
          <a:endParaRPr lang="en-US" sz="2400" b="1"/>
        </a:p>
      </dgm:t>
    </dgm:pt>
    <dgm:pt modelId="{F186C372-A699-6A45-B476-7FCCFAE18AB4}" type="sibTrans" cxnId="{67ED60C5-DA1C-704B-9EC6-158A734F5B79}">
      <dgm:prSet/>
      <dgm:spPr/>
      <dgm:t>
        <a:bodyPr/>
        <a:lstStyle/>
        <a:p>
          <a:endParaRPr lang="en-US" sz="2400" b="1"/>
        </a:p>
      </dgm:t>
    </dgm:pt>
    <dgm:pt modelId="{3DDF00D3-96CD-E94B-933E-0DE23ED339DE}">
      <dgm:prSet phldrT="[Text]" custT="1"/>
      <dgm:spPr/>
      <dgm:t>
        <a:bodyPr/>
        <a:lstStyle/>
        <a:p>
          <a:r>
            <a:rPr lang="en-US" sz="2400" b="1" dirty="0"/>
            <a:t>Women ratio</a:t>
          </a:r>
        </a:p>
      </dgm:t>
    </dgm:pt>
    <dgm:pt modelId="{79883F85-9D13-A04F-822B-98DB61A54117}" type="parTrans" cxnId="{EA9B9005-D58F-324A-ADAE-32228DDD4C47}">
      <dgm:prSet/>
      <dgm:spPr/>
      <dgm:t>
        <a:bodyPr/>
        <a:lstStyle/>
        <a:p>
          <a:endParaRPr lang="en-US" sz="2400" b="1"/>
        </a:p>
      </dgm:t>
    </dgm:pt>
    <dgm:pt modelId="{64E422F4-A6A0-F944-BBA5-FC80F2816ABD}" type="sibTrans" cxnId="{EA9B9005-D58F-324A-ADAE-32228DDD4C47}">
      <dgm:prSet/>
      <dgm:spPr/>
      <dgm:t>
        <a:bodyPr/>
        <a:lstStyle/>
        <a:p>
          <a:endParaRPr lang="en-US" sz="2400" b="1"/>
        </a:p>
      </dgm:t>
    </dgm:pt>
    <dgm:pt modelId="{F4C4B36D-4CBE-1C43-B16D-A9EAAFB91B5D}">
      <dgm:prSet phldrT="[Text]" custT="1"/>
      <dgm:spPr/>
      <dgm:t>
        <a:bodyPr/>
        <a:lstStyle/>
        <a:p>
          <a:r>
            <a:rPr lang="en-US" sz="2400" b="1" dirty="0"/>
            <a:t>In tech zone</a:t>
          </a:r>
        </a:p>
      </dgm:t>
    </dgm:pt>
    <dgm:pt modelId="{94676C03-3CD6-CB4D-9137-EE1B5337A42F}" type="parTrans" cxnId="{39BAB0BF-349C-2F43-9218-AB1DA4C82366}">
      <dgm:prSet/>
      <dgm:spPr/>
      <dgm:t>
        <a:bodyPr/>
        <a:lstStyle/>
        <a:p>
          <a:endParaRPr lang="en-US" sz="2400" b="1"/>
        </a:p>
      </dgm:t>
    </dgm:pt>
    <dgm:pt modelId="{CEAFBE58-7054-0A4F-8CD6-535A2988F903}" type="sibTrans" cxnId="{39BAB0BF-349C-2F43-9218-AB1DA4C82366}">
      <dgm:prSet/>
      <dgm:spPr/>
      <dgm:t>
        <a:bodyPr/>
        <a:lstStyle/>
        <a:p>
          <a:endParaRPr lang="en-US" sz="2400" b="1"/>
        </a:p>
      </dgm:t>
    </dgm:pt>
    <dgm:pt modelId="{087465A8-4C32-0649-B156-A1BFF9C008EC}">
      <dgm:prSet phldrT="[Text]" custT="1"/>
      <dgm:spPr/>
      <dgm:t>
        <a:bodyPr/>
        <a:lstStyle/>
        <a:p>
          <a:r>
            <a:rPr lang="en-US" sz="2400" b="1" dirty="0"/>
            <a:t>Income</a:t>
          </a:r>
        </a:p>
      </dgm:t>
    </dgm:pt>
    <dgm:pt modelId="{CDF8ACAA-8FB4-A449-BCB2-F1AB72E67EB1}" type="parTrans" cxnId="{C136B52C-6E8F-E140-8FD1-9D1E4E4A6E39}">
      <dgm:prSet/>
      <dgm:spPr/>
      <dgm:t>
        <a:bodyPr/>
        <a:lstStyle/>
        <a:p>
          <a:endParaRPr lang="en-US" sz="2400" b="1"/>
        </a:p>
      </dgm:t>
    </dgm:pt>
    <dgm:pt modelId="{F653604C-1B5E-0640-B0BA-9CDB5137868F}" type="sibTrans" cxnId="{C136B52C-6E8F-E140-8FD1-9D1E4E4A6E39}">
      <dgm:prSet/>
      <dgm:spPr/>
      <dgm:t>
        <a:bodyPr/>
        <a:lstStyle/>
        <a:p>
          <a:endParaRPr lang="en-US" sz="2400" b="1"/>
        </a:p>
      </dgm:t>
    </dgm:pt>
    <dgm:pt modelId="{9BCE33E5-7375-464A-B73A-E455A00F1ABC}" type="pres">
      <dgm:prSet presAssocID="{3F53DB53-20F8-D24D-9538-AB9792450BB4}" presName="cycle" presStyleCnt="0">
        <dgm:presLayoutVars>
          <dgm:chMax val="1"/>
          <dgm:dir/>
          <dgm:animLvl val="ctr"/>
          <dgm:resizeHandles val="exact"/>
        </dgm:presLayoutVars>
      </dgm:prSet>
      <dgm:spPr/>
    </dgm:pt>
    <dgm:pt modelId="{E4C9D5DD-915D-4346-95A7-DBD469973D6C}" type="pres">
      <dgm:prSet presAssocID="{B8BA559C-B404-7A44-934D-A50348009F30}" presName="centerShape" presStyleLbl="node0" presStyleIdx="0" presStyleCnt="1"/>
      <dgm:spPr/>
    </dgm:pt>
    <dgm:pt modelId="{973DA474-BFF5-6542-979D-ACD0316953D7}" type="pres">
      <dgm:prSet presAssocID="{0E2B682F-C3EA-5A42-BCAA-53230998D610}" presName="parTrans" presStyleLbl="bgSibTrans2D1" presStyleIdx="0" presStyleCnt="4"/>
      <dgm:spPr/>
    </dgm:pt>
    <dgm:pt modelId="{14F8D35C-320C-9143-B5A8-05604F6D8037}" type="pres">
      <dgm:prSet presAssocID="{833EE3A8-6031-3E44-A533-BCADAD2BBCCE}" presName="node" presStyleLbl="node1" presStyleIdx="0" presStyleCnt="4">
        <dgm:presLayoutVars>
          <dgm:bulletEnabled val="1"/>
        </dgm:presLayoutVars>
      </dgm:prSet>
      <dgm:spPr/>
    </dgm:pt>
    <dgm:pt modelId="{E90E4426-A8F0-2E43-8D69-3F62EAC132F9}" type="pres">
      <dgm:prSet presAssocID="{79883F85-9D13-A04F-822B-98DB61A54117}" presName="parTrans" presStyleLbl="bgSibTrans2D1" presStyleIdx="1" presStyleCnt="4"/>
      <dgm:spPr/>
    </dgm:pt>
    <dgm:pt modelId="{48F20611-3FE0-924E-8986-7AE82A05BABD}" type="pres">
      <dgm:prSet presAssocID="{3DDF00D3-96CD-E94B-933E-0DE23ED339DE}" presName="node" presStyleLbl="node1" presStyleIdx="1" presStyleCnt="4">
        <dgm:presLayoutVars>
          <dgm:bulletEnabled val="1"/>
        </dgm:presLayoutVars>
      </dgm:prSet>
      <dgm:spPr/>
    </dgm:pt>
    <dgm:pt modelId="{3085AEAB-F823-5941-9285-491C72E2CB08}" type="pres">
      <dgm:prSet presAssocID="{94676C03-3CD6-CB4D-9137-EE1B5337A42F}" presName="parTrans" presStyleLbl="bgSibTrans2D1" presStyleIdx="2" presStyleCnt="4"/>
      <dgm:spPr/>
    </dgm:pt>
    <dgm:pt modelId="{7D0BC84D-FF6F-2846-87F3-87C41ADFA013}" type="pres">
      <dgm:prSet presAssocID="{F4C4B36D-4CBE-1C43-B16D-A9EAAFB91B5D}" presName="node" presStyleLbl="node1" presStyleIdx="2" presStyleCnt="4">
        <dgm:presLayoutVars>
          <dgm:bulletEnabled val="1"/>
        </dgm:presLayoutVars>
      </dgm:prSet>
      <dgm:spPr/>
    </dgm:pt>
    <dgm:pt modelId="{21355C7D-D9AD-8441-BE14-01AAFA9EBD56}" type="pres">
      <dgm:prSet presAssocID="{CDF8ACAA-8FB4-A449-BCB2-F1AB72E67EB1}" presName="parTrans" presStyleLbl="bgSibTrans2D1" presStyleIdx="3" presStyleCnt="4"/>
      <dgm:spPr/>
    </dgm:pt>
    <dgm:pt modelId="{5017E0FD-0C2E-E94E-9046-83F285775897}" type="pres">
      <dgm:prSet presAssocID="{087465A8-4C32-0649-B156-A1BFF9C008EC}" presName="node" presStyleLbl="node1" presStyleIdx="3" presStyleCnt="4">
        <dgm:presLayoutVars>
          <dgm:bulletEnabled val="1"/>
        </dgm:presLayoutVars>
      </dgm:prSet>
      <dgm:spPr/>
    </dgm:pt>
  </dgm:ptLst>
  <dgm:cxnLst>
    <dgm:cxn modelId="{D7A3E401-08C6-F741-90EC-B9FECA258B30}" type="presOf" srcId="{B8BA559C-B404-7A44-934D-A50348009F30}" destId="{E4C9D5DD-915D-4346-95A7-DBD469973D6C}" srcOrd="0" destOrd="0" presId="urn:microsoft.com/office/officeart/2005/8/layout/radial4"/>
    <dgm:cxn modelId="{EA9B9005-D58F-324A-ADAE-32228DDD4C47}" srcId="{B8BA559C-B404-7A44-934D-A50348009F30}" destId="{3DDF00D3-96CD-E94B-933E-0DE23ED339DE}" srcOrd="1" destOrd="0" parTransId="{79883F85-9D13-A04F-822B-98DB61A54117}" sibTransId="{64E422F4-A6A0-F944-BBA5-FC80F2816ABD}"/>
    <dgm:cxn modelId="{C136B52C-6E8F-E140-8FD1-9D1E4E4A6E39}" srcId="{B8BA559C-B404-7A44-934D-A50348009F30}" destId="{087465A8-4C32-0649-B156-A1BFF9C008EC}" srcOrd="3" destOrd="0" parTransId="{CDF8ACAA-8FB4-A449-BCB2-F1AB72E67EB1}" sibTransId="{F653604C-1B5E-0640-B0BA-9CDB5137868F}"/>
    <dgm:cxn modelId="{A77E8339-A172-9340-853B-60E35079D592}" type="presOf" srcId="{F4C4B36D-4CBE-1C43-B16D-A9EAAFB91B5D}" destId="{7D0BC84D-FF6F-2846-87F3-87C41ADFA013}" srcOrd="0" destOrd="0" presId="urn:microsoft.com/office/officeart/2005/8/layout/radial4"/>
    <dgm:cxn modelId="{9B4EFF3D-BD46-EB4C-8CA7-B2D888F8C83F}" type="presOf" srcId="{79883F85-9D13-A04F-822B-98DB61A54117}" destId="{E90E4426-A8F0-2E43-8D69-3F62EAC132F9}" srcOrd="0" destOrd="0" presId="urn:microsoft.com/office/officeart/2005/8/layout/radial4"/>
    <dgm:cxn modelId="{C513865B-1579-1B4D-98E6-9F0BBBE91F90}" type="presOf" srcId="{3DDF00D3-96CD-E94B-933E-0DE23ED339DE}" destId="{48F20611-3FE0-924E-8986-7AE82A05BABD}" srcOrd="0" destOrd="0" presId="urn:microsoft.com/office/officeart/2005/8/layout/radial4"/>
    <dgm:cxn modelId="{F1F79D67-9791-364D-957D-9450B19E82F6}" type="presOf" srcId="{CDF8ACAA-8FB4-A449-BCB2-F1AB72E67EB1}" destId="{21355C7D-D9AD-8441-BE14-01AAFA9EBD56}" srcOrd="0" destOrd="0" presId="urn:microsoft.com/office/officeart/2005/8/layout/radial4"/>
    <dgm:cxn modelId="{A0EA6868-0779-5246-8C39-6A329FD258A8}" type="presOf" srcId="{3F53DB53-20F8-D24D-9538-AB9792450BB4}" destId="{9BCE33E5-7375-464A-B73A-E455A00F1ABC}" srcOrd="0" destOrd="0" presId="urn:microsoft.com/office/officeart/2005/8/layout/radial4"/>
    <dgm:cxn modelId="{4439A471-6AD2-914F-9FE9-7A5415DB496B}" srcId="{3F53DB53-20F8-D24D-9538-AB9792450BB4}" destId="{B8BA559C-B404-7A44-934D-A50348009F30}" srcOrd="0" destOrd="0" parTransId="{A16D2B72-F141-2948-9069-4DE7C8D3F77D}" sibTransId="{3F25BF73-C84F-7A4D-B4AC-4A24CECA496B}"/>
    <dgm:cxn modelId="{A3D53994-1C09-1C47-863C-8B154B07F5B3}" type="presOf" srcId="{0E2B682F-C3EA-5A42-BCAA-53230998D610}" destId="{973DA474-BFF5-6542-979D-ACD0316953D7}" srcOrd="0" destOrd="0" presId="urn:microsoft.com/office/officeart/2005/8/layout/radial4"/>
    <dgm:cxn modelId="{141D2895-A0F8-274B-B573-8D155C043F41}" type="presOf" srcId="{833EE3A8-6031-3E44-A533-BCADAD2BBCCE}" destId="{14F8D35C-320C-9143-B5A8-05604F6D8037}" srcOrd="0" destOrd="0" presId="urn:microsoft.com/office/officeart/2005/8/layout/radial4"/>
    <dgm:cxn modelId="{9D46A9AF-7DAB-A849-AC6C-D54E87651FDD}" type="presOf" srcId="{94676C03-3CD6-CB4D-9137-EE1B5337A42F}" destId="{3085AEAB-F823-5941-9285-491C72E2CB08}" srcOrd="0" destOrd="0" presId="urn:microsoft.com/office/officeart/2005/8/layout/radial4"/>
    <dgm:cxn modelId="{37778CB0-C650-D043-ABE8-D76907D4D85A}" type="presOf" srcId="{087465A8-4C32-0649-B156-A1BFF9C008EC}" destId="{5017E0FD-0C2E-E94E-9046-83F285775897}" srcOrd="0" destOrd="0" presId="urn:microsoft.com/office/officeart/2005/8/layout/radial4"/>
    <dgm:cxn modelId="{39BAB0BF-349C-2F43-9218-AB1DA4C82366}" srcId="{B8BA559C-B404-7A44-934D-A50348009F30}" destId="{F4C4B36D-4CBE-1C43-B16D-A9EAAFB91B5D}" srcOrd="2" destOrd="0" parTransId="{94676C03-3CD6-CB4D-9137-EE1B5337A42F}" sibTransId="{CEAFBE58-7054-0A4F-8CD6-535A2988F903}"/>
    <dgm:cxn modelId="{67ED60C5-DA1C-704B-9EC6-158A734F5B79}" srcId="{B8BA559C-B404-7A44-934D-A50348009F30}" destId="{833EE3A8-6031-3E44-A533-BCADAD2BBCCE}" srcOrd="0" destOrd="0" parTransId="{0E2B682F-C3EA-5A42-BCAA-53230998D610}" sibTransId="{F186C372-A699-6A45-B476-7FCCFAE18AB4}"/>
    <dgm:cxn modelId="{07D58F7C-F85B-6248-888A-6E6ED882F0A9}" type="presParOf" srcId="{9BCE33E5-7375-464A-B73A-E455A00F1ABC}" destId="{E4C9D5DD-915D-4346-95A7-DBD469973D6C}" srcOrd="0" destOrd="0" presId="urn:microsoft.com/office/officeart/2005/8/layout/radial4"/>
    <dgm:cxn modelId="{7FB7FDE8-F749-0047-9957-B5B055E2B2AE}" type="presParOf" srcId="{9BCE33E5-7375-464A-B73A-E455A00F1ABC}" destId="{973DA474-BFF5-6542-979D-ACD0316953D7}" srcOrd="1" destOrd="0" presId="urn:microsoft.com/office/officeart/2005/8/layout/radial4"/>
    <dgm:cxn modelId="{90A298B8-055C-E043-91B8-5018FC66EE3C}" type="presParOf" srcId="{9BCE33E5-7375-464A-B73A-E455A00F1ABC}" destId="{14F8D35C-320C-9143-B5A8-05604F6D8037}" srcOrd="2" destOrd="0" presId="urn:microsoft.com/office/officeart/2005/8/layout/radial4"/>
    <dgm:cxn modelId="{525746E3-6295-D74A-8485-74458857BC2A}" type="presParOf" srcId="{9BCE33E5-7375-464A-B73A-E455A00F1ABC}" destId="{E90E4426-A8F0-2E43-8D69-3F62EAC132F9}" srcOrd="3" destOrd="0" presId="urn:microsoft.com/office/officeart/2005/8/layout/radial4"/>
    <dgm:cxn modelId="{23984792-D076-2245-B315-58B037F4F92F}" type="presParOf" srcId="{9BCE33E5-7375-464A-B73A-E455A00F1ABC}" destId="{48F20611-3FE0-924E-8986-7AE82A05BABD}" srcOrd="4" destOrd="0" presId="urn:microsoft.com/office/officeart/2005/8/layout/radial4"/>
    <dgm:cxn modelId="{C638E6C9-5005-F147-AEE9-924A5FEE7726}" type="presParOf" srcId="{9BCE33E5-7375-464A-B73A-E455A00F1ABC}" destId="{3085AEAB-F823-5941-9285-491C72E2CB08}" srcOrd="5" destOrd="0" presId="urn:microsoft.com/office/officeart/2005/8/layout/radial4"/>
    <dgm:cxn modelId="{B251DD38-8D13-1049-829E-5F4168537890}" type="presParOf" srcId="{9BCE33E5-7375-464A-B73A-E455A00F1ABC}" destId="{7D0BC84D-FF6F-2846-87F3-87C41ADFA013}" srcOrd="6" destOrd="0" presId="urn:microsoft.com/office/officeart/2005/8/layout/radial4"/>
    <dgm:cxn modelId="{F459826F-7291-AA41-81BC-0B4631A47DEC}" type="presParOf" srcId="{9BCE33E5-7375-464A-B73A-E455A00F1ABC}" destId="{21355C7D-D9AD-8441-BE14-01AAFA9EBD56}" srcOrd="7" destOrd="0" presId="urn:microsoft.com/office/officeart/2005/8/layout/radial4"/>
    <dgm:cxn modelId="{5F772A17-6A93-6A46-B869-F20D01000EA8}" type="presParOf" srcId="{9BCE33E5-7375-464A-B73A-E455A00F1ABC}" destId="{5017E0FD-0C2E-E94E-9046-83F285775897}"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9D5DD-915D-4346-95A7-DBD469973D6C}">
      <dsp:nvSpPr>
        <dsp:cNvPr id="0" name=""/>
        <dsp:cNvSpPr/>
      </dsp:nvSpPr>
      <dsp:spPr>
        <a:xfrm>
          <a:off x="1915845" y="1714259"/>
          <a:ext cx="1417201" cy="1417201"/>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Score</a:t>
          </a:r>
        </a:p>
      </dsp:txBody>
      <dsp:txXfrm>
        <a:off x="2123389" y="1921803"/>
        <a:ext cx="1002113" cy="1002113"/>
      </dsp:txXfrm>
    </dsp:sp>
    <dsp:sp modelId="{973DA474-BFF5-6542-979D-ACD0316953D7}">
      <dsp:nvSpPr>
        <dsp:cNvPr id="0" name=""/>
        <dsp:cNvSpPr/>
      </dsp:nvSpPr>
      <dsp:spPr>
        <a:xfrm rot="11700000">
          <a:off x="652951" y="1858577"/>
          <a:ext cx="1238513" cy="403902"/>
        </a:xfrm>
        <a:prstGeom prst="lef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F8D35C-320C-9143-B5A8-05604F6D8037}">
      <dsp:nvSpPr>
        <dsp:cNvPr id="0" name=""/>
        <dsp:cNvSpPr/>
      </dsp:nvSpPr>
      <dsp:spPr>
        <a:xfrm>
          <a:off x="881" y="1361716"/>
          <a:ext cx="1346341" cy="10770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Traffic</a:t>
          </a:r>
        </a:p>
      </dsp:txBody>
      <dsp:txXfrm>
        <a:off x="32427" y="1393262"/>
        <a:ext cx="1283249" cy="1013980"/>
      </dsp:txXfrm>
    </dsp:sp>
    <dsp:sp modelId="{E90E4426-A8F0-2E43-8D69-3F62EAC132F9}">
      <dsp:nvSpPr>
        <dsp:cNvPr id="0" name=""/>
        <dsp:cNvSpPr/>
      </dsp:nvSpPr>
      <dsp:spPr>
        <a:xfrm rot="14700000">
          <a:off x="1413549" y="952132"/>
          <a:ext cx="1238513" cy="403902"/>
        </a:xfrm>
        <a:prstGeom prst="lef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8F20611-3FE0-924E-8986-7AE82A05BABD}">
      <dsp:nvSpPr>
        <dsp:cNvPr id="0" name=""/>
        <dsp:cNvSpPr/>
      </dsp:nvSpPr>
      <dsp:spPr>
        <a:xfrm>
          <a:off x="1097926" y="54309"/>
          <a:ext cx="1346341" cy="10770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Women ratio</a:t>
          </a:r>
        </a:p>
      </dsp:txBody>
      <dsp:txXfrm>
        <a:off x="1129472" y="85855"/>
        <a:ext cx="1283249" cy="1013980"/>
      </dsp:txXfrm>
    </dsp:sp>
    <dsp:sp modelId="{3085AEAB-F823-5941-9285-491C72E2CB08}">
      <dsp:nvSpPr>
        <dsp:cNvPr id="0" name=""/>
        <dsp:cNvSpPr/>
      </dsp:nvSpPr>
      <dsp:spPr>
        <a:xfrm rot="17700000">
          <a:off x="2596830" y="952132"/>
          <a:ext cx="1238513" cy="403902"/>
        </a:xfrm>
        <a:prstGeom prst="lef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0BC84D-FF6F-2846-87F3-87C41ADFA013}">
      <dsp:nvSpPr>
        <dsp:cNvPr id="0" name=""/>
        <dsp:cNvSpPr/>
      </dsp:nvSpPr>
      <dsp:spPr>
        <a:xfrm>
          <a:off x="2804625" y="54309"/>
          <a:ext cx="1346341" cy="10770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 tech zone</a:t>
          </a:r>
        </a:p>
      </dsp:txBody>
      <dsp:txXfrm>
        <a:off x="2836171" y="85855"/>
        <a:ext cx="1283249" cy="1013980"/>
      </dsp:txXfrm>
    </dsp:sp>
    <dsp:sp modelId="{21355C7D-D9AD-8441-BE14-01AAFA9EBD56}">
      <dsp:nvSpPr>
        <dsp:cNvPr id="0" name=""/>
        <dsp:cNvSpPr/>
      </dsp:nvSpPr>
      <dsp:spPr>
        <a:xfrm rot="20700000">
          <a:off x="3357428" y="1858577"/>
          <a:ext cx="1238513" cy="403902"/>
        </a:xfrm>
        <a:prstGeom prst="lef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017E0FD-0C2E-E94E-9046-83F285775897}">
      <dsp:nvSpPr>
        <dsp:cNvPr id="0" name=""/>
        <dsp:cNvSpPr/>
      </dsp:nvSpPr>
      <dsp:spPr>
        <a:xfrm>
          <a:off x="3901670" y="1361716"/>
          <a:ext cx="1346341" cy="107707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Income</a:t>
          </a:r>
        </a:p>
      </dsp:txBody>
      <dsp:txXfrm>
        <a:off x="3933216" y="1393262"/>
        <a:ext cx="1283249" cy="101398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1E0C-5ECE-E143-BC77-A4AE2CBF0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EC772-A3C5-374F-8D90-AB2A6E53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E0FE1-2869-3B46-A2AE-43CA5A8F6E36}"/>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C09382F2-E7E1-0C48-9E6E-F2F057796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304DD-2E8A-0F47-AFC0-D699109E4F4C}"/>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33026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F119-3D52-1D47-A1EB-0970C92A8C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E1F374-AACB-F548-B315-715B2EEA15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82908-1B1E-EA45-8DC4-4E69143B7506}"/>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532D50F1-9E2D-C949-B123-0F6F736DA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BECBE-E672-C348-A812-D4FCFF3F18AA}"/>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09752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AB1E6-FF0D-2E41-BA77-58F5B16390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2E777-DD00-AB49-9B3E-F1D836A29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51C4F-C5CD-CB41-B80C-CB0263080809}"/>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32E20569-DD1C-B642-B746-16D53B20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364D8-B73F-8F4E-9240-35B1CF59CF2F}"/>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68913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FFC3-F767-8647-B261-B741F88E1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7CF4D-F4F0-204F-B5BF-5068462A04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8D02B-D6EC-9341-94CA-2E8E88F7AF2C}"/>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204FC06B-0632-B34D-8DA5-1D9E21829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D5C3C-63F0-6B47-95C6-FAB4BC4D44BA}"/>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71257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C2BC-1A9F-F244-887B-CDCBF00A7D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2B4225-8958-BB42-B263-B6CB91DEF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FB6BB0-4DC9-E24F-BD6F-E162FCBA76FF}"/>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DBCA716E-16EF-6645-BE5A-4954CA0C2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1DC1A-3BEF-F740-8266-1477E1F1F086}"/>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151987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0DAA-5024-0A46-A3E1-31774C174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E8BFB-8AF4-584A-AC7D-FE272CC369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87492D-2934-7F47-B011-17A4CDAD7E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0FDC2-00C6-554C-877A-E42EBAB78050}"/>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6" name="Footer Placeholder 5">
            <a:extLst>
              <a:ext uri="{FF2B5EF4-FFF2-40B4-BE49-F238E27FC236}">
                <a16:creationId xmlns:a16="http://schemas.microsoft.com/office/drawing/2014/main" id="{445678E1-C581-E442-A662-D34ADABC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28C53-6278-F943-93FD-E5C322EE12FD}"/>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7573051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5BB5-8AF5-B44D-81EC-C19609ED5A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71AD1-B782-1F41-921B-CD6C11299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8F0F71-B952-2D4D-A4D3-1C2A9B7805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48DE1-C399-5849-9EB7-4012F3B36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97C503-DFDC-584E-A9B0-94D2142AB4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C3688-7483-E14C-82FF-DC10FC544FE3}"/>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8" name="Footer Placeholder 7">
            <a:extLst>
              <a:ext uri="{FF2B5EF4-FFF2-40B4-BE49-F238E27FC236}">
                <a16:creationId xmlns:a16="http://schemas.microsoft.com/office/drawing/2014/main" id="{5F745618-5A09-C14B-A4D3-1B2B31151C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B13FE-98C1-AE43-90CD-3779E34B31D7}"/>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5721238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1CA1-15B2-494B-842C-6FDAA13B0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65F44-C9F4-2A41-BC86-A4BCB59BB171}"/>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4" name="Footer Placeholder 3">
            <a:extLst>
              <a:ext uri="{FF2B5EF4-FFF2-40B4-BE49-F238E27FC236}">
                <a16:creationId xmlns:a16="http://schemas.microsoft.com/office/drawing/2014/main" id="{FA85ABFA-AEFB-E947-A854-3A91358A6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6FEFF-CA2B-3444-9251-B9E7760194D1}"/>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49967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B7B68-455C-6344-85D4-B7592B86EBB3}"/>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3" name="Footer Placeholder 2">
            <a:extLst>
              <a:ext uri="{FF2B5EF4-FFF2-40B4-BE49-F238E27FC236}">
                <a16:creationId xmlns:a16="http://schemas.microsoft.com/office/drawing/2014/main" id="{3E5E242F-5FA2-8249-A182-6A2ADCB05E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A4BCB-FD43-8B4F-A558-373BD9A72CFD}"/>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175535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089C-3A08-0947-85B6-A8A7492D7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F9D46-867F-9944-A0A7-2AE759356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E524B-7509-B64A-9051-3B52F66B2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971C73-BEDE-1748-8259-3915ACAD7572}"/>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6" name="Footer Placeholder 5">
            <a:extLst>
              <a:ext uri="{FF2B5EF4-FFF2-40B4-BE49-F238E27FC236}">
                <a16:creationId xmlns:a16="http://schemas.microsoft.com/office/drawing/2014/main" id="{4170269D-9030-3F4A-AA04-D8AD7EC7C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FDF28-7FBC-814C-BBC8-AFBD29D159E4}"/>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3569889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2003-3187-BE4C-BDDC-D94446105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006E6-3AD2-764C-ACA1-B8322C789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9C8D50-8CF7-0C4A-9112-8C569BE6F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6CE279-C742-2144-9A60-76AED236480A}"/>
              </a:ext>
            </a:extLst>
          </p:cNvPr>
          <p:cNvSpPr>
            <a:spLocks noGrp="1"/>
          </p:cNvSpPr>
          <p:nvPr>
            <p:ph type="dt" sz="half" idx="10"/>
          </p:nvPr>
        </p:nvSpPr>
        <p:spPr/>
        <p:txBody>
          <a:bodyPr/>
          <a:lstStyle/>
          <a:p>
            <a:fld id="{AC7A88FC-6F50-A748-8FA0-67A596165BB5}" type="datetimeFigureOut">
              <a:rPr lang="en-US" smtClean="0"/>
              <a:t>1/19/18</a:t>
            </a:fld>
            <a:endParaRPr lang="en-US"/>
          </a:p>
        </p:txBody>
      </p:sp>
      <p:sp>
        <p:nvSpPr>
          <p:cNvPr id="6" name="Footer Placeholder 5">
            <a:extLst>
              <a:ext uri="{FF2B5EF4-FFF2-40B4-BE49-F238E27FC236}">
                <a16:creationId xmlns:a16="http://schemas.microsoft.com/office/drawing/2014/main" id="{7431AE33-CD37-9647-9402-29311DC991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52BD13-3DEC-DB4A-876F-3A4B4A4C8842}"/>
              </a:ext>
            </a:extLst>
          </p:cNvPr>
          <p:cNvSpPr>
            <a:spLocks noGrp="1"/>
          </p:cNvSpPr>
          <p:nvPr>
            <p:ph type="sldNum" sz="quarter" idx="12"/>
          </p:nvPr>
        </p:nvSpPr>
        <p:spPr/>
        <p:txBody>
          <a:bodyPr/>
          <a:lstStyle/>
          <a:p>
            <a:fld id="{C3E1ACDC-393B-0947-AF7A-1C06AD4A94FF}" type="slidenum">
              <a:rPr lang="en-US" smtClean="0"/>
              <a:t>‹#›</a:t>
            </a:fld>
            <a:endParaRPr lang="en-US"/>
          </a:p>
        </p:txBody>
      </p:sp>
    </p:spTree>
    <p:extLst>
      <p:ext uri="{BB962C8B-B14F-4D97-AF65-F5344CB8AC3E}">
        <p14:creationId xmlns:p14="http://schemas.microsoft.com/office/powerpoint/2010/main" val="277942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D645E-D7D4-9D4D-97B5-64515B397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9AD41-D3D8-574F-8EAF-3C42F7C2F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3A49C-9EC9-2D40-A1F5-691B08C7C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88FC-6F50-A748-8FA0-67A596165BB5}" type="datetimeFigureOut">
              <a:rPr lang="en-US" smtClean="0"/>
              <a:t>1/19/18</a:t>
            </a:fld>
            <a:endParaRPr lang="en-US"/>
          </a:p>
        </p:txBody>
      </p:sp>
      <p:sp>
        <p:nvSpPr>
          <p:cNvPr id="5" name="Footer Placeholder 4">
            <a:extLst>
              <a:ext uri="{FF2B5EF4-FFF2-40B4-BE49-F238E27FC236}">
                <a16:creationId xmlns:a16="http://schemas.microsoft.com/office/drawing/2014/main" id="{4CD0C283-C5A5-6D44-9BA3-A566D5E5C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40B8D-7DE3-EE48-B0DF-F4D232C2E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1ACDC-393B-0947-AF7A-1C06AD4A94FF}" type="slidenum">
              <a:rPr lang="en-US" smtClean="0"/>
              <a:t>‹#›</a:t>
            </a:fld>
            <a:endParaRPr lang="en-US"/>
          </a:p>
        </p:txBody>
      </p:sp>
    </p:spTree>
    <p:extLst>
      <p:ext uri="{BB962C8B-B14F-4D97-AF65-F5344CB8AC3E}">
        <p14:creationId xmlns:p14="http://schemas.microsoft.com/office/powerpoint/2010/main" val="2845010414"/>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8FA7-8DA4-884F-8E2D-69DC2D3C5D1A}"/>
              </a:ext>
            </a:extLst>
          </p:cNvPr>
          <p:cNvSpPr>
            <a:spLocks noGrp="1"/>
          </p:cNvSpPr>
          <p:nvPr>
            <p:ph type="ctrTitle"/>
          </p:nvPr>
        </p:nvSpPr>
        <p:spPr/>
        <p:txBody>
          <a:bodyPr>
            <a:normAutofit/>
          </a:bodyPr>
          <a:lstStyle/>
          <a:p>
            <a:r>
              <a:rPr lang="en-US" dirty="0"/>
              <a:t>Project Benson: MTA Turnstile Data Analysis</a:t>
            </a:r>
          </a:p>
        </p:txBody>
      </p:sp>
      <p:sp>
        <p:nvSpPr>
          <p:cNvPr id="3" name="Subtitle 2">
            <a:extLst>
              <a:ext uri="{FF2B5EF4-FFF2-40B4-BE49-F238E27FC236}">
                <a16:creationId xmlns:a16="http://schemas.microsoft.com/office/drawing/2014/main" id="{85CF5690-8339-0447-AA6C-EE431D928F6E}"/>
              </a:ext>
            </a:extLst>
          </p:cNvPr>
          <p:cNvSpPr>
            <a:spLocks noGrp="1"/>
          </p:cNvSpPr>
          <p:nvPr>
            <p:ph type="subTitle" idx="1"/>
          </p:nvPr>
        </p:nvSpPr>
        <p:spPr/>
        <p:txBody>
          <a:bodyPr/>
          <a:lstStyle/>
          <a:p>
            <a:r>
              <a:rPr lang="en-US" dirty="0"/>
              <a:t>Our approach to maximize the outreach of </a:t>
            </a:r>
            <a:r>
              <a:rPr lang="en-US" dirty="0" err="1"/>
              <a:t>WomenTechWomenYes</a:t>
            </a:r>
            <a:r>
              <a:rPr lang="en-US" dirty="0"/>
              <a:t> in New York</a:t>
            </a:r>
          </a:p>
        </p:txBody>
      </p:sp>
    </p:spTree>
    <p:extLst>
      <p:ext uri="{BB962C8B-B14F-4D97-AF65-F5344CB8AC3E}">
        <p14:creationId xmlns:p14="http://schemas.microsoft.com/office/powerpoint/2010/main" val="12432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ADAA907-1170-5E4A-803B-5B670829FC8A}"/>
              </a:ext>
            </a:extLst>
          </p:cNvPr>
          <p:cNvSpPr/>
          <p:nvPr/>
        </p:nvSpPr>
        <p:spPr>
          <a:xfrm>
            <a:off x="852487" y="221548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Explanatory Variables</a:t>
            </a:r>
          </a:p>
        </p:txBody>
      </p:sp>
      <p:sp>
        <p:nvSpPr>
          <p:cNvPr id="13" name="Rounded Rectangle 12">
            <a:extLst>
              <a:ext uri="{FF2B5EF4-FFF2-40B4-BE49-F238E27FC236}">
                <a16:creationId xmlns:a16="http://schemas.microsoft.com/office/drawing/2014/main" id="{B43443B8-2788-0C41-B5BE-96136A4D68E8}"/>
              </a:ext>
            </a:extLst>
          </p:cNvPr>
          <p:cNvSpPr/>
          <p:nvPr/>
        </p:nvSpPr>
        <p:spPr>
          <a:xfrm>
            <a:off x="852487" y="339501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Normalized Explanatory Variables</a:t>
            </a:r>
          </a:p>
        </p:txBody>
      </p:sp>
      <p:sp>
        <p:nvSpPr>
          <p:cNvPr id="14" name="Rounded Rectangle 13">
            <a:extLst>
              <a:ext uri="{FF2B5EF4-FFF2-40B4-BE49-F238E27FC236}">
                <a16:creationId xmlns:a16="http://schemas.microsoft.com/office/drawing/2014/main" id="{A8936BF4-F42A-1742-B310-AB6B0DFBA2CA}"/>
              </a:ext>
            </a:extLst>
          </p:cNvPr>
          <p:cNvSpPr/>
          <p:nvPr/>
        </p:nvSpPr>
        <p:spPr>
          <a:xfrm>
            <a:off x="852487" y="4569296"/>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Scores</a:t>
            </a:r>
          </a:p>
        </p:txBody>
      </p:sp>
      <p:sp>
        <p:nvSpPr>
          <p:cNvPr id="15" name="Rounded Rectangle 14">
            <a:extLst>
              <a:ext uri="{FF2B5EF4-FFF2-40B4-BE49-F238E27FC236}">
                <a16:creationId xmlns:a16="http://schemas.microsoft.com/office/drawing/2014/main" id="{B687CEFE-0937-B745-A413-66D9E840EE8C}"/>
              </a:ext>
            </a:extLst>
          </p:cNvPr>
          <p:cNvSpPr/>
          <p:nvPr/>
        </p:nvSpPr>
        <p:spPr>
          <a:xfrm>
            <a:off x="852488" y="5743578"/>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Weighted score rank</a:t>
            </a:r>
          </a:p>
        </p:txBody>
      </p:sp>
      <p:sp>
        <p:nvSpPr>
          <p:cNvPr id="16" name="Down Arrow 15">
            <a:extLst>
              <a:ext uri="{FF2B5EF4-FFF2-40B4-BE49-F238E27FC236}">
                <a16:creationId xmlns:a16="http://schemas.microsoft.com/office/drawing/2014/main" id="{57A03F94-55B4-9249-A0F7-2B8786D8ED74}"/>
              </a:ext>
            </a:extLst>
          </p:cNvPr>
          <p:cNvSpPr/>
          <p:nvPr/>
        </p:nvSpPr>
        <p:spPr>
          <a:xfrm>
            <a:off x="2826542" y="2893598"/>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3E760948-6B49-2C42-BF3A-26D7D27C24CA}"/>
              </a:ext>
            </a:extLst>
          </p:cNvPr>
          <p:cNvSpPr/>
          <p:nvPr/>
        </p:nvSpPr>
        <p:spPr>
          <a:xfrm>
            <a:off x="2826542" y="4067880"/>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3B144C1E-A4A4-FE4E-A912-D68A635C34D8}"/>
              </a:ext>
            </a:extLst>
          </p:cNvPr>
          <p:cNvSpPr/>
          <p:nvPr/>
        </p:nvSpPr>
        <p:spPr>
          <a:xfrm>
            <a:off x="2826543" y="5242162"/>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0DA212-98C2-BD49-A092-357EA5B7E923}"/>
              </a:ext>
            </a:extLst>
          </p:cNvPr>
          <p:cNvSpPr/>
          <p:nvPr/>
        </p:nvSpPr>
        <p:spPr>
          <a:xfrm>
            <a:off x="3844619" y="690785"/>
            <a:ext cx="4679935" cy="584775"/>
          </a:xfrm>
          <a:prstGeom prst="rect">
            <a:avLst/>
          </a:prstGeom>
        </p:spPr>
        <p:txBody>
          <a:bodyPr wrap="none">
            <a:spAutoFit/>
          </a:bodyPr>
          <a:lstStyle/>
          <a:p>
            <a:r>
              <a:rPr lang="en-US" sz="3200" b="1" dirty="0">
                <a:solidFill>
                  <a:schemeClr val="accent2"/>
                </a:solidFill>
              </a:rPr>
              <a:t>Composite weighted score</a:t>
            </a:r>
            <a:endParaRPr lang="en-US" sz="3200" dirty="0">
              <a:solidFill>
                <a:schemeClr val="accent2"/>
              </a:solidFill>
            </a:endParaRPr>
          </a:p>
        </p:txBody>
      </p:sp>
      <p:sp>
        <p:nvSpPr>
          <p:cNvPr id="22" name="Rectangle 21">
            <a:extLst>
              <a:ext uri="{FF2B5EF4-FFF2-40B4-BE49-F238E27FC236}">
                <a16:creationId xmlns:a16="http://schemas.microsoft.com/office/drawing/2014/main" id="{D50B43CA-A0C3-564C-B642-3E82458DB4EF}"/>
              </a:ext>
            </a:extLst>
          </p:cNvPr>
          <p:cNvSpPr/>
          <p:nvPr/>
        </p:nvSpPr>
        <p:spPr>
          <a:xfrm>
            <a:off x="672792" y="2822158"/>
            <a:ext cx="4699306" cy="3757613"/>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AEC10B67-7947-8846-AC16-3AF5CEF66497}"/>
              </a:ext>
            </a:extLst>
          </p:cNvPr>
          <p:cNvGraphicFramePr>
            <a:graphicFrameLocks noGrp="1"/>
          </p:cNvGraphicFramePr>
          <p:nvPr>
            <p:extLst>
              <p:ext uri="{D42A27DB-BD31-4B8C-83A1-F6EECF244321}">
                <p14:modId xmlns:p14="http://schemas.microsoft.com/office/powerpoint/2010/main" val="4080074131"/>
              </p:ext>
            </p:extLst>
          </p:nvPr>
        </p:nvGraphicFramePr>
        <p:xfrm>
          <a:off x="6486525" y="3050760"/>
          <a:ext cx="4830762" cy="1879600"/>
        </p:xfrm>
        <a:graphic>
          <a:graphicData uri="http://schemas.openxmlformats.org/drawingml/2006/table">
            <a:tbl>
              <a:tblPr firstRow="1" bandRow="1">
                <a:tableStyleId>{9D7B26C5-4107-4FEC-AEDC-1716B250A1EF}</a:tableStyleId>
              </a:tblPr>
              <a:tblGrid>
                <a:gridCol w="2415381">
                  <a:extLst>
                    <a:ext uri="{9D8B030D-6E8A-4147-A177-3AD203B41FA5}">
                      <a16:colId xmlns:a16="http://schemas.microsoft.com/office/drawing/2014/main" val="3679058940"/>
                    </a:ext>
                  </a:extLst>
                </a:gridCol>
                <a:gridCol w="2415381">
                  <a:extLst>
                    <a:ext uri="{9D8B030D-6E8A-4147-A177-3AD203B41FA5}">
                      <a16:colId xmlns:a16="http://schemas.microsoft.com/office/drawing/2014/main" val="1389113343"/>
                    </a:ext>
                  </a:extLst>
                </a:gridCol>
              </a:tblGrid>
              <a:tr h="370840">
                <a:tc>
                  <a:txBody>
                    <a:bodyPr/>
                    <a:lstStyle/>
                    <a:p>
                      <a:pPr algn="ctr"/>
                      <a:r>
                        <a:rPr lang="en-US" sz="2000" dirty="0"/>
                        <a:t>Variable</a:t>
                      </a:r>
                      <a:endParaRPr lang="en-US" sz="2000" b="1" dirty="0"/>
                    </a:p>
                  </a:txBody>
                  <a:tcPr anchor="ctr"/>
                </a:tc>
                <a:tc>
                  <a:txBody>
                    <a:bodyPr/>
                    <a:lstStyle/>
                    <a:p>
                      <a:pPr algn="ctr"/>
                      <a:r>
                        <a:rPr lang="en-US" sz="2000" dirty="0"/>
                        <a:t>Weight</a:t>
                      </a:r>
                      <a:endParaRPr lang="en-US" sz="2000" b="1" dirty="0"/>
                    </a:p>
                  </a:txBody>
                  <a:tcPr anchor="ctr"/>
                </a:tc>
                <a:extLst>
                  <a:ext uri="{0D108BD9-81ED-4DB2-BD59-A6C34878D82A}">
                    <a16:rowId xmlns:a16="http://schemas.microsoft.com/office/drawing/2014/main" val="2641021701"/>
                  </a:ext>
                </a:extLst>
              </a:tr>
              <a:tr h="370840">
                <a:tc>
                  <a:txBody>
                    <a:bodyPr/>
                    <a:lstStyle/>
                    <a:p>
                      <a:pPr algn="ctr"/>
                      <a:r>
                        <a:rPr lang="en-US" dirty="0"/>
                        <a:t>Traffic</a:t>
                      </a:r>
                      <a:endParaRPr lang="en-US" b="0" dirty="0"/>
                    </a:p>
                  </a:txBody>
                  <a:tcPr anchor="ctr"/>
                </a:tc>
                <a:tc>
                  <a:txBody>
                    <a:bodyPr/>
                    <a:lstStyle/>
                    <a:p>
                      <a:pPr algn="ctr"/>
                      <a:r>
                        <a:rPr lang="en-US" dirty="0"/>
                        <a:t>3</a:t>
                      </a:r>
                      <a:endParaRPr lang="en-US" b="0" dirty="0"/>
                    </a:p>
                  </a:txBody>
                  <a:tcPr anchor="ctr"/>
                </a:tc>
                <a:extLst>
                  <a:ext uri="{0D108BD9-81ED-4DB2-BD59-A6C34878D82A}">
                    <a16:rowId xmlns:a16="http://schemas.microsoft.com/office/drawing/2014/main" val="2915117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Women ratio</a:t>
                      </a:r>
                      <a:endParaRPr lang="en-US" b="0" dirty="0"/>
                    </a:p>
                  </a:txBody>
                  <a:tcPr anchor="ctr"/>
                </a:tc>
                <a:tc>
                  <a:txBody>
                    <a:bodyPr/>
                    <a:lstStyle/>
                    <a:p>
                      <a:pPr algn="ctr"/>
                      <a:r>
                        <a:rPr lang="en-US" dirty="0"/>
                        <a:t>2</a:t>
                      </a:r>
                      <a:endParaRPr lang="en-US" b="0" dirty="0"/>
                    </a:p>
                  </a:txBody>
                  <a:tcPr anchor="ctr"/>
                </a:tc>
                <a:extLst>
                  <a:ext uri="{0D108BD9-81ED-4DB2-BD59-A6C34878D82A}">
                    <a16:rowId xmlns:a16="http://schemas.microsoft.com/office/drawing/2014/main" val="28069092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Income</a:t>
                      </a:r>
                      <a:endParaRPr lang="en-US" b="0" dirty="0"/>
                    </a:p>
                  </a:txBody>
                  <a:tcPr anchor="ctr"/>
                </a:tc>
                <a:tc>
                  <a:txBody>
                    <a:bodyPr/>
                    <a:lstStyle/>
                    <a:p>
                      <a:pPr algn="ctr"/>
                      <a:r>
                        <a:rPr lang="en-US" dirty="0"/>
                        <a:t>2</a:t>
                      </a:r>
                      <a:endParaRPr lang="en-US" b="0" dirty="0"/>
                    </a:p>
                  </a:txBody>
                  <a:tcPr anchor="ctr"/>
                </a:tc>
                <a:extLst>
                  <a:ext uri="{0D108BD9-81ED-4DB2-BD59-A6C34878D82A}">
                    <a16:rowId xmlns:a16="http://schemas.microsoft.com/office/drawing/2014/main" val="32841070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 tech zone</a:t>
                      </a:r>
                      <a:endParaRPr lang="en-US" b="0" dirty="0"/>
                    </a:p>
                  </a:txBody>
                  <a:tcPr anchor="ctr"/>
                </a:tc>
                <a:tc>
                  <a:txBody>
                    <a:bodyPr/>
                    <a:lstStyle/>
                    <a:p>
                      <a:pPr algn="ctr"/>
                      <a:r>
                        <a:rPr lang="en-US" dirty="0"/>
                        <a:t>1</a:t>
                      </a:r>
                      <a:endParaRPr lang="en-US" b="0" dirty="0"/>
                    </a:p>
                  </a:txBody>
                  <a:tcPr anchor="ctr"/>
                </a:tc>
                <a:extLst>
                  <a:ext uri="{0D108BD9-81ED-4DB2-BD59-A6C34878D82A}">
                    <a16:rowId xmlns:a16="http://schemas.microsoft.com/office/drawing/2014/main" val="4190178438"/>
                  </a:ext>
                </a:extLst>
              </a:tr>
            </a:tbl>
          </a:graphicData>
        </a:graphic>
      </p:graphicFrame>
    </p:spTree>
    <p:extLst>
      <p:ext uri="{BB962C8B-B14F-4D97-AF65-F5344CB8AC3E}">
        <p14:creationId xmlns:p14="http://schemas.microsoft.com/office/powerpoint/2010/main" val="396551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ADAA907-1170-5E4A-803B-5B670829FC8A}"/>
              </a:ext>
            </a:extLst>
          </p:cNvPr>
          <p:cNvSpPr/>
          <p:nvPr/>
        </p:nvSpPr>
        <p:spPr>
          <a:xfrm>
            <a:off x="852487" y="221548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Explanatory Variables</a:t>
            </a:r>
          </a:p>
        </p:txBody>
      </p:sp>
      <p:sp>
        <p:nvSpPr>
          <p:cNvPr id="13" name="Rounded Rectangle 12">
            <a:extLst>
              <a:ext uri="{FF2B5EF4-FFF2-40B4-BE49-F238E27FC236}">
                <a16:creationId xmlns:a16="http://schemas.microsoft.com/office/drawing/2014/main" id="{B43443B8-2788-0C41-B5BE-96136A4D68E8}"/>
              </a:ext>
            </a:extLst>
          </p:cNvPr>
          <p:cNvSpPr/>
          <p:nvPr/>
        </p:nvSpPr>
        <p:spPr>
          <a:xfrm>
            <a:off x="852487" y="339501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Normalized Explanatory Variables</a:t>
            </a:r>
          </a:p>
        </p:txBody>
      </p:sp>
      <p:sp>
        <p:nvSpPr>
          <p:cNvPr id="14" name="Rounded Rectangle 13">
            <a:extLst>
              <a:ext uri="{FF2B5EF4-FFF2-40B4-BE49-F238E27FC236}">
                <a16:creationId xmlns:a16="http://schemas.microsoft.com/office/drawing/2014/main" id="{A8936BF4-F42A-1742-B310-AB6B0DFBA2CA}"/>
              </a:ext>
            </a:extLst>
          </p:cNvPr>
          <p:cNvSpPr/>
          <p:nvPr/>
        </p:nvSpPr>
        <p:spPr>
          <a:xfrm>
            <a:off x="852487" y="4569296"/>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Scores</a:t>
            </a:r>
          </a:p>
        </p:txBody>
      </p:sp>
      <p:sp>
        <p:nvSpPr>
          <p:cNvPr id="15" name="Rounded Rectangle 14">
            <a:extLst>
              <a:ext uri="{FF2B5EF4-FFF2-40B4-BE49-F238E27FC236}">
                <a16:creationId xmlns:a16="http://schemas.microsoft.com/office/drawing/2014/main" id="{B687CEFE-0937-B745-A413-66D9E840EE8C}"/>
              </a:ext>
            </a:extLst>
          </p:cNvPr>
          <p:cNvSpPr/>
          <p:nvPr/>
        </p:nvSpPr>
        <p:spPr>
          <a:xfrm>
            <a:off x="852488" y="5743578"/>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Weighted score rank</a:t>
            </a:r>
          </a:p>
        </p:txBody>
      </p:sp>
      <p:sp>
        <p:nvSpPr>
          <p:cNvPr id="16" name="Down Arrow 15">
            <a:extLst>
              <a:ext uri="{FF2B5EF4-FFF2-40B4-BE49-F238E27FC236}">
                <a16:creationId xmlns:a16="http://schemas.microsoft.com/office/drawing/2014/main" id="{57A03F94-55B4-9249-A0F7-2B8786D8ED74}"/>
              </a:ext>
            </a:extLst>
          </p:cNvPr>
          <p:cNvSpPr/>
          <p:nvPr/>
        </p:nvSpPr>
        <p:spPr>
          <a:xfrm>
            <a:off x="2826542" y="2893598"/>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7" name="Down Arrow 16">
            <a:extLst>
              <a:ext uri="{FF2B5EF4-FFF2-40B4-BE49-F238E27FC236}">
                <a16:creationId xmlns:a16="http://schemas.microsoft.com/office/drawing/2014/main" id="{3E760948-6B49-2C42-BF3A-26D7D27C24CA}"/>
              </a:ext>
            </a:extLst>
          </p:cNvPr>
          <p:cNvSpPr/>
          <p:nvPr/>
        </p:nvSpPr>
        <p:spPr>
          <a:xfrm>
            <a:off x="2826542" y="4067880"/>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8" name="Down Arrow 17">
            <a:extLst>
              <a:ext uri="{FF2B5EF4-FFF2-40B4-BE49-F238E27FC236}">
                <a16:creationId xmlns:a16="http://schemas.microsoft.com/office/drawing/2014/main" id="{3B144C1E-A4A4-FE4E-A912-D68A635C34D8}"/>
              </a:ext>
            </a:extLst>
          </p:cNvPr>
          <p:cNvSpPr/>
          <p:nvPr/>
        </p:nvSpPr>
        <p:spPr>
          <a:xfrm>
            <a:off x="2826543" y="5242162"/>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110DA212-98C2-BD49-A092-357EA5B7E923}"/>
              </a:ext>
            </a:extLst>
          </p:cNvPr>
          <p:cNvSpPr/>
          <p:nvPr/>
        </p:nvSpPr>
        <p:spPr>
          <a:xfrm>
            <a:off x="3858907" y="373943"/>
            <a:ext cx="4679935" cy="584775"/>
          </a:xfrm>
          <a:prstGeom prst="rect">
            <a:avLst/>
          </a:prstGeom>
        </p:spPr>
        <p:txBody>
          <a:bodyPr wrap="none">
            <a:spAutoFit/>
          </a:bodyPr>
          <a:lstStyle/>
          <a:p>
            <a:r>
              <a:rPr lang="en-US" sz="3200" b="1" dirty="0">
                <a:solidFill>
                  <a:schemeClr val="accent2"/>
                </a:solidFill>
              </a:rPr>
              <a:t>Composite weighted score</a:t>
            </a:r>
            <a:endParaRPr lang="en-US" sz="3200" dirty="0">
              <a:solidFill>
                <a:schemeClr val="accent2"/>
              </a:solidFill>
            </a:endParaRPr>
          </a:p>
        </p:txBody>
      </p:sp>
      <p:sp>
        <p:nvSpPr>
          <p:cNvPr id="22" name="Rectangle 21">
            <a:extLst>
              <a:ext uri="{FF2B5EF4-FFF2-40B4-BE49-F238E27FC236}">
                <a16:creationId xmlns:a16="http://schemas.microsoft.com/office/drawing/2014/main" id="{D50B43CA-A0C3-564C-B642-3E82458DB4EF}"/>
              </a:ext>
            </a:extLst>
          </p:cNvPr>
          <p:cNvSpPr/>
          <p:nvPr/>
        </p:nvSpPr>
        <p:spPr>
          <a:xfrm>
            <a:off x="672792" y="3901677"/>
            <a:ext cx="4699306" cy="2678094"/>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577D158C-C180-F54C-82D3-4D60FA4D99C8}"/>
              </a:ext>
            </a:extLst>
          </p:cNvPr>
          <p:cNvSpPr/>
          <p:nvPr/>
        </p:nvSpPr>
        <p:spPr>
          <a:xfrm>
            <a:off x="695320" y="1870315"/>
            <a:ext cx="4699306" cy="133760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extBox 1">
            <a:extLst>
              <a:ext uri="{FF2B5EF4-FFF2-40B4-BE49-F238E27FC236}">
                <a16:creationId xmlns:a16="http://schemas.microsoft.com/office/drawing/2014/main" id="{1731327C-4958-374B-A817-CFFFF3ABB126}"/>
              </a:ext>
            </a:extLst>
          </p:cNvPr>
          <p:cNvSpPr txBox="1"/>
          <p:nvPr/>
        </p:nvSpPr>
        <p:spPr>
          <a:xfrm>
            <a:off x="6905439" y="1214461"/>
            <a:ext cx="3694208" cy="400110"/>
          </a:xfrm>
          <a:prstGeom prst="rect">
            <a:avLst/>
          </a:prstGeom>
          <a:noFill/>
        </p:spPr>
        <p:txBody>
          <a:bodyPr wrap="square" rtlCol="0">
            <a:spAutoFit/>
          </a:bodyPr>
          <a:lstStyle/>
          <a:p>
            <a:r>
              <a:rPr lang="en-US" sz="2000" b="1" dirty="0"/>
              <a:t>Normalization method: min-max</a:t>
            </a:r>
          </a:p>
        </p:txBody>
      </p:sp>
      <p:pic>
        <p:nvPicPr>
          <p:cNvPr id="3" name="Picture 2">
            <a:extLst>
              <a:ext uri="{FF2B5EF4-FFF2-40B4-BE49-F238E27FC236}">
                <a16:creationId xmlns:a16="http://schemas.microsoft.com/office/drawing/2014/main" id="{92717845-88F9-8443-846A-647A82FD855C}"/>
              </a:ext>
            </a:extLst>
          </p:cNvPr>
          <p:cNvPicPr>
            <a:picLocks noChangeAspect="1"/>
          </p:cNvPicPr>
          <p:nvPr/>
        </p:nvPicPr>
        <p:blipFill>
          <a:blip r:embed="rId2"/>
          <a:stretch>
            <a:fillRect/>
          </a:stretch>
        </p:blipFill>
        <p:spPr>
          <a:xfrm>
            <a:off x="6043675" y="1841702"/>
            <a:ext cx="2964352" cy="897656"/>
          </a:xfrm>
          <a:prstGeom prst="rect">
            <a:avLst/>
          </a:prstGeom>
        </p:spPr>
      </p:pic>
      <p:pic>
        <p:nvPicPr>
          <p:cNvPr id="20" name="Picture 19">
            <a:extLst>
              <a:ext uri="{FF2B5EF4-FFF2-40B4-BE49-F238E27FC236}">
                <a16:creationId xmlns:a16="http://schemas.microsoft.com/office/drawing/2014/main" id="{22221A7B-5F38-DB46-B553-5C48DB286242}"/>
              </a:ext>
            </a:extLst>
          </p:cNvPr>
          <p:cNvPicPr>
            <a:picLocks noChangeAspect="1"/>
          </p:cNvPicPr>
          <p:nvPr/>
        </p:nvPicPr>
        <p:blipFill rotWithShape="1">
          <a:blip r:embed="rId3">
            <a:extLst>
              <a:ext uri="{28A0092B-C50C-407E-A947-70E740481C1C}">
                <a14:useLocalDpi xmlns:a14="http://schemas.microsoft.com/office/drawing/2010/main" val="0"/>
              </a:ext>
            </a:extLst>
          </a:blip>
          <a:srcRect l="7383" b="39872"/>
          <a:stretch/>
        </p:blipFill>
        <p:spPr>
          <a:xfrm>
            <a:off x="5980768" y="3463747"/>
            <a:ext cx="5823046" cy="2976914"/>
          </a:xfrm>
          <a:prstGeom prst="rect">
            <a:avLst/>
          </a:prstGeom>
        </p:spPr>
      </p:pic>
      <p:sp>
        <p:nvSpPr>
          <p:cNvPr id="21" name="TextBox 20">
            <a:extLst>
              <a:ext uri="{FF2B5EF4-FFF2-40B4-BE49-F238E27FC236}">
                <a16:creationId xmlns:a16="http://schemas.microsoft.com/office/drawing/2014/main" id="{D105C1CD-88D2-9E4A-92FA-5F510E120E37}"/>
              </a:ext>
            </a:extLst>
          </p:cNvPr>
          <p:cNvSpPr txBox="1"/>
          <p:nvPr/>
        </p:nvSpPr>
        <p:spPr>
          <a:xfrm>
            <a:off x="9008027" y="1727321"/>
            <a:ext cx="279578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Scales the data between the 0 and 1</a:t>
            </a:r>
          </a:p>
          <a:p>
            <a:pPr marL="285750" indent="-285750">
              <a:buFont typeface="Arial" panose="020B0604020202020204" pitchFamily="34" charset="0"/>
              <a:buChar char="•"/>
            </a:pPr>
            <a:r>
              <a:rPr lang="en-US" sz="2000" dirty="0"/>
              <a:t>Results easy to visualize</a:t>
            </a:r>
            <a:endParaRPr lang="en-US" sz="2000" b="1" dirty="0"/>
          </a:p>
        </p:txBody>
      </p:sp>
    </p:spTree>
    <p:extLst>
      <p:ext uri="{BB962C8B-B14F-4D97-AF65-F5344CB8AC3E}">
        <p14:creationId xmlns:p14="http://schemas.microsoft.com/office/powerpoint/2010/main" val="125884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ADAA907-1170-5E4A-803B-5B670829FC8A}"/>
              </a:ext>
            </a:extLst>
          </p:cNvPr>
          <p:cNvSpPr/>
          <p:nvPr/>
        </p:nvSpPr>
        <p:spPr>
          <a:xfrm>
            <a:off x="852487" y="221548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Explanatory Variables</a:t>
            </a:r>
          </a:p>
        </p:txBody>
      </p:sp>
      <p:sp>
        <p:nvSpPr>
          <p:cNvPr id="13" name="Rounded Rectangle 12">
            <a:extLst>
              <a:ext uri="{FF2B5EF4-FFF2-40B4-BE49-F238E27FC236}">
                <a16:creationId xmlns:a16="http://schemas.microsoft.com/office/drawing/2014/main" id="{B43443B8-2788-0C41-B5BE-96136A4D68E8}"/>
              </a:ext>
            </a:extLst>
          </p:cNvPr>
          <p:cNvSpPr/>
          <p:nvPr/>
        </p:nvSpPr>
        <p:spPr>
          <a:xfrm>
            <a:off x="852487" y="339501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Normalized Explanatory Variables</a:t>
            </a:r>
          </a:p>
        </p:txBody>
      </p:sp>
      <p:sp>
        <p:nvSpPr>
          <p:cNvPr id="14" name="Rounded Rectangle 13">
            <a:extLst>
              <a:ext uri="{FF2B5EF4-FFF2-40B4-BE49-F238E27FC236}">
                <a16:creationId xmlns:a16="http://schemas.microsoft.com/office/drawing/2014/main" id="{A8936BF4-F42A-1742-B310-AB6B0DFBA2CA}"/>
              </a:ext>
            </a:extLst>
          </p:cNvPr>
          <p:cNvSpPr/>
          <p:nvPr/>
        </p:nvSpPr>
        <p:spPr>
          <a:xfrm>
            <a:off x="852487" y="4569296"/>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Scores</a:t>
            </a:r>
          </a:p>
        </p:txBody>
      </p:sp>
      <p:sp>
        <p:nvSpPr>
          <p:cNvPr id="15" name="Rounded Rectangle 14">
            <a:extLst>
              <a:ext uri="{FF2B5EF4-FFF2-40B4-BE49-F238E27FC236}">
                <a16:creationId xmlns:a16="http://schemas.microsoft.com/office/drawing/2014/main" id="{B687CEFE-0937-B745-A413-66D9E840EE8C}"/>
              </a:ext>
            </a:extLst>
          </p:cNvPr>
          <p:cNvSpPr/>
          <p:nvPr/>
        </p:nvSpPr>
        <p:spPr>
          <a:xfrm>
            <a:off x="852488" y="5743578"/>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Weighted score rank</a:t>
            </a:r>
          </a:p>
        </p:txBody>
      </p:sp>
      <p:sp>
        <p:nvSpPr>
          <p:cNvPr id="16" name="Down Arrow 15">
            <a:extLst>
              <a:ext uri="{FF2B5EF4-FFF2-40B4-BE49-F238E27FC236}">
                <a16:creationId xmlns:a16="http://schemas.microsoft.com/office/drawing/2014/main" id="{57A03F94-55B4-9249-A0F7-2B8786D8ED74}"/>
              </a:ext>
            </a:extLst>
          </p:cNvPr>
          <p:cNvSpPr/>
          <p:nvPr/>
        </p:nvSpPr>
        <p:spPr>
          <a:xfrm>
            <a:off x="2826542" y="2893598"/>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7" name="Down Arrow 16">
            <a:extLst>
              <a:ext uri="{FF2B5EF4-FFF2-40B4-BE49-F238E27FC236}">
                <a16:creationId xmlns:a16="http://schemas.microsoft.com/office/drawing/2014/main" id="{3E760948-6B49-2C42-BF3A-26D7D27C24CA}"/>
              </a:ext>
            </a:extLst>
          </p:cNvPr>
          <p:cNvSpPr/>
          <p:nvPr/>
        </p:nvSpPr>
        <p:spPr>
          <a:xfrm>
            <a:off x="2826542" y="4067880"/>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8" name="Down Arrow 17">
            <a:extLst>
              <a:ext uri="{FF2B5EF4-FFF2-40B4-BE49-F238E27FC236}">
                <a16:creationId xmlns:a16="http://schemas.microsoft.com/office/drawing/2014/main" id="{3B144C1E-A4A4-FE4E-A912-D68A635C34D8}"/>
              </a:ext>
            </a:extLst>
          </p:cNvPr>
          <p:cNvSpPr/>
          <p:nvPr/>
        </p:nvSpPr>
        <p:spPr>
          <a:xfrm>
            <a:off x="2826543" y="5242162"/>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110DA212-98C2-BD49-A092-357EA5B7E923}"/>
              </a:ext>
            </a:extLst>
          </p:cNvPr>
          <p:cNvSpPr/>
          <p:nvPr/>
        </p:nvSpPr>
        <p:spPr>
          <a:xfrm>
            <a:off x="3844619" y="674852"/>
            <a:ext cx="4679935" cy="584775"/>
          </a:xfrm>
          <a:prstGeom prst="rect">
            <a:avLst/>
          </a:prstGeom>
        </p:spPr>
        <p:txBody>
          <a:bodyPr wrap="none">
            <a:spAutoFit/>
          </a:bodyPr>
          <a:lstStyle/>
          <a:p>
            <a:r>
              <a:rPr lang="en-US" sz="3200" b="1" dirty="0">
                <a:solidFill>
                  <a:schemeClr val="accent2"/>
                </a:solidFill>
              </a:rPr>
              <a:t>Composite weighted score</a:t>
            </a:r>
            <a:endParaRPr lang="en-US" sz="3200" dirty="0">
              <a:solidFill>
                <a:schemeClr val="accent2"/>
              </a:solidFill>
            </a:endParaRPr>
          </a:p>
        </p:txBody>
      </p:sp>
      <p:sp>
        <p:nvSpPr>
          <p:cNvPr id="22" name="Rectangle 21">
            <a:extLst>
              <a:ext uri="{FF2B5EF4-FFF2-40B4-BE49-F238E27FC236}">
                <a16:creationId xmlns:a16="http://schemas.microsoft.com/office/drawing/2014/main" id="{D50B43CA-A0C3-564C-B642-3E82458DB4EF}"/>
              </a:ext>
            </a:extLst>
          </p:cNvPr>
          <p:cNvSpPr/>
          <p:nvPr/>
        </p:nvSpPr>
        <p:spPr>
          <a:xfrm>
            <a:off x="672792" y="5242161"/>
            <a:ext cx="4699306" cy="13376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577D158C-C180-F54C-82D3-4D60FA4D99C8}"/>
              </a:ext>
            </a:extLst>
          </p:cNvPr>
          <p:cNvSpPr/>
          <p:nvPr/>
        </p:nvSpPr>
        <p:spPr>
          <a:xfrm>
            <a:off x="695320" y="1898891"/>
            <a:ext cx="4699306" cy="251189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83E01AB2-3E48-044B-85D8-FD16BC810BF3}"/>
              </a:ext>
            </a:extLst>
          </p:cNvPr>
          <p:cNvSpPr txBox="1"/>
          <p:nvPr/>
        </p:nvSpPr>
        <p:spPr>
          <a:xfrm>
            <a:off x="6053655" y="2677782"/>
            <a:ext cx="4941797" cy="954107"/>
          </a:xfrm>
          <a:prstGeom prst="rect">
            <a:avLst/>
          </a:prstGeom>
          <a:noFill/>
        </p:spPr>
        <p:txBody>
          <a:bodyPr wrap="square" rtlCol="0">
            <a:spAutoFit/>
          </a:bodyPr>
          <a:lstStyle/>
          <a:p>
            <a:r>
              <a:rPr lang="en-US" sz="2000" b="1" dirty="0"/>
              <a:t>Method: weighted scoring</a:t>
            </a:r>
          </a:p>
          <a:p>
            <a:pPr marL="285750" indent="-285750">
              <a:buFont typeface="Arial" panose="020B0604020202020204" pitchFamily="34" charset="0"/>
              <a:buChar char="•"/>
            </a:pPr>
            <a:r>
              <a:rPr lang="en-US" dirty="0"/>
              <a:t>Variables weighted according to the priority of the criteria</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68AA9390-AB1B-C445-8AD6-A8B8B655734A}"/>
                  </a:ext>
                </a:extLst>
              </p:cNvPr>
              <p:cNvSpPr/>
              <p:nvPr/>
            </p:nvSpPr>
            <p:spPr>
              <a:xfrm>
                <a:off x="5815013" y="4082215"/>
                <a:ext cx="6043611" cy="967829"/>
              </a:xfrm>
              <a:prstGeom prst="rect">
                <a:avLst/>
              </a:prstGeom>
              <a:solidFill>
                <a:srgbClr val="FFF5DF"/>
              </a:solidFill>
            </p:spPr>
            <p:txBody>
              <a:bodyPr wrap="square">
                <a:spAutoFit/>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𝑺𝒄𝒐𝒓𝒆</m:t>
                        </m:r>
                      </m:e>
                      <m:sub>
                        <m:r>
                          <a:rPr lang="en-US" b="1" i="1" smtClean="0">
                            <a:latin typeface="Cambria Math" panose="02040503050406030204" pitchFamily="18" charset="0"/>
                          </a:rPr>
                          <m:t>𝑺𝒕𝒂𝒕𝒊𝒐𝒏</m:t>
                        </m:r>
                      </m:sub>
                    </m:sSub>
                  </m:oMath>
                </a14:m>
                <a:r>
                  <a:rPr lang="en-US" b="1" dirty="0"/>
                  <a:t> =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𝒘𝒆𝒊𝒈𝒉𝒕</m:t>
                        </m:r>
                      </m:e>
                      <m:sub>
                        <m:r>
                          <a:rPr lang="en-US" b="1" i="1" smtClean="0">
                            <a:latin typeface="Cambria Math" panose="02040503050406030204" pitchFamily="18" charset="0"/>
                          </a:rPr>
                          <m:t>𝑻𝒓𝒂𝒇𝒇𝒊𝒄</m:t>
                        </m:r>
                      </m:sub>
                    </m:sSub>
                    <m:r>
                      <a:rPr lang="en-US" b="1" dirty="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𝐭𝐫𝐚𝐟𝐟𝐢𝐜</m:t>
                    </m:r>
                    <m:r>
                      <a:rPr lang="en-US" b="1" i="0" dirty="0" smtClean="0">
                        <a:latin typeface="Cambria Math" panose="02040503050406030204" pitchFamily="18" charset="0"/>
                        <a:ea typeface="Cambria Math" panose="02040503050406030204" pitchFamily="18" charset="0"/>
                      </a:rPr>
                      <m:t>+</m:t>
                    </m:r>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𝒘𝒆𝒊𝒈𝒉𝒕</m:t>
                        </m:r>
                      </m:e>
                      <m:sub>
                        <m:r>
                          <a:rPr lang="en-US" b="1" i="1" smtClean="0">
                            <a:latin typeface="Cambria Math" panose="02040503050406030204" pitchFamily="18" charset="0"/>
                          </a:rPr>
                          <m:t>𝑰𝒏𝒄𝒐𝒎𝒆</m:t>
                        </m:r>
                      </m:sub>
                    </m:sSub>
                    <m:r>
                      <a:rPr lang="en-US" b="1" dirty="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𝐈𝐧𝐜𝐨𝐦𝐞</m:t>
                    </m:r>
                  </m:oMath>
                </a14:m>
                <a:r>
                  <a:rPr lang="en-US" b="1" dirty="0"/>
                  <a:t>  +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𝒘𝒆𝒊𝒈𝒉𝒕</m:t>
                        </m:r>
                      </m:e>
                      <m:sub>
                        <m:r>
                          <a:rPr lang="en-US" b="1" i="1" smtClean="0">
                            <a:latin typeface="Cambria Math" panose="02040503050406030204" pitchFamily="18" charset="0"/>
                          </a:rPr>
                          <m:t>𝑾𝒐𝒎𝒆𝒏</m:t>
                        </m:r>
                        <m:r>
                          <a:rPr lang="en-US" b="1" i="1" smtClean="0">
                            <a:latin typeface="Cambria Math" panose="02040503050406030204" pitchFamily="18" charset="0"/>
                          </a:rPr>
                          <m:t>_</m:t>
                        </m:r>
                        <m:r>
                          <a:rPr lang="en-US" b="1" i="1" smtClean="0">
                            <a:latin typeface="Cambria Math" panose="02040503050406030204" pitchFamily="18" charset="0"/>
                          </a:rPr>
                          <m:t>𝒓𝒂𝒊𝒐</m:t>
                        </m:r>
                      </m:sub>
                    </m:sSub>
                    <m:r>
                      <a:rPr lang="en-US" b="1"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𝐰𝐨𝐦𝐞𝐧</m:t>
                    </m:r>
                    <m:r>
                      <a:rPr lang="en-US" b="1" i="0" dirty="0" smtClean="0">
                        <a:latin typeface="Cambria Math" panose="02040503050406030204" pitchFamily="18" charset="0"/>
                        <a:ea typeface="Cambria Math" panose="02040503050406030204" pitchFamily="18" charset="0"/>
                      </a:rPr>
                      <m:t>_</m:t>
                    </m:r>
                    <m:r>
                      <a:rPr lang="en-US" b="1" i="0" dirty="0" smtClean="0">
                        <a:latin typeface="Cambria Math" panose="02040503050406030204" pitchFamily="18" charset="0"/>
                        <a:ea typeface="Cambria Math" panose="02040503050406030204" pitchFamily="18" charset="0"/>
                      </a:rPr>
                      <m:t>𝐫𝐚𝐭𝐢𝐨</m:t>
                    </m:r>
                    <m:r>
                      <a:rPr lang="en-US" b="1" i="0" dirty="0"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𝒘𝒆𝒊𝒈𝒉𝒕</m:t>
                        </m:r>
                      </m:e>
                      <m:sub>
                        <m:r>
                          <a:rPr lang="en-US" b="1" i="1" smtClean="0">
                            <a:latin typeface="Cambria Math" panose="02040503050406030204" pitchFamily="18" charset="0"/>
                          </a:rPr>
                          <m:t>𝑰𝒏𝑻𝒆𝒄𝒉𝒁𝒐𝒏𝒆</m:t>
                        </m:r>
                      </m:sub>
                    </m:sSub>
                    <m:r>
                      <a:rPr lang="en-US" b="1" dirty="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𝐈𝐧𝐓𝐞𝐜𝐡𝐙𝐨𝐧𝐞</m:t>
                    </m:r>
                  </m:oMath>
                </a14:m>
                <a:endParaRPr lang="en-US" b="1" dirty="0"/>
              </a:p>
            </p:txBody>
          </p:sp>
        </mc:Choice>
        <mc:Fallback>
          <p:sp>
            <p:nvSpPr>
              <p:cNvPr id="7" name="Rectangle 6">
                <a:extLst>
                  <a:ext uri="{FF2B5EF4-FFF2-40B4-BE49-F238E27FC236}">
                    <a16:creationId xmlns:a16="http://schemas.microsoft.com/office/drawing/2014/main" id="{68AA9390-AB1B-C445-8AD6-A8B8B655734A}"/>
                  </a:ext>
                </a:extLst>
              </p:cNvPr>
              <p:cNvSpPr>
                <a:spLocks noRot="1" noChangeAspect="1" noMove="1" noResize="1" noEditPoints="1" noAdjustHandles="1" noChangeArrowheads="1" noChangeShapeType="1" noTextEdit="1"/>
              </p:cNvSpPr>
              <p:nvPr/>
            </p:nvSpPr>
            <p:spPr>
              <a:xfrm>
                <a:off x="5815013" y="4082215"/>
                <a:ext cx="6043611" cy="967829"/>
              </a:xfrm>
              <a:prstGeom prst="rect">
                <a:avLst/>
              </a:prstGeom>
              <a:blipFill>
                <a:blip r:embed="rId2"/>
                <a:stretch>
                  <a:fillRect l="-210" t="-1282" b="-1282"/>
                </a:stretch>
              </a:blipFill>
            </p:spPr>
            <p:txBody>
              <a:bodyPr/>
              <a:lstStyle/>
              <a:p>
                <a:r>
                  <a:rPr lang="en-US">
                    <a:noFill/>
                  </a:rPr>
                  <a:t> </a:t>
                </a:r>
              </a:p>
            </p:txBody>
          </p:sp>
        </mc:Fallback>
      </mc:AlternateContent>
    </p:spTree>
    <p:extLst>
      <p:ext uri="{BB962C8B-B14F-4D97-AF65-F5344CB8AC3E}">
        <p14:creationId xmlns:p14="http://schemas.microsoft.com/office/powerpoint/2010/main" val="358936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ADAA907-1170-5E4A-803B-5B670829FC8A}"/>
              </a:ext>
            </a:extLst>
          </p:cNvPr>
          <p:cNvSpPr/>
          <p:nvPr/>
        </p:nvSpPr>
        <p:spPr>
          <a:xfrm>
            <a:off x="852487" y="221548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Explanatory Variables</a:t>
            </a:r>
          </a:p>
        </p:txBody>
      </p:sp>
      <p:sp>
        <p:nvSpPr>
          <p:cNvPr id="13" name="Rounded Rectangle 12">
            <a:extLst>
              <a:ext uri="{FF2B5EF4-FFF2-40B4-BE49-F238E27FC236}">
                <a16:creationId xmlns:a16="http://schemas.microsoft.com/office/drawing/2014/main" id="{B43443B8-2788-0C41-B5BE-96136A4D68E8}"/>
              </a:ext>
            </a:extLst>
          </p:cNvPr>
          <p:cNvSpPr/>
          <p:nvPr/>
        </p:nvSpPr>
        <p:spPr>
          <a:xfrm>
            <a:off x="852487" y="3395014"/>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Normalized Explanatory Variables</a:t>
            </a:r>
          </a:p>
        </p:txBody>
      </p:sp>
      <p:sp>
        <p:nvSpPr>
          <p:cNvPr id="14" name="Rounded Rectangle 13">
            <a:extLst>
              <a:ext uri="{FF2B5EF4-FFF2-40B4-BE49-F238E27FC236}">
                <a16:creationId xmlns:a16="http://schemas.microsoft.com/office/drawing/2014/main" id="{A8936BF4-F42A-1742-B310-AB6B0DFBA2CA}"/>
              </a:ext>
            </a:extLst>
          </p:cNvPr>
          <p:cNvSpPr/>
          <p:nvPr/>
        </p:nvSpPr>
        <p:spPr>
          <a:xfrm>
            <a:off x="852487" y="4569296"/>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Scores</a:t>
            </a:r>
          </a:p>
        </p:txBody>
      </p:sp>
      <p:sp>
        <p:nvSpPr>
          <p:cNvPr id="15" name="Rounded Rectangle 14">
            <a:extLst>
              <a:ext uri="{FF2B5EF4-FFF2-40B4-BE49-F238E27FC236}">
                <a16:creationId xmlns:a16="http://schemas.microsoft.com/office/drawing/2014/main" id="{B687CEFE-0937-B745-A413-66D9E840EE8C}"/>
              </a:ext>
            </a:extLst>
          </p:cNvPr>
          <p:cNvSpPr/>
          <p:nvPr/>
        </p:nvSpPr>
        <p:spPr>
          <a:xfrm>
            <a:off x="852488" y="5743578"/>
            <a:ext cx="4319589" cy="4857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Weighted score rank</a:t>
            </a:r>
          </a:p>
        </p:txBody>
      </p:sp>
      <p:sp>
        <p:nvSpPr>
          <p:cNvPr id="16" name="Down Arrow 15">
            <a:extLst>
              <a:ext uri="{FF2B5EF4-FFF2-40B4-BE49-F238E27FC236}">
                <a16:creationId xmlns:a16="http://schemas.microsoft.com/office/drawing/2014/main" id="{57A03F94-55B4-9249-A0F7-2B8786D8ED74}"/>
              </a:ext>
            </a:extLst>
          </p:cNvPr>
          <p:cNvSpPr/>
          <p:nvPr/>
        </p:nvSpPr>
        <p:spPr>
          <a:xfrm>
            <a:off x="2826542" y="2893598"/>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7" name="Down Arrow 16">
            <a:extLst>
              <a:ext uri="{FF2B5EF4-FFF2-40B4-BE49-F238E27FC236}">
                <a16:creationId xmlns:a16="http://schemas.microsoft.com/office/drawing/2014/main" id="{3E760948-6B49-2C42-BF3A-26D7D27C24CA}"/>
              </a:ext>
            </a:extLst>
          </p:cNvPr>
          <p:cNvSpPr/>
          <p:nvPr/>
        </p:nvSpPr>
        <p:spPr>
          <a:xfrm>
            <a:off x="2826542" y="4067880"/>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8" name="Down Arrow 17">
            <a:extLst>
              <a:ext uri="{FF2B5EF4-FFF2-40B4-BE49-F238E27FC236}">
                <a16:creationId xmlns:a16="http://schemas.microsoft.com/office/drawing/2014/main" id="{3B144C1E-A4A4-FE4E-A912-D68A635C34D8}"/>
              </a:ext>
            </a:extLst>
          </p:cNvPr>
          <p:cNvSpPr/>
          <p:nvPr/>
        </p:nvSpPr>
        <p:spPr>
          <a:xfrm>
            <a:off x="2826543" y="5242162"/>
            <a:ext cx="371475" cy="31432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110DA212-98C2-BD49-A092-357EA5B7E923}"/>
              </a:ext>
            </a:extLst>
          </p:cNvPr>
          <p:cNvSpPr/>
          <p:nvPr/>
        </p:nvSpPr>
        <p:spPr>
          <a:xfrm>
            <a:off x="3844619" y="674852"/>
            <a:ext cx="4679935" cy="584775"/>
          </a:xfrm>
          <a:prstGeom prst="rect">
            <a:avLst/>
          </a:prstGeom>
        </p:spPr>
        <p:txBody>
          <a:bodyPr wrap="none">
            <a:spAutoFit/>
          </a:bodyPr>
          <a:lstStyle/>
          <a:p>
            <a:r>
              <a:rPr lang="en-US" sz="3200" b="1" dirty="0">
                <a:solidFill>
                  <a:schemeClr val="accent2"/>
                </a:solidFill>
              </a:rPr>
              <a:t>Composite weighted score</a:t>
            </a:r>
            <a:endParaRPr lang="en-US" sz="3200" dirty="0">
              <a:solidFill>
                <a:schemeClr val="accent2"/>
              </a:solidFill>
            </a:endParaRPr>
          </a:p>
        </p:txBody>
      </p:sp>
      <p:sp>
        <p:nvSpPr>
          <p:cNvPr id="12" name="Rectangle 11">
            <a:extLst>
              <a:ext uri="{FF2B5EF4-FFF2-40B4-BE49-F238E27FC236}">
                <a16:creationId xmlns:a16="http://schemas.microsoft.com/office/drawing/2014/main" id="{577D158C-C180-F54C-82D3-4D60FA4D99C8}"/>
              </a:ext>
            </a:extLst>
          </p:cNvPr>
          <p:cNvSpPr/>
          <p:nvPr/>
        </p:nvSpPr>
        <p:spPr>
          <a:xfrm>
            <a:off x="695320" y="1941755"/>
            <a:ext cx="4699306" cy="3657596"/>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6F2A3773-35F2-3D4D-897F-6C204BB0651C}"/>
              </a:ext>
            </a:extLst>
          </p:cNvPr>
          <p:cNvPicPr>
            <a:picLocks noChangeAspect="1"/>
          </p:cNvPicPr>
          <p:nvPr/>
        </p:nvPicPr>
        <p:blipFill rotWithShape="1">
          <a:blip r:embed="rId2">
            <a:extLst>
              <a:ext uri="{28A0092B-C50C-407E-A947-70E740481C1C}">
                <a14:useLocalDpi xmlns:a14="http://schemas.microsoft.com/office/drawing/2010/main" val="0"/>
              </a:ext>
            </a:extLst>
          </a:blip>
          <a:srcRect b="17421"/>
          <a:stretch/>
        </p:blipFill>
        <p:spPr>
          <a:xfrm>
            <a:off x="5380338" y="1870315"/>
            <a:ext cx="6742908" cy="4456779"/>
          </a:xfrm>
          <a:prstGeom prst="rect">
            <a:avLst/>
          </a:prstGeom>
        </p:spPr>
      </p:pic>
    </p:spTree>
    <p:extLst>
      <p:ext uri="{BB962C8B-B14F-4D97-AF65-F5344CB8AC3E}">
        <p14:creationId xmlns:p14="http://schemas.microsoft.com/office/powerpoint/2010/main" val="121409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pPr>
              <a:lnSpc>
                <a:spcPct val="150000"/>
              </a:lnSpc>
            </a:pPr>
            <a:r>
              <a:rPr lang="en-US" b="1" dirty="0"/>
              <a:t>Recommendations</a:t>
            </a:r>
            <a:endParaRPr lang="en-US" dirty="0"/>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lstStyle/>
          <a:p>
            <a:pPr algn="just">
              <a:lnSpc>
                <a:spcPct val="150000"/>
              </a:lnSpc>
            </a:pPr>
            <a:r>
              <a:rPr lang="en-US" dirty="0">
                <a:solidFill>
                  <a:srgbClr val="FF0000"/>
                </a:solidFill>
              </a:rPr>
              <a:t>Chosen areas on map</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314657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E145-6B9D-A94E-9C30-E292CE5EADDE}"/>
              </a:ext>
            </a:extLst>
          </p:cNvPr>
          <p:cNvSpPr>
            <a:spLocks noGrp="1"/>
          </p:cNvSpPr>
          <p:nvPr>
            <p:ph type="title"/>
          </p:nvPr>
        </p:nvSpPr>
        <p:spPr/>
        <p:txBody>
          <a:bodyPr/>
          <a:lstStyle/>
          <a:p>
            <a:r>
              <a:rPr lang="en-US" b="1" dirty="0"/>
              <a:t>The Project</a:t>
            </a:r>
            <a:endParaRPr lang="en-US" dirty="0"/>
          </a:p>
        </p:txBody>
      </p:sp>
      <p:sp>
        <p:nvSpPr>
          <p:cNvPr id="3" name="Content Placeholder 2">
            <a:extLst>
              <a:ext uri="{FF2B5EF4-FFF2-40B4-BE49-F238E27FC236}">
                <a16:creationId xmlns:a16="http://schemas.microsoft.com/office/drawing/2014/main" id="{D940549E-5C7A-3546-B9FB-4247D4722303}"/>
              </a:ext>
            </a:extLst>
          </p:cNvPr>
          <p:cNvSpPr>
            <a:spLocks noGrp="1"/>
          </p:cNvSpPr>
          <p:nvPr>
            <p:ph idx="1"/>
          </p:nvPr>
        </p:nvSpPr>
        <p:spPr/>
        <p:txBody>
          <a:bodyPr anchor="ctr" anchorCtr="0"/>
          <a:lstStyle/>
          <a:p>
            <a:pPr marL="0" indent="0" algn="just">
              <a:buNone/>
            </a:pPr>
            <a:r>
              <a:rPr lang="en-US" dirty="0" err="1"/>
              <a:t>WomenTechWomenYes</a:t>
            </a:r>
            <a:r>
              <a:rPr lang="en-US" dirty="0"/>
              <a:t> (WTWY) solicited our engagement to use MTA subway data to help them optimize the placement of their street teams, such that they can gather the most signatures, ideally from those who will attend the gala and contribute to our cause.</a:t>
            </a:r>
            <a:endParaRPr lang="en-US" b="1" dirty="0"/>
          </a:p>
        </p:txBody>
      </p:sp>
    </p:spTree>
    <p:extLst>
      <p:ext uri="{BB962C8B-B14F-4D97-AF65-F5344CB8AC3E}">
        <p14:creationId xmlns:p14="http://schemas.microsoft.com/office/powerpoint/2010/main" val="286731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E145-6B9D-A94E-9C30-E292CE5EADDE}"/>
              </a:ext>
            </a:extLst>
          </p:cNvPr>
          <p:cNvSpPr>
            <a:spLocks noGrp="1"/>
          </p:cNvSpPr>
          <p:nvPr>
            <p:ph type="title"/>
          </p:nvPr>
        </p:nvSpPr>
        <p:spPr/>
        <p:txBody>
          <a:bodyPr/>
          <a:lstStyle/>
          <a:p>
            <a:r>
              <a:rPr lang="en-US" b="1" dirty="0"/>
              <a:t>Assumptions</a:t>
            </a:r>
            <a:endParaRPr lang="en-US" dirty="0"/>
          </a:p>
        </p:txBody>
      </p:sp>
      <p:sp>
        <p:nvSpPr>
          <p:cNvPr id="3" name="Content Placeholder 2">
            <a:extLst>
              <a:ext uri="{FF2B5EF4-FFF2-40B4-BE49-F238E27FC236}">
                <a16:creationId xmlns:a16="http://schemas.microsoft.com/office/drawing/2014/main" id="{D940549E-5C7A-3546-B9FB-4247D4722303}"/>
              </a:ext>
            </a:extLst>
          </p:cNvPr>
          <p:cNvSpPr>
            <a:spLocks noGrp="1"/>
          </p:cNvSpPr>
          <p:nvPr>
            <p:ph idx="1"/>
          </p:nvPr>
        </p:nvSpPr>
        <p:spPr/>
        <p:txBody>
          <a:bodyPr anchor="ctr" anchorCtr="0"/>
          <a:lstStyle/>
          <a:p>
            <a:pPr algn="just">
              <a:lnSpc>
                <a:spcPct val="150000"/>
              </a:lnSpc>
              <a:spcBef>
                <a:spcPts val="1600"/>
              </a:spcBef>
            </a:pPr>
            <a:r>
              <a:rPr lang="en-US" dirty="0"/>
              <a:t>Higher traffic results in more fundraising</a:t>
            </a:r>
          </a:p>
          <a:p>
            <a:pPr algn="just">
              <a:lnSpc>
                <a:spcPct val="150000"/>
              </a:lnSpc>
              <a:spcBef>
                <a:spcPts val="1600"/>
              </a:spcBef>
            </a:pPr>
            <a:r>
              <a:rPr lang="en-US" dirty="0"/>
              <a:t>Locals with high income interested in the cause of WTWY are more likely to contribute</a:t>
            </a:r>
          </a:p>
          <a:p>
            <a:pPr algn="just">
              <a:lnSpc>
                <a:spcPct val="150000"/>
              </a:lnSpc>
              <a:spcBef>
                <a:spcPts val="1600"/>
              </a:spcBef>
            </a:pPr>
            <a:r>
              <a:rPr lang="en-US" dirty="0"/>
              <a:t>Leverage the MTA data with demographics (women population, </a:t>
            </a:r>
            <a:r>
              <a:rPr lang="en-US" dirty="0" err="1"/>
              <a:t>etc</a:t>
            </a:r>
            <a:r>
              <a:rPr lang="en-US" dirty="0"/>
              <a:t>) can provide better insights</a:t>
            </a:r>
          </a:p>
        </p:txBody>
      </p:sp>
    </p:spTree>
    <p:extLst>
      <p:ext uri="{BB962C8B-B14F-4D97-AF65-F5344CB8AC3E}">
        <p14:creationId xmlns:p14="http://schemas.microsoft.com/office/powerpoint/2010/main" val="8450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The Challenges</a:t>
            </a:r>
            <a:endParaRPr lang="en-US" dirty="0"/>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nchor="ctr" anchorCtr="0">
            <a:normAutofit/>
          </a:bodyPr>
          <a:lstStyle/>
          <a:p>
            <a:pPr>
              <a:lnSpc>
                <a:spcPct val="150000"/>
              </a:lnSpc>
            </a:pPr>
            <a:r>
              <a:rPr lang="en-US" dirty="0"/>
              <a:t>MTA data is difficult to understand</a:t>
            </a:r>
          </a:p>
          <a:p>
            <a:pPr>
              <a:lnSpc>
                <a:spcPct val="150000"/>
              </a:lnSpc>
            </a:pPr>
            <a:r>
              <a:rPr lang="en-US" dirty="0"/>
              <a:t>Census data is tricky to extract based on location</a:t>
            </a:r>
          </a:p>
          <a:p>
            <a:pPr fontAlgn="base">
              <a:lnSpc>
                <a:spcPct val="150000"/>
              </a:lnSpc>
            </a:pPr>
            <a:r>
              <a:rPr lang="en-US" dirty="0"/>
              <a:t>In some cases, turnstile counters </a:t>
            </a:r>
            <a:r>
              <a:rPr lang="en-US" dirty="0" err="1"/>
              <a:t>reseted</a:t>
            </a:r>
            <a:r>
              <a:rPr lang="en-US" dirty="0"/>
              <a:t> and counts jumped to a completely different value.</a:t>
            </a:r>
          </a:p>
          <a:p>
            <a:pPr>
              <a:lnSpc>
                <a:spcPct val="150000"/>
              </a:lnSpc>
            </a:pPr>
            <a:r>
              <a:rPr lang="en-US" dirty="0"/>
              <a:t>MTA with Census data have different location dimensions and station names.</a:t>
            </a:r>
          </a:p>
        </p:txBody>
      </p:sp>
    </p:spTree>
    <p:extLst>
      <p:ext uri="{BB962C8B-B14F-4D97-AF65-F5344CB8AC3E}">
        <p14:creationId xmlns:p14="http://schemas.microsoft.com/office/powerpoint/2010/main" val="175081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Exploring the Data </a:t>
            </a:r>
            <a:r>
              <a:rPr lang="en-US" b="1" dirty="0">
                <a:solidFill>
                  <a:srgbClr val="00B0F0"/>
                </a:solidFill>
              </a:rPr>
              <a:t>(MAN)</a:t>
            </a:r>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lstStyle/>
          <a:p>
            <a:pPr algn="just">
              <a:lnSpc>
                <a:spcPct val="150000"/>
              </a:lnSpc>
            </a:pPr>
            <a:r>
              <a:rPr lang="en-US" dirty="0">
                <a:solidFill>
                  <a:srgbClr val="FF0000"/>
                </a:solidFill>
              </a:rPr>
              <a:t>Data cleaning and pre-processing</a:t>
            </a:r>
          </a:p>
          <a:p>
            <a:pPr algn="just">
              <a:lnSpc>
                <a:spcPct val="150000"/>
              </a:lnSpc>
            </a:pPr>
            <a:r>
              <a:rPr lang="en-US" dirty="0" err="1">
                <a:solidFill>
                  <a:srgbClr val="FF0000"/>
                </a:solidFill>
              </a:rPr>
              <a:t>Groupby</a:t>
            </a:r>
            <a:endParaRPr lang="en-US" dirty="0">
              <a:solidFill>
                <a:srgbClr val="FF0000"/>
              </a:solidFill>
            </a:endParaRPr>
          </a:p>
          <a:p>
            <a:pPr algn="just">
              <a:lnSpc>
                <a:spcPct val="150000"/>
              </a:lnSpc>
            </a:pPr>
            <a:r>
              <a:rPr lang="en-US" dirty="0">
                <a:solidFill>
                  <a:srgbClr val="FF0000"/>
                </a:solidFill>
              </a:rPr>
              <a:t>Max min</a:t>
            </a:r>
          </a:p>
          <a:p>
            <a:pPr algn="just">
              <a:lnSpc>
                <a:spcPct val="150000"/>
              </a:lnSpc>
            </a:pPr>
            <a:r>
              <a:rPr lang="en-US" dirty="0">
                <a:solidFill>
                  <a:srgbClr val="FF0000"/>
                </a:solidFill>
              </a:rPr>
              <a:t>Daily mean</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10508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Exploring the Data</a:t>
            </a:r>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lstStyle/>
          <a:p>
            <a:pPr algn="just">
              <a:lnSpc>
                <a:spcPct val="150000"/>
              </a:lnSpc>
            </a:pPr>
            <a:r>
              <a:rPr lang="en-US" dirty="0" err="1">
                <a:solidFill>
                  <a:srgbClr val="FF0000"/>
                </a:solidFill>
              </a:rPr>
              <a:t>Fluxogram</a:t>
            </a:r>
            <a:r>
              <a:rPr lang="en-US" dirty="0">
                <a:solidFill>
                  <a:srgbClr val="FF0000"/>
                </a:solidFill>
              </a:rPr>
              <a:t> of merge of data </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35642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Exploring the Data </a:t>
            </a:r>
            <a:r>
              <a:rPr lang="en-US" b="1" dirty="0">
                <a:solidFill>
                  <a:schemeClr val="accent4"/>
                </a:solidFill>
              </a:rPr>
              <a:t>(ALANDO)</a:t>
            </a:r>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lstStyle/>
          <a:p>
            <a:pPr algn="just">
              <a:lnSpc>
                <a:spcPct val="150000"/>
              </a:lnSpc>
            </a:pPr>
            <a:r>
              <a:rPr lang="en-US" dirty="0">
                <a:solidFill>
                  <a:srgbClr val="FF0000"/>
                </a:solidFill>
              </a:rPr>
              <a:t>[ALANDO TELL STORY OF MISSING GOOGLE ZIP DATA]</a:t>
            </a:r>
          </a:p>
          <a:p>
            <a:pPr algn="just">
              <a:lnSpc>
                <a:spcPct val="150000"/>
              </a:lnSpc>
            </a:pPr>
            <a:r>
              <a:rPr lang="en-US" dirty="0">
                <a:solidFill>
                  <a:srgbClr val="FF0000"/>
                </a:solidFill>
              </a:rPr>
              <a:t>[ALANDO TALK ABOUT FUZZYWUZZY AND SCORING]</a:t>
            </a:r>
          </a:p>
          <a:p>
            <a:pPr algn="just">
              <a:lnSpc>
                <a:spcPct val="150000"/>
              </a:lnSpc>
            </a:pPr>
            <a:r>
              <a:rPr lang="en-US" dirty="0">
                <a:solidFill>
                  <a:srgbClr val="FF0000"/>
                </a:solidFill>
              </a:rPr>
              <a:t>[ALANDO TALK ABOUT MERGING GEO DATA W/ MAIN DATA]</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22848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Exploring the Data</a:t>
            </a:r>
          </a:p>
        </p:txBody>
      </p:sp>
      <p:sp>
        <p:nvSpPr>
          <p:cNvPr id="3" name="Content Placeholder 2">
            <a:extLst>
              <a:ext uri="{FF2B5EF4-FFF2-40B4-BE49-F238E27FC236}">
                <a16:creationId xmlns:a16="http://schemas.microsoft.com/office/drawing/2014/main" id="{86534285-C4C0-064A-A2F4-1061421D19E9}"/>
              </a:ext>
            </a:extLst>
          </p:cNvPr>
          <p:cNvSpPr>
            <a:spLocks noGrp="1"/>
          </p:cNvSpPr>
          <p:nvPr>
            <p:ph idx="1"/>
          </p:nvPr>
        </p:nvSpPr>
        <p:spPr/>
        <p:txBody>
          <a:bodyPr/>
          <a:lstStyle/>
          <a:p>
            <a:pPr algn="just">
              <a:lnSpc>
                <a:spcPct val="150000"/>
              </a:lnSpc>
            </a:pPr>
            <a:r>
              <a:rPr lang="en-US" dirty="0">
                <a:solidFill>
                  <a:srgbClr val="FF0000"/>
                </a:solidFill>
              </a:rPr>
              <a:t>Graph busiest stations (average traffic for the last year)</a:t>
            </a:r>
          </a:p>
          <a:p>
            <a:pPr algn="just">
              <a:lnSpc>
                <a:spcPct val="150000"/>
              </a:lnSpc>
            </a:pPr>
            <a:r>
              <a:rPr lang="en-US" dirty="0">
                <a:solidFill>
                  <a:srgbClr val="FF0000"/>
                </a:solidFill>
              </a:rPr>
              <a:t>Graph traffic stations per weekday</a:t>
            </a:r>
          </a:p>
          <a:p>
            <a:pPr algn="just">
              <a:lnSpc>
                <a:spcPct val="150000"/>
              </a:lnSpc>
            </a:pPr>
            <a:r>
              <a:rPr lang="en-US" dirty="0">
                <a:solidFill>
                  <a:srgbClr val="FF0000"/>
                </a:solidFill>
              </a:rPr>
              <a:t>Graphs for demographics</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140746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D545-FD7D-4942-9D4C-9CF84EC7819F}"/>
              </a:ext>
            </a:extLst>
          </p:cNvPr>
          <p:cNvSpPr>
            <a:spLocks noGrp="1"/>
          </p:cNvSpPr>
          <p:nvPr>
            <p:ph type="title"/>
          </p:nvPr>
        </p:nvSpPr>
        <p:spPr/>
        <p:txBody>
          <a:bodyPr/>
          <a:lstStyle/>
          <a:p>
            <a:r>
              <a:rPr lang="en-US" b="1" dirty="0"/>
              <a:t>Ranking the Stations</a:t>
            </a:r>
          </a:p>
        </p:txBody>
      </p:sp>
      <p:graphicFrame>
        <p:nvGraphicFramePr>
          <p:cNvPr id="4" name="Diagram 3">
            <a:extLst>
              <a:ext uri="{FF2B5EF4-FFF2-40B4-BE49-F238E27FC236}">
                <a16:creationId xmlns:a16="http://schemas.microsoft.com/office/drawing/2014/main" id="{57A429A8-55F0-DC4E-B55A-FC2ADACE7993}"/>
              </a:ext>
            </a:extLst>
          </p:cNvPr>
          <p:cNvGraphicFramePr/>
          <p:nvPr>
            <p:extLst>
              <p:ext uri="{D42A27DB-BD31-4B8C-83A1-F6EECF244321}">
                <p14:modId xmlns:p14="http://schemas.microsoft.com/office/powerpoint/2010/main" val="3607024119"/>
              </p:ext>
            </p:extLst>
          </p:nvPr>
        </p:nvGraphicFramePr>
        <p:xfrm>
          <a:off x="3471553" y="1963204"/>
          <a:ext cx="5248893" cy="3185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5A2FA5F-A797-1B44-88AB-D092CA7400A1}"/>
              </a:ext>
            </a:extLst>
          </p:cNvPr>
          <p:cNvSpPr txBox="1"/>
          <p:nvPr/>
        </p:nvSpPr>
        <p:spPr>
          <a:xfrm>
            <a:off x="1068779" y="5758883"/>
            <a:ext cx="10285021" cy="523220"/>
          </a:xfrm>
          <a:prstGeom prst="rect">
            <a:avLst/>
          </a:prstGeom>
          <a:noFill/>
        </p:spPr>
        <p:txBody>
          <a:bodyPr wrap="square" rtlCol="0" anchor="ctr" anchorCtr="0">
            <a:spAutoFit/>
          </a:bodyPr>
          <a:lstStyle/>
          <a:p>
            <a:pPr algn="ctr"/>
            <a:r>
              <a:rPr lang="en-US" sz="2800" b="1" dirty="0">
                <a:solidFill>
                  <a:schemeClr val="accent2"/>
                </a:solidFill>
              </a:rPr>
              <a:t>How can we create a composite measure from multiple variables?   </a:t>
            </a:r>
          </a:p>
        </p:txBody>
      </p:sp>
    </p:spTree>
    <p:extLst>
      <p:ext uri="{BB962C8B-B14F-4D97-AF65-F5344CB8AC3E}">
        <p14:creationId xmlns:p14="http://schemas.microsoft.com/office/powerpoint/2010/main" val="351365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366</Words>
  <Application>Microsoft Macintosh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Project Benson: MTA Turnstile Data Analysis</vt:lpstr>
      <vt:lpstr>The Project</vt:lpstr>
      <vt:lpstr>Assumptions</vt:lpstr>
      <vt:lpstr>The Challenges</vt:lpstr>
      <vt:lpstr>Exploring the Data (MAN)</vt:lpstr>
      <vt:lpstr>Exploring the Data</vt:lpstr>
      <vt:lpstr>Exploring the Data (ALANDO)</vt:lpstr>
      <vt:lpstr>Exploring the Data</vt:lpstr>
      <vt:lpstr>Ranking the Stations</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Natalia Bernardo</dc:creator>
  <cp:lastModifiedBy>Natalia Bernardo</cp:lastModifiedBy>
  <cp:revision>29</cp:revision>
  <dcterms:created xsi:type="dcterms:W3CDTF">2018-01-18T21:29:13Z</dcterms:created>
  <dcterms:modified xsi:type="dcterms:W3CDTF">2018-01-19T19:08:52Z</dcterms:modified>
</cp:coreProperties>
</file>