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308" r:id="rId3"/>
    <p:sldId id="305" r:id="rId4"/>
    <p:sldId id="257" r:id="rId5"/>
    <p:sldId id="258" r:id="rId6"/>
    <p:sldId id="259" r:id="rId7"/>
    <p:sldId id="260" r:id="rId8"/>
    <p:sldId id="289" r:id="rId9"/>
    <p:sldId id="261" r:id="rId10"/>
    <p:sldId id="262" r:id="rId11"/>
    <p:sldId id="263" r:id="rId12"/>
    <p:sldId id="293" r:id="rId13"/>
    <p:sldId id="294" r:id="rId14"/>
    <p:sldId id="295" r:id="rId15"/>
    <p:sldId id="296" r:id="rId16"/>
    <p:sldId id="264" r:id="rId17"/>
    <p:sldId id="265" r:id="rId18"/>
    <p:sldId id="291" r:id="rId19"/>
    <p:sldId id="290" r:id="rId20"/>
    <p:sldId id="266" r:id="rId21"/>
    <p:sldId id="306" r:id="rId22"/>
    <p:sldId id="271" r:id="rId23"/>
    <p:sldId id="272" r:id="rId24"/>
    <p:sldId id="297" r:id="rId25"/>
    <p:sldId id="298" r:id="rId26"/>
    <p:sldId id="300" r:id="rId27"/>
    <p:sldId id="301" r:id="rId28"/>
    <p:sldId id="279" r:id="rId29"/>
    <p:sldId id="280" r:id="rId30"/>
    <p:sldId id="281" r:id="rId31"/>
    <p:sldId id="282" r:id="rId32"/>
    <p:sldId id="302" r:id="rId33"/>
    <p:sldId id="283" r:id="rId34"/>
    <p:sldId id="284" r:id="rId35"/>
    <p:sldId id="307" r:id="rId36"/>
    <p:sldId id="303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03290-27E5-4657-8E7F-2EFA1F8A01DF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9284-3676-4F7F-BF34-A0CE6E818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8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812B8D-AF30-42AC-897B-B9124AD36D89}" type="datetime1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9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C716-6FAB-422F-9E85-134ED1FE7752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51F3A96-230E-41F1-8BD8-25391F1CC730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05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0" y="0"/>
            <a:ext cx="12192000" cy="692696"/>
            <a:chOff x="0" y="0"/>
            <a:chExt cx="5760" cy="5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0" cy="48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482"/>
              <a:ext cx="5760" cy="9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it-IT">
                <a:solidFill>
                  <a:prstClr val="black"/>
                </a:solidFill>
              </a:endParaRP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204" y="135"/>
            <a:ext cx="38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r:id="rId3" imgW="747360" imgH="686520" progId="">
                    <p:embed/>
                  </p:oleObj>
                </mc:Choice>
                <mc:Fallback>
                  <p:oleObj r:id="rId3" imgW="747360" imgH="686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35"/>
                          <a:ext cx="381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7" y="77"/>
              <a:ext cx="4717" cy="48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Lear</a:t>
              </a:r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Laboratorio</a:t>
              </a: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di</a:t>
              </a: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economia</a:t>
              </a:r>
              <a:r>
                <a:rPr lang="en-US" sz="16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, antitrust, </a:t>
              </a:r>
              <a:r>
                <a:rPr lang="en-US" sz="1600" dirty="0" err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regolamentazione</a:t>
              </a:r>
              <a:endPara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 userDrawn="1"/>
        </p:nvSpPr>
        <p:spPr bwMode="auto">
          <a:xfrm flipV="1">
            <a:off x="0" y="692696"/>
            <a:ext cx="12192000" cy="72000"/>
          </a:xfrm>
          <a:prstGeom prst="rect">
            <a:avLst/>
          </a:prstGeom>
          <a:solidFill>
            <a:srgbClr val="FF78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6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SzPct val="80000"/>
              <a:buFont typeface="Wingdings" pitchFamily="2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SzPct val="80000"/>
              <a:buFont typeface="Wingdings" pitchFamily="2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SzPct val="80000"/>
              <a:buFont typeface="Wingdings" pitchFamily="2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cxnSp>
        <p:nvCxnSpPr>
          <p:cNvPr id="7" name="Connettore 1 6"/>
          <p:cNvCxnSpPr/>
          <p:nvPr userDrawn="1"/>
        </p:nvCxnSpPr>
        <p:spPr bwMode="auto">
          <a:xfrm>
            <a:off x="719403" y="1349604"/>
            <a:ext cx="7104789" cy="2344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0" y="6279406"/>
            <a:ext cx="1219200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itchFamily="34" charset="0"/>
              </a:rPr>
              <a:t>             </a:t>
            </a:r>
            <a:r>
              <a:rPr lang="it-IT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Lear</a:t>
            </a:r>
            <a:r>
              <a:rPr lang="it-IT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it-IT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 Laboratorio di economia, antitrust, regolamentazione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 userDrawn="1"/>
        </p:nvGraphicFramePr>
        <p:xfrm>
          <a:off x="465237" y="6365702"/>
          <a:ext cx="594784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747360" imgH="686520" progId="">
                  <p:embed/>
                </p:oleObj>
              </mc:Choice>
              <mc:Fallback>
                <p:oleObj r:id="rId3" imgW="747360" imgH="686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37" y="6365702"/>
                        <a:ext cx="594784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egnaposto numero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245225"/>
            <a:ext cx="2844800" cy="476250"/>
          </a:xfrm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EE1830E1-F120-4B11-84A2-3F0DF47B2C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7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1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3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95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9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DF7A-3D50-4932-87BA-C686BD810B7E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09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91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5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8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AE16-B6A6-4047-876B-C39356AF0091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EA8451-A911-4877-80F9-F7BE208FE8FF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1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7D1AEF-F338-4BDF-801B-8803CA4479BF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12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38E-8800-4F5B-A2A7-F20DB4601363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75F-49DA-4982-AB68-9CF274086839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C1A4-662D-463F-B19A-8FCFB6F21476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4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E7EBCBDB-D54F-472F-908B-8FD734F6B44D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175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55405A-8CDD-4E9A-A5BF-4DEC198EB23B}" type="datetime1">
              <a:rPr lang="en-US" smtClean="0">
                <a:solidFill>
                  <a:srgbClr val="775F55"/>
                </a:solidFill>
              </a:rPr>
              <a:pPr/>
              <a:t>2/21/18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8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43ED-34DD-4A05-BC99-32F89CE1BD05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sabetta.iossa@uniroma2.it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Red</a:t>
            </a:r>
            <a:r>
              <a:rPr lang="it-IT" dirty="0"/>
              <a:t> </a:t>
            </a:r>
            <a:r>
              <a:rPr lang="it-IT" dirty="0" err="1"/>
              <a:t>Flags</a:t>
            </a:r>
            <a:r>
              <a:rPr lang="it-IT" dirty="0"/>
              <a:t> on </a:t>
            </a:r>
            <a:r>
              <a:rPr lang="it-IT" dirty="0" err="1"/>
              <a:t>Bid</a:t>
            </a:r>
            <a:r>
              <a:rPr lang="it-IT" dirty="0"/>
              <a:t> </a:t>
            </a:r>
            <a:r>
              <a:rPr lang="it-IT" dirty="0" err="1"/>
              <a:t>Rigging</a:t>
            </a:r>
            <a:r>
              <a:rPr lang="it-IT" dirty="0"/>
              <a:t> in Public Procurement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Elisabetta Iossa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Elisabetta.iossa@uniroma2.it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30E1-F120-4B11-84A2-3F0DF47B2CA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/>
              <a:t>U.S. </a:t>
            </a:r>
            <a:r>
              <a:rPr lang="it-IT" sz="3800" b="1" dirty="0" err="1"/>
              <a:t>Storm</a:t>
            </a:r>
            <a:r>
              <a:rPr lang="it-IT" sz="3800" b="1" dirty="0"/>
              <a:t> </a:t>
            </a:r>
            <a:r>
              <a:rPr lang="it-IT" sz="3800" b="1" dirty="0" err="1"/>
              <a:t>Damages</a:t>
            </a:r>
            <a:r>
              <a:rPr lang="it-IT" sz="3800" b="1" dirty="0"/>
              <a:t> </a:t>
            </a:r>
            <a:r>
              <a:rPr lang="it-IT" sz="3800" b="1" dirty="0" err="1"/>
              <a:t>Repair</a:t>
            </a:r>
            <a:endParaRPr lang="it-IT" sz="3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it-IT" sz="2000" dirty="0"/>
          </a:p>
          <a:p>
            <a:pPr algn="just"/>
            <a:r>
              <a:rPr lang="en-US" sz="2400" dirty="0"/>
              <a:t>Previous slide shows </a:t>
            </a:r>
            <a:r>
              <a:rPr lang="en-US" sz="2400" dirty="0">
                <a:solidFill>
                  <a:srgbClr val="FF0000"/>
                </a:solidFill>
              </a:rPr>
              <a:t>identical typos in two bidders’ cover letters </a:t>
            </a:r>
            <a:r>
              <a:rPr lang="en-US" sz="2400" dirty="0"/>
              <a:t>to repair damage done when a typhoon hit Guam. </a:t>
            </a:r>
          </a:p>
          <a:p>
            <a:pPr algn="just"/>
            <a:r>
              <a:rPr lang="en-US" sz="2400" dirty="0"/>
              <a:t>The letters both end with identical words: “Please give us a call </a:t>
            </a:r>
            <a:r>
              <a:rPr lang="en-US" sz="2400" b="1" u="sng" dirty="0">
                <a:solidFill>
                  <a:srgbClr val="FF0000"/>
                </a:solidFill>
              </a:rPr>
              <a:t>us</a:t>
            </a:r>
            <a:r>
              <a:rPr lang="en-US" sz="2400" dirty="0"/>
              <a:t> if you have any questions. Thank you very much.”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By noticing the extra “us” in both letters</a:t>
            </a:r>
            <a:r>
              <a:rPr lang="en-US" sz="2400" dirty="0"/>
              <a:t>, the procurement official uncovered the cartel. </a:t>
            </a:r>
          </a:p>
        </p:txBody>
      </p:sp>
    </p:spTree>
    <p:extLst>
      <p:ext uri="{BB962C8B-B14F-4D97-AF65-F5344CB8AC3E}">
        <p14:creationId xmlns:p14="http://schemas.microsoft.com/office/powerpoint/2010/main" val="70637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Bidders</a:t>
            </a:r>
            <a:r>
              <a:rPr lang="it-IT" sz="3800" b="1" dirty="0"/>
              <a:t>’ </a:t>
            </a:r>
            <a:r>
              <a:rPr lang="it-IT" sz="3800" b="1" dirty="0" err="1"/>
              <a:t>behaviour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Sometimes potential suppliers act in a way that suggests </a:t>
            </a:r>
            <a:r>
              <a:rPr lang="en-US" sz="2400" dirty="0">
                <a:solidFill>
                  <a:srgbClr val="FF0000"/>
                </a:solidFill>
              </a:rPr>
              <a:t>past interaction</a:t>
            </a:r>
            <a:r>
              <a:rPr lang="en-US" sz="2400" dirty="0"/>
              <a:t> with other suppliers.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Suppliers </a:t>
            </a:r>
            <a:r>
              <a:rPr lang="en-US" sz="2400" dirty="0">
                <a:solidFill>
                  <a:srgbClr val="FF0000"/>
                </a:solidFill>
              </a:rPr>
              <a:t>meet privately before submitting bids</a:t>
            </a:r>
            <a:r>
              <a:rPr lang="en-US" sz="2400" dirty="0"/>
              <a:t>, sometimes in the vicinity of the location where bids are to be submitted. </a:t>
            </a:r>
          </a:p>
          <a:p>
            <a:pPr algn="just"/>
            <a:r>
              <a:rPr lang="en-US" sz="2400" dirty="0"/>
              <a:t>Suppliers </a:t>
            </a:r>
            <a:r>
              <a:rPr lang="en-US" sz="2400" dirty="0">
                <a:solidFill>
                  <a:srgbClr val="FF0000"/>
                </a:solidFill>
              </a:rPr>
              <a:t>regularly socialize together </a:t>
            </a:r>
            <a:r>
              <a:rPr lang="en-US" sz="2400" dirty="0"/>
              <a:t>or appear to hold regular meetings.</a:t>
            </a:r>
          </a:p>
          <a:p>
            <a:pPr algn="just"/>
            <a:r>
              <a:rPr lang="en-US" sz="2400" dirty="0"/>
              <a:t>A company requests a bid package for itself and a competitor.</a:t>
            </a:r>
          </a:p>
          <a:p>
            <a:pPr algn="just"/>
            <a:r>
              <a:rPr lang="en-US" sz="2400" dirty="0"/>
              <a:t>A company </a:t>
            </a:r>
            <a:r>
              <a:rPr lang="en-US" sz="2400" dirty="0">
                <a:solidFill>
                  <a:srgbClr val="FF0000"/>
                </a:solidFill>
              </a:rPr>
              <a:t>submits both its own and a competitor’s bid</a:t>
            </a:r>
            <a:r>
              <a:rPr lang="en-US" sz="2400" dirty="0"/>
              <a:t> and bidding documents.</a:t>
            </a:r>
          </a:p>
          <a:p>
            <a:pPr algn="just"/>
            <a:r>
              <a:rPr lang="en-US" sz="2400" dirty="0"/>
              <a:t>Trade associations hold </a:t>
            </a:r>
            <a:r>
              <a:rPr lang="en-US" sz="2400" dirty="0">
                <a:solidFill>
                  <a:srgbClr val="FF0000"/>
                </a:solidFill>
              </a:rPr>
              <a:t>regular meetings</a:t>
            </a:r>
            <a:r>
              <a:rPr lang="en-US" sz="2400" dirty="0"/>
              <a:t>.</a:t>
            </a:r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7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Bidders</a:t>
            </a:r>
            <a:r>
              <a:rPr lang="it-IT" sz="3800" b="1" dirty="0"/>
              <a:t>’ </a:t>
            </a:r>
            <a:r>
              <a:rPr lang="it-IT" sz="3800" b="1" dirty="0" err="1"/>
              <a:t>behaviour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2738" y="1885528"/>
            <a:ext cx="8667310" cy="4423792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A bid is submitted by a company that is </a:t>
            </a:r>
            <a:r>
              <a:rPr lang="en-US" sz="2400" dirty="0">
                <a:solidFill>
                  <a:srgbClr val="FF0000"/>
                </a:solidFill>
              </a:rPr>
              <a:t>incapable</a:t>
            </a:r>
            <a:r>
              <a:rPr lang="en-US" sz="2400" dirty="0"/>
              <a:t> of successfully completing the contract </a:t>
            </a:r>
            <a:r>
              <a:rPr lang="en-US" sz="2400" b="1" dirty="0"/>
              <a:t>(cover bid)</a:t>
            </a:r>
            <a:endParaRPr lang="it-IT" sz="2400" b="1" dirty="0"/>
          </a:p>
          <a:p>
            <a:pPr lvl="0" algn="just"/>
            <a:r>
              <a:rPr lang="en-US" sz="2400" dirty="0"/>
              <a:t>A company </a:t>
            </a:r>
            <a:r>
              <a:rPr lang="en-US" sz="2400" dirty="0">
                <a:solidFill>
                  <a:srgbClr val="FF0000"/>
                </a:solidFill>
              </a:rPr>
              <a:t>brings multiple bids to a bid opening </a:t>
            </a:r>
            <a:r>
              <a:rPr lang="en-US" sz="2400" dirty="0"/>
              <a:t>and chooses which bid to submit after determining (or trying to determine) who else is bidding.</a:t>
            </a:r>
            <a:endParaRPr lang="it-IT" sz="2400" dirty="0"/>
          </a:p>
          <a:p>
            <a:pPr lvl="0" algn="just"/>
            <a:r>
              <a:rPr lang="en-US" sz="2400" dirty="0"/>
              <a:t>Several bidders make </a:t>
            </a:r>
            <a:r>
              <a:rPr lang="en-US" sz="2400" dirty="0">
                <a:solidFill>
                  <a:srgbClr val="FF0000"/>
                </a:solidFill>
              </a:rPr>
              <a:t>similar enquiries to the procurement agency </a:t>
            </a:r>
            <a:r>
              <a:rPr lang="en-US" sz="2400" dirty="0"/>
              <a:t>or submit similar requests or materials.</a:t>
            </a:r>
            <a:endParaRPr lang="it-IT" sz="2400" dirty="0"/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Financial transactions among bidders</a:t>
            </a:r>
            <a:r>
              <a:rPr lang="en-US" sz="2400" dirty="0"/>
              <a:t>.</a:t>
            </a:r>
            <a:endParaRPr lang="it-IT" sz="2400" dirty="0"/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Low participation in tenders </a:t>
            </a:r>
            <a:r>
              <a:rPr lang="en-US" sz="2400" dirty="0"/>
              <a:t>characterized by high participation in the past</a:t>
            </a:r>
            <a:endParaRPr lang="it-IT" sz="2400" dirty="0"/>
          </a:p>
          <a:p>
            <a:pPr algn="just"/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6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359080" cy="990600"/>
          </a:xfrm>
        </p:spPr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/>
              <a:t>Suppliers’ </a:t>
            </a:r>
            <a:r>
              <a:rPr lang="it-IT" sz="3800" b="1" dirty="0" err="1"/>
              <a:t>statements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Bid documents are made by statements, estimates and signatures.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What we have to look at?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/>
              <a:t>Use of the </a:t>
            </a:r>
            <a:r>
              <a:rPr lang="en-US" sz="2400" dirty="0">
                <a:solidFill>
                  <a:srgbClr val="FF0000"/>
                </a:solidFill>
              </a:rPr>
              <a:t>same terminology </a:t>
            </a:r>
            <a:r>
              <a:rPr lang="en-US" sz="2400" dirty="0"/>
              <a:t>when explaining price increases </a:t>
            </a:r>
          </a:p>
          <a:p>
            <a:pPr lvl="0" algn="just"/>
            <a:r>
              <a:rPr lang="en-US" sz="2400" dirty="0"/>
              <a:t>Statements that bidders justify their prices by looking at “industry suggested prices”, “standard market prices” or “industry price schedules”. </a:t>
            </a:r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Knowledge of competitor’s confidential bid</a:t>
            </a:r>
            <a:r>
              <a:rPr lang="en-US" sz="2400" dirty="0"/>
              <a:t>.</a:t>
            </a:r>
            <a:endParaRPr lang="it-IT" sz="24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359080" cy="990600"/>
          </a:xfrm>
        </p:spPr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/>
              <a:t>Suppliers’ </a:t>
            </a:r>
            <a:r>
              <a:rPr lang="it-IT" sz="3800" b="1" dirty="0" err="1"/>
              <a:t>statements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/>
          </a:bodyPr>
          <a:lstStyle/>
          <a:p>
            <a:pPr lvl="0"/>
            <a:endParaRPr lang="en-US" sz="1800" dirty="0"/>
          </a:p>
          <a:p>
            <a:pPr lvl="0" algn="just"/>
            <a:r>
              <a:rPr lang="en-US" sz="2400" dirty="0"/>
              <a:t>Spoken or written references to an </a:t>
            </a:r>
            <a:r>
              <a:rPr lang="en-US" sz="2400" dirty="0">
                <a:solidFill>
                  <a:srgbClr val="FF0000"/>
                </a:solidFill>
              </a:rPr>
              <a:t>agreement among bidders</a:t>
            </a:r>
            <a:r>
              <a:rPr lang="en-US" sz="2400" dirty="0"/>
              <a:t>. </a:t>
            </a:r>
            <a:endParaRPr lang="it-IT" sz="2400" dirty="0"/>
          </a:p>
          <a:p>
            <a:pPr lvl="0" algn="just"/>
            <a:r>
              <a:rPr lang="en-US" sz="2400" dirty="0"/>
              <a:t>Statements indicating that </a:t>
            </a:r>
            <a:r>
              <a:rPr lang="en-US" sz="2400" dirty="0">
                <a:solidFill>
                  <a:srgbClr val="FF0000"/>
                </a:solidFill>
              </a:rPr>
              <a:t>certain firms do not sell in a particular area or to particular customers</a:t>
            </a:r>
            <a:r>
              <a:rPr lang="en-US" sz="2400" dirty="0"/>
              <a:t>. </a:t>
            </a:r>
          </a:p>
          <a:p>
            <a:pPr lvl="0" algn="just"/>
            <a:r>
              <a:rPr lang="en-US" sz="2400" dirty="0"/>
              <a:t>Statements indicating that a </a:t>
            </a:r>
            <a:r>
              <a:rPr lang="en-US" sz="2400" dirty="0">
                <a:solidFill>
                  <a:srgbClr val="FF0000"/>
                </a:solidFill>
              </a:rPr>
              <a:t>supplier submitted a courtesy, complementary, token, symbolic or cover bid</a:t>
            </a:r>
            <a:r>
              <a:rPr lang="en-US" sz="2400" dirty="0"/>
              <a:t>.</a:t>
            </a:r>
            <a:endParaRPr lang="it-IT" sz="24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analysis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15921" y="1885528"/>
            <a:ext cx="8474127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Sudden and identical increases </a:t>
            </a:r>
            <a:r>
              <a:rPr lang="en-US" sz="2400" dirty="0"/>
              <a:t>in price or price ranges by bidders that cannot be explained by cost increases. </a:t>
            </a:r>
          </a:p>
          <a:p>
            <a:pPr algn="just"/>
            <a:r>
              <a:rPr lang="en-US" sz="2400" dirty="0"/>
              <a:t>A certain supplier’s </a:t>
            </a:r>
            <a:r>
              <a:rPr lang="en-US" sz="2400" dirty="0">
                <a:solidFill>
                  <a:srgbClr val="FF0000"/>
                </a:solidFill>
              </a:rPr>
              <a:t>bid is much higher </a:t>
            </a:r>
            <a:r>
              <a:rPr lang="en-US" sz="2400" dirty="0"/>
              <a:t>for a particular contract than that supplier's bid for another similar contract.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Only one bidder contacts wholesalers </a:t>
            </a:r>
            <a:r>
              <a:rPr lang="en-US" sz="2400" dirty="0"/>
              <a:t>for necessary pricing information prior to a bid submission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A large difference</a:t>
            </a:r>
            <a:r>
              <a:rPr lang="en-US" sz="2400" dirty="0"/>
              <a:t> between the price of a winning bid and other bids. </a:t>
            </a:r>
          </a:p>
          <a:p>
            <a:pPr algn="just"/>
            <a:r>
              <a:rPr lang="en-US" sz="2400" dirty="0"/>
              <a:t>Bids from local companies involve </a:t>
            </a:r>
            <a:r>
              <a:rPr lang="en-US" sz="2400" dirty="0">
                <a:solidFill>
                  <a:srgbClr val="FF0000"/>
                </a:solidFill>
              </a:rPr>
              <a:t>similar transportation costs </a:t>
            </a:r>
            <a:r>
              <a:rPr lang="en-US" sz="2400" dirty="0"/>
              <a:t>as non-local bidders.</a:t>
            </a:r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7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analysis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4254" y="1885528"/>
            <a:ext cx="8615794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significant reductions</a:t>
            </a:r>
            <a:r>
              <a:rPr lang="en-US" sz="2400" dirty="0"/>
              <a:t> from past price levels after a bid from a new or infrequent supplier, e.g. the new supplier may have disrupted an existing bidding cartel </a:t>
            </a:r>
            <a:r>
              <a:rPr lang="en-US" sz="2400" b="1" dirty="0"/>
              <a:t>(see Case Study IMSS, Mexico)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Similar (low) quality/price ratio</a:t>
            </a:r>
            <a:r>
              <a:rPr lang="en-US" sz="2400" dirty="0"/>
              <a:t> offered by different firms.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Abnormal high prices </a:t>
            </a:r>
            <a:r>
              <a:rPr lang="en-US" sz="2400" dirty="0"/>
              <a:t>in tenders awarded via inter-dependent formulas. </a:t>
            </a:r>
          </a:p>
          <a:p>
            <a:pPr algn="just"/>
            <a:r>
              <a:rPr lang="en-US" sz="2400" dirty="0"/>
              <a:t>Anticipated discounts or rebates </a:t>
            </a:r>
            <a:r>
              <a:rPr lang="en-US" sz="2400" dirty="0">
                <a:solidFill>
                  <a:srgbClr val="FF0000"/>
                </a:solidFill>
              </a:rPr>
              <a:t>disappear unexpectedly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Identical (and high) bid </a:t>
            </a:r>
            <a:r>
              <a:rPr lang="en-US" sz="2400" dirty="0"/>
              <a:t>amounts.</a:t>
            </a:r>
          </a:p>
          <a:p>
            <a:pPr algn="just"/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/>
              <a:t>Case </a:t>
            </a:r>
            <a:r>
              <a:rPr lang="it-IT" sz="3800" dirty="0" err="1"/>
              <a:t>Study</a:t>
            </a:r>
            <a:r>
              <a:rPr lang="it-IT" sz="3800" dirty="0"/>
              <a:t>  </a:t>
            </a:r>
            <a:r>
              <a:rPr lang="it-IT" sz="3800" b="1" dirty="0"/>
              <a:t>Case IMSS, Mexico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32585" y="1885528"/>
            <a:ext cx="9247031" cy="44237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/>
              <a:t>Consider the IMSS case, Mexico.</a:t>
            </a:r>
          </a:p>
          <a:p>
            <a:pPr algn="just"/>
            <a:r>
              <a:rPr lang="en-US" sz="2800" dirty="0"/>
              <a:t>Two collusive agreements in the Mexican pharmaceutical sector in the 2000s.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Procurement of Insulin for human use</a:t>
            </a:r>
          </a:p>
          <a:p>
            <a:pPr marL="0" indent="0" algn="just">
              <a:buNone/>
            </a:pPr>
            <a:r>
              <a:rPr lang="en-GB" sz="2800" b="1" dirty="0"/>
              <a:t>Contract-splitting rules: </a:t>
            </a:r>
            <a:r>
              <a:rPr lang="en-GB" sz="2800" dirty="0"/>
              <a:t>u</a:t>
            </a:r>
            <a:r>
              <a:rPr lang="it-IT" sz="2800" dirty="0"/>
              <a:t>p to</a:t>
            </a:r>
            <a:r>
              <a:rPr lang="en-GB" sz="2800" dirty="0"/>
              <a:t> three firms may be awarded at the same time when the difference between their bids does not exceeds 1,5%;</a:t>
            </a:r>
          </a:p>
          <a:p>
            <a:pPr marL="0" indent="0" algn="just">
              <a:buNone/>
            </a:pPr>
            <a:endParaRPr lang="en-US" sz="2800" b="1" dirty="0"/>
          </a:p>
          <a:p>
            <a:pPr algn="just"/>
            <a:r>
              <a:rPr lang="en-US" sz="2800" b="1" dirty="0"/>
              <a:t>Particular clause of the contract enables firms who have submitted similar bids to win a share of the contract </a:t>
            </a:r>
            <a:r>
              <a:rPr lang="en-US" sz="2800" b="1" dirty="0">
                <a:sym typeface="Wingdings" panose="05000000000000000000" pitchFamily="2" charset="2"/>
              </a:rPr>
              <a:t> facilitates coordination and collusion!</a:t>
            </a:r>
          </a:p>
          <a:p>
            <a:pPr algn="just"/>
            <a:r>
              <a:rPr lang="en-US" sz="2800" b="1" dirty="0">
                <a:sym typeface="Wingdings" panose="05000000000000000000" pitchFamily="2" charset="2"/>
              </a:rPr>
              <a:t>Stable participation 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Cryopharma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, Eli Lilly, PISA Laboratories,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Probiomed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(conspirators) </a:t>
            </a:r>
            <a:r>
              <a:rPr lang="en-US" sz="2800" dirty="0">
                <a:sym typeface="Wingdings" panose="05000000000000000000" pitchFamily="2" charset="2"/>
              </a:rPr>
              <a:t>were colluding by splitting the award of those tenders!</a:t>
            </a:r>
          </a:p>
          <a:p>
            <a:pPr algn="just"/>
            <a:r>
              <a:rPr lang="en-US" sz="2800" dirty="0">
                <a:sym typeface="Wingdings" panose="05000000000000000000" pitchFamily="2" charset="2"/>
              </a:rPr>
              <a:t>High prices</a:t>
            </a:r>
          </a:p>
          <a:p>
            <a:pPr algn="just"/>
            <a:r>
              <a:rPr lang="en-US" sz="2800" b="1" dirty="0">
                <a:sym typeface="Wingdings" panose="05000000000000000000" pitchFamily="2" charset="2"/>
              </a:rPr>
              <a:t>What happened when a new player (DIMESA) entered the market?</a:t>
            </a:r>
            <a:endParaRPr lang="en-US" sz="2800" b="1" dirty="0"/>
          </a:p>
          <a:p>
            <a:pPr algn="just"/>
            <a:endParaRPr lang="en-US" sz="18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/>
              <a:t>Case </a:t>
            </a:r>
            <a:r>
              <a:rPr lang="it-IT" sz="3800" dirty="0" err="1"/>
              <a:t>Study</a:t>
            </a:r>
            <a:r>
              <a:rPr lang="it-IT" sz="3800" dirty="0"/>
              <a:t>  </a:t>
            </a:r>
            <a:r>
              <a:rPr lang="it-IT" sz="3800" b="1" dirty="0"/>
              <a:t>Case IMSS, Mexico</a:t>
            </a:r>
            <a:endParaRPr lang="it-IT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63" y="1629043"/>
            <a:ext cx="7283971" cy="459145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40158" y="6362163"/>
            <a:ext cx="1048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Table 2:</a:t>
            </a:r>
            <a:r>
              <a:rPr lang="en-GB" sz="1400" dirty="0"/>
              <a:t> Lowest bids for Insulin tenders, May 2003-Dec 2007. Straight line indicates the entry of </a:t>
            </a:r>
            <a:r>
              <a:rPr lang="en-GB" sz="1400" dirty="0" err="1"/>
              <a:t>Dimesa</a:t>
            </a:r>
            <a:r>
              <a:rPr lang="en-GB" sz="1400" dirty="0"/>
              <a:t>. Source, OECD.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777285" y="3798057"/>
            <a:ext cx="901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Bids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71349" y="5881940"/>
            <a:ext cx="901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700125" y="5829665"/>
            <a:ext cx="87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2006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174309" y="2185463"/>
            <a:ext cx="172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Prices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decrease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sharply</a:t>
            </a:r>
            <a:r>
              <a:rPr lang="it-IT" b="1" dirty="0">
                <a:solidFill>
                  <a:srgbClr val="FF0000"/>
                </a:solidFill>
              </a:rPr>
              <a:t>!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8615966" y="2627290"/>
            <a:ext cx="1339403" cy="840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0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analysis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514180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Identical pricing </a:t>
            </a:r>
            <a:r>
              <a:rPr lang="en-US" sz="2400" dirty="0"/>
              <a:t>can raise concerns especially when one of the following is true: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Suppliers’ prices were the same for a long period of time.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Suppliers’ prices were previously different from one another.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Suppliers increased price and it is not justified by increased costs.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Suppliers eliminated discounts, especially in a market where discounts were historically given.</a:t>
            </a:r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 err="1"/>
              <a:t>Outline</a:t>
            </a:r>
            <a:r>
              <a:rPr lang="it-IT" sz="3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741512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 err="1"/>
              <a:t>Detecting</a:t>
            </a:r>
            <a:r>
              <a:rPr lang="it-IT" sz="2000" b="1" dirty="0"/>
              <a:t> </a:t>
            </a:r>
            <a:r>
              <a:rPr lang="it-IT" sz="2000" b="1" dirty="0" err="1"/>
              <a:t>collusion</a:t>
            </a:r>
            <a:r>
              <a:rPr lang="it-IT" sz="2000" b="1" dirty="0"/>
              <a:t> in </a:t>
            </a:r>
            <a:r>
              <a:rPr lang="it-IT" sz="2000" b="1" dirty="0" err="1"/>
              <a:t>Procurement</a:t>
            </a:r>
            <a:r>
              <a:rPr lang="it-IT" sz="2000" b="1" dirty="0"/>
              <a:t>: </a:t>
            </a:r>
            <a:r>
              <a:rPr lang="it-IT" sz="2000" b="1" dirty="0" err="1"/>
              <a:t>red</a:t>
            </a:r>
            <a:r>
              <a:rPr lang="it-IT" sz="2000" b="1" dirty="0"/>
              <a:t> </a:t>
            </a:r>
            <a:r>
              <a:rPr lang="it-IT" sz="2000" b="1" dirty="0" err="1"/>
              <a:t>flags</a:t>
            </a:r>
            <a:endParaRPr lang="it-IT" sz="2000" b="1" dirty="0"/>
          </a:p>
          <a:p>
            <a:pPr lvl="1" algn="just"/>
            <a:r>
              <a:rPr lang="en-GB" sz="1700" dirty="0"/>
              <a:t>Bid submission</a:t>
            </a:r>
          </a:p>
          <a:p>
            <a:pPr lvl="1" algn="just"/>
            <a:r>
              <a:rPr lang="en-GB" sz="1700" dirty="0"/>
              <a:t>Bid documents</a:t>
            </a:r>
          </a:p>
          <a:p>
            <a:pPr lvl="1" algn="just"/>
            <a:r>
              <a:rPr lang="en-GB" sz="1700" dirty="0"/>
              <a:t>Suspicious statements</a:t>
            </a:r>
          </a:p>
          <a:p>
            <a:pPr lvl="1" algn="just"/>
            <a:r>
              <a:rPr lang="en-GB" sz="1700" dirty="0"/>
              <a:t>Bidders’ behaviour</a:t>
            </a:r>
          </a:p>
          <a:p>
            <a:pPr lvl="1" algn="just"/>
            <a:r>
              <a:rPr lang="en-GB" sz="1700" dirty="0"/>
              <a:t>Bid analysis</a:t>
            </a:r>
          </a:p>
          <a:p>
            <a:pPr lvl="1" algn="just"/>
            <a:r>
              <a:rPr lang="en-GB" sz="1700" dirty="0"/>
              <a:t>Features of the product</a:t>
            </a:r>
            <a:endParaRPr lang="it-IT" sz="1700" dirty="0"/>
          </a:p>
          <a:p>
            <a:pPr algn="just"/>
            <a:r>
              <a:rPr lang="it-IT" sz="2000" b="1" dirty="0" err="1"/>
              <a:t>Policies</a:t>
            </a:r>
            <a:r>
              <a:rPr lang="it-IT" sz="2000" b="1" dirty="0"/>
              <a:t> and </a:t>
            </a:r>
            <a:r>
              <a:rPr lang="it-IT" sz="2000" b="1" dirty="0" err="1"/>
              <a:t>Practices</a:t>
            </a:r>
            <a:r>
              <a:rPr lang="it-IT" sz="2000" b="1" dirty="0"/>
              <a:t> to </a:t>
            </a:r>
            <a:r>
              <a:rPr lang="it-IT" sz="2000" b="1" dirty="0" err="1"/>
              <a:t>avoid</a:t>
            </a:r>
            <a:r>
              <a:rPr lang="it-IT" sz="2000" b="1" dirty="0"/>
              <a:t> </a:t>
            </a:r>
            <a:r>
              <a:rPr lang="it-IT" sz="2000" b="1" dirty="0" err="1"/>
              <a:t>collusion</a:t>
            </a:r>
            <a:endParaRPr lang="it-IT" sz="2000" b="1" dirty="0"/>
          </a:p>
          <a:p>
            <a:pPr lvl="1" algn="just"/>
            <a:r>
              <a:rPr lang="en-GB" sz="1700" dirty="0"/>
              <a:t>Award criteria</a:t>
            </a:r>
          </a:p>
          <a:p>
            <a:pPr lvl="1" algn="just"/>
            <a:r>
              <a:rPr lang="en-GB" sz="1700" dirty="0"/>
              <a:t>Lot policies</a:t>
            </a:r>
          </a:p>
          <a:p>
            <a:pPr lvl="1" algn="just"/>
            <a:r>
              <a:rPr lang="en-GB" sz="1700" dirty="0"/>
              <a:t>Assessing quality in procurement</a:t>
            </a:r>
          </a:p>
          <a:p>
            <a:pPr lvl="1" algn="just"/>
            <a:r>
              <a:rPr lang="en-GB" sz="1700" dirty="0"/>
              <a:t>Participation</a:t>
            </a:r>
          </a:p>
          <a:p>
            <a:pPr lvl="1" algn="just"/>
            <a:r>
              <a:rPr lang="en-US" sz="1800" dirty="0"/>
              <a:t>Leniency programs</a:t>
            </a:r>
            <a:endParaRPr lang="en-GB" sz="1700" dirty="0"/>
          </a:p>
          <a:p>
            <a:pPr lvl="1" algn="just"/>
            <a:endParaRPr lang="it-IT" sz="17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6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analysis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Local suppliers are bidding </a:t>
            </a:r>
            <a:r>
              <a:rPr lang="en-US" sz="2400" dirty="0">
                <a:solidFill>
                  <a:srgbClr val="FF0000"/>
                </a:solidFill>
              </a:rPr>
              <a:t>higher prices for local delivery</a:t>
            </a:r>
            <a:r>
              <a:rPr lang="en-US" sz="2400" dirty="0"/>
              <a:t> than for delivery to destinations farther away.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Unexpected features of public bids in an auction</a:t>
            </a:r>
            <a:r>
              <a:rPr lang="en-US" sz="2400" dirty="0"/>
              <a:t>, electronic or otherwise - such as offers including unusual numbers where one would expect a rounded number of hundreds or thousands - may indicate that bidders are using the bids themselves as a vehicle to collude by communicating information or signaling preferences. </a:t>
            </a:r>
          </a:p>
          <a:p>
            <a:pPr algn="just"/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28600"/>
            <a:ext cx="8748464" cy="990600"/>
          </a:xfrm>
        </p:spPr>
        <p:txBody>
          <a:bodyPr>
            <a:noAutofit/>
          </a:bodyPr>
          <a:lstStyle/>
          <a:p>
            <a:r>
              <a:rPr lang="it-IT" sz="3800" dirty="0"/>
              <a:t>Detecting </a:t>
            </a:r>
            <a:r>
              <a:rPr lang="it-IT" sz="3800" dirty="0" err="1"/>
              <a:t>Collusion</a:t>
            </a:r>
            <a:r>
              <a:rPr lang="it-IT" sz="3800" dirty="0"/>
              <a:t>  </a:t>
            </a:r>
            <a:r>
              <a:rPr lang="it-IT" sz="3800" b="1" dirty="0" err="1"/>
              <a:t>Features</a:t>
            </a:r>
            <a:r>
              <a:rPr lang="it-IT" sz="3800" b="1" dirty="0"/>
              <a:t> of the </a:t>
            </a:r>
            <a:r>
              <a:rPr lang="it-IT" sz="3800" b="1" dirty="0" err="1"/>
              <a:t>product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 the characteristics of the product to be procured facilitate collusion?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Products or services sold are </a:t>
            </a:r>
            <a:r>
              <a:rPr lang="en-US" sz="2400" dirty="0">
                <a:solidFill>
                  <a:srgbClr val="FF0000"/>
                </a:solidFill>
              </a:rPr>
              <a:t>identical</a:t>
            </a:r>
            <a:r>
              <a:rPr lang="en-US" sz="2400" dirty="0"/>
              <a:t> or very similar</a:t>
            </a:r>
            <a:endParaRPr lang="it-IT" sz="2400" dirty="0"/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Few, if any, substitutes </a:t>
            </a:r>
            <a:r>
              <a:rPr lang="en-US" sz="2400" dirty="0"/>
              <a:t>of the purchased product or service </a:t>
            </a:r>
            <a:endParaRPr lang="it-IT" sz="2400" dirty="0"/>
          </a:p>
          <a:p>
            <a:r>
              <a:rPr lang="en-US" sz="2400" dirty="0">
                <a:solidFill>
                  <a:srgbClr val="FF0000"/>
                </a:solidFill>
              </a:rPr>
              <a:t>Little or no innovation </a:t>
            </a:r>
            <a:r>
              <a:rPr lang="en-US" sz="2400" dirty="0"/>
              <a:t>in the product or service</a:t>
            </a:r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1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Collusion prevention </a:t>
            </a:r>
            <a:r>
              <a:rPr lang="en-GB" sz="3800" b="1" dirty="0"/>
              <a:t>Award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6068" y="1700808"/>
            <a:ext cx="10328856" cy="4351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dirty="0"/>
              <a:t>A number of policies may be implemented so as to drastically reduce the risk of collusion in procurement. The most intuitive ones are those related to the </a:t>
            </a:r>
            <a:r>
              <a:rPr lang="it-IT" sz="2400" b="1" dirty="0"/>
              <a:t>tender design</a:t>
            </a:r>
            <a:r>
              <a:rPr lang="it-IT" sz="2400" dirty="0"/>
              <a:t>:</a:t>
            </a:r>
          </a:p>
          <a:p>
            <a:pPr algn="just"/>
            <a:r>
              <a:rPr lang="it-IT" sz="2400" b="1" dirty="0"/>
              <a:t>Scoring rule. </a:t>
            </a:r>
            <a:r>
              <a:rPr lang="it-IT" sz="2400" dirty="0"/>
              <a:t>The choice of which scoring rule should be use is a critical one. </a:t>
            </a:r>
          </a:p>
          <a:p>
            <a:pPr algn="just"/>
            <a:r>
              <a:rPr lang="it-IT" sz="2400" dirty="0"/>
              <a:t>Inter-</a:t>
            </a:r>
            <a:r>
              <a:rPr lang="it-IT" sz="2400" dirty="0" err="1"/>
              <a:t>dependent</a:t>
            </a:r>
            <a:r>
              <a:rPr lang="it-IT" sz="2400" dirty="0"/>
              <a:t> </a:t>
            </a:r>
            <a:r>
              <a:rPr lang="it-IT" sz="2400" dirty="0" err="1"/>
              <a:t>formulas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increase</a:t>
            </a:r>
            <a:r>
              <a:rPr lang="it-IT" sz="2400" dirty="0"/>
              <a:t> the risk of </a:t>
            </a:r>
            <a:r>
              <a:rPr lang="it-IT" sz="2400" dirty="0" err="1"/>
              <a:t>collusion</a:t>
            </a:r>
            <a:r>
              <a:rPr lang="it-IT" sz="2400" dirty="0"/>
              <a:t> </a:t>
            </a:r>
            <a:r>
              <a:rPr lang="it-IT" sz="2400" b="1" dirty="0"/>
              <a:t>(</a:t>
            </a:r>
            <a:r>
              <a:rPr lang="it-IT" sz="2400" b="1" dirty="0" err="1"/>
              <a:t>see</a:t>
            </a:r>
            <a:r>
              <a:rPr lang="it-IT" sz="2400" b="1" dirty="0"/>
              <a:t> Case </a:t>
            </a:r>
            <a:r>
              <a:rPr lang="it-IT" sz="2400" b="1" dirty="0" err="1"/>
              <a:t>Study</a:t>
            </a:r>
            <a:r>
              <a:rPr lang="it-IT" sz="2400" b="1" dirty="0"/>
              <a:t> </a:t>
            </a:r>
            <a:r>
              <a:rPr lang="it-IT" sz="2400" b="1" dirty="0" err="1"/>
              <a:t>Meal</a:t>
            </a:r>
            <a:r>
              <a:rPr lang="it-IT" sz="2400" b="1" dirty="0"/>
              <a:t> </a:t>
            </a:r>
            <a:r>
              <a:rPr lang="it-IT" sz="2400" b="1" dirty="0" err="1"/>
              <a:t>Tickets</a:t>
            </a:r>
            <a:r>
              <a:rPr lang="it-IT" sz="2400" b="1" dirty="0"/>
              <a:t>, </a:t>
            </a:r>
            <a:r>
              <a:rPr lang="it-IT" sz="2400" b="1" dirty="0" err="1"/>
              <a:t>Italy</a:t>
            </a:r>
            <a:r>
              <a:rPr lang="it-IT" sz="2400" b="1" dirty="0"/>
              <a:t>)</a:t>
            </a:r>
            <a:r>
              <a:rPr lang="it-IT" sz="2400" dirty="0"/>
              <a:t>. </a:t>
            </a:r>
            <a:r>
              <a:rPr lang="it-IT" sz="2400" dirty="0">
                <a:sym typeface="Wingdings" panose="05000000000000000000" pitchFamily="2" charset="2"/>
              </a:rPr>
              <a:t> No </a:t>
            </a:r>
            <a:r>
              <a:rPr lang="it-IT" sz="2400" dirty="0" err="1">
                <a:sym typeface="Wingdings" panose="05000000000000000000" pitchFamily="2" charset="2"/>
              </a:rPr>
              <a:t>average-price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bidding</a:t>
            </a:r>
            <a:r>
              <a:rPr lang="it-IT" sz="2400" dirty="0">
                <a:sym typeface="Wingdings" panose="05000000000000000000" pitchFamily="2" charset="2"/>
              </a:rPr>
              <a:t>!</a:t>
            </a:r>
          </a:p>
          <a:p>
            <a:pPr algn="just"/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Lowest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price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formulas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makes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coordination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among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firms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easier</a:t>
            </a:r>
            <a:r>
              <a:rPr lang="it-IT" sz="2400" dirty="0">
                <a:sym typeface="Wingdings" panose="05000000000000000000" pitchFamily="2" charset="2"/>
              </a:rPr>
              <a:t>!  </a:t>
            </a:r>
            <a:r>
              <a:rPr lang="it-IT" sz="2400" dirty="0" err="1">
                <a:sym typeface="Wingdings" panose="05000000000000000000" pitchFamily="2" charset="2"/>
              </a:rPr>
              <a:t>but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they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lower</a:t>
            </a:r>
            <a:r>
              <a:rPr lang="it-IT" sz="2400" dirty="0">
                <a:sym typeface="Wingdings" panose="05000000000000000000" pitchFamily="2" charset="2"/>
              </a:rPr>
              <a:t> the </a:t>
            </a:r>
            <a:r>
              <a:rPr lang="it-IT" sz="2400" dirty="0" err="1">
                <a:sym typeface="Wingdings" panose="05000000000000000000" pitchFamily="2" charset="2"/>
              </a:rPr>
              <a:t>risk</a:t>
            </a:r>
            <a:r>
              <a:rPr lang="it-IT" sz="2400" dirty="0">
                <a:sym typeface="Wingdings" panose="05000000000000000000" pitchFamily="2" charset="2"/>
              </a:rPr>
              <a:t> of </a:t>
            </a:r>
            <a:r>
              <a:rPr lang="it-IT" sz="2400" dirty="0" err="1">
                <a:sym typeface="Wingdings" panose="05000000000000000000" pitchFamily="2" charset="2"/>
              </a:rPr>
              <a:t>corruption</a:t>
            </a:r>
            <a:r>
              <a:rPr lang="it-IT" sz="2400" dirty="0">
                <a:sym typeface="Wingdings" panose="05000000000000000000" pitchFamily="2" charset="2"/>
              </a:rPr>
              <a:t>!</a:t>
            </a:r>
          </a:p>
          <a:p>
            <a:pPr algn="just"/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MEAT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independent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formulas</a:t>
            </a:r>
            <a:r>
              <a:rPr lang="it-IT" sz="2400" dirty="0">
                <a:sym typeface="Wingdings" panose="05000000000000000000" pitchFamily="2" charset="2"/>
              </a:rPr>
              <a:t> work </a:t>
            </a:r>
            <a:r>
              <a:rPr lang="it-IT" sz="2400" dirty="0" err="1">
                <a:sym typeface="Wingdings" panose="05000000000000000000" pitchFamily="2" charset="2"/>
              </a:rPr>
              <a:t>well</a:t>
            </a:r>
            <a:r>
              <a:rPr lang="it-IT" sz="2400" dirty="0">
                <a:sym typeface="Wingdings" panose="05000000000000000000" pitchFamily="2" charset="2"/>
              </a:rPr>
              <a:t> for </a:t>
            </a:r>
            <a:r>
              <a:rPr lang="it-IT" sz="2400" dirty="0" err="1">
                <a:sym typeface="Wingdings" panose="05000000000000000000" pitchFamily="2" charset="2"/>
              </a:rPr>
              <a:t>avoiding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collusion</a:t>
            </a:r>
            <a:r>
              <a:rPr lang="it-IT" sz="2400" dirty="0">
                <a:sym typeface="Wingdings" panose="05000000000000000000" pitchFamily="2" charset="2"/>
              </a:rPr>
              <a:t> 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for </a:t>
            </a:r>
            <a:r>
              <a:rPr lang="it-IT" sz="2400" dirty="0" err="1">
                <a:sym typeface="Wingdings" panose="05000000000000000000" pitchFamily="2" charset="2"/>
              </a:rPr>
              <a:t>corruption</a:t>
            </a:r>
            <a:r>
              <a:rPr lang="it-IT" sz="2400" dirty="0">
                <a:sym typeface="Wingdings" panose="05000000000000000000" pitchFamily="2" charset="2"/>
              </a:rPr>
              <a:t>!</a:t>
            </a:r>
            <a:endParaRPr lang="it-IT" sz="2400" dirty="0"/>
          </a:p>
          <a:p>
            <a:pPr marL="0" indent="0" algn="just">
              <a:buNone/>
            </a:pPr>
            <a:r>
              <a:rPr lang="it-IT" sz="2400" b="1" dirty="0" err="1"/>
              <a:t>There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a </a:t>
            </a:r>
            <a:r>
              <a:rPr lang="it-IT" sz="2400" b="1" dirty="0" err="1"/>
              <a:t>trade</a:t>
            </a:r>
            <a:r>
              <a:rPr lang="it-IT" sz="2400" b="1" dirty="0"/>
              <a:t>-off </a:t>
            </a:r>
            <a:r>
              <a:rPr lang="it-IT" sz="2400" b="1" dirty="0" err="1"/>
              <a:t>between</a:t>
            </a:r>
            <a:r>
              <a:rPr lang="it-IT" sz="2400" b="1" dirty="0"/>
              <a:t> </a:t>
            </a:r>
            <a:r>
              <a:rPr lang="it-IT" sz="2400" b="1" dirty="0" err="1"/>
              <a:t>collusion</a:t>
            </a:r>
            <a:r>
              <a:rPr lang="it-IT" sz="2400" b="1" dirty="0"/>
              <a:t> and </a:t>
            </a:r>
            <a:r>
              <a:rPr lang="it-IT" sz="2400" b="1" dirty="0" err="1"/>
              <a:t>corruption</a:t>
            </a:r>
            <a:r>
              <a:rPr lang="it-IT" sz="2400" b="1" dirty="0"/>
              <a:t> in the </a:t>
            </a:r>
            <a:r>
              <a:rPr lang="it-IT" sz="2400" b="1" dirty="0" err="1"/>
              <a:t>choice</a:t>
            </a:r>
            <a:r>
              <a:rPr lang="it-IT" sz="2400" b="1" dirty="0"/>
              <a:t> for MEAT or </a:t>
            </a:r>
            <a:r>
              <a:rPr lang="it-IT" sz="2400" b="1" dirty="0" err="1"/>
              <a:t>lowest</a:t>
            </a:r>
            <a:r>
              <a:rPr lang="it-IT" sz="2400" b="1" dirty="0"/>
              <a:t> </a:t>
            </a:r>
            <a:r>
              <a:rPr lang="it-IT" sz="2400" b="1" dirty="0" err="1"/>
              <a:t>price</a:t>
            </a:r>
            <a:r>
              <a:rPr lang="it-IT" sz="2400" b="1" dirty="0"/>
              <a:t> </a:t>
            </a:r>
            <a:r>
              <a:rPr lang="it-IT" sz="2400" b="1" dirty="0" err="1"/>
              <a:t>formulas</a:t>
            </a:r>
            <a:r>
              <a:rPr lang="it-IT" sz="2400" b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3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Collusion prevention </a:t>
            </a:r>
            <a:r>
              <a:rPr lang="en-GB" sz="3800" b="1" dirty="0"/>
              <a:t>Award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75809" y="1700808"/>
            <a:ext cx="4172754" cy="4545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b="1" dirty="0" err="1"/>
              <a:t>Remember</a:t>
            </a:r>
            <a:r>
              <a:rPr lang="it-IT" sz="1800" b="1" dirty="0"/>
              <a:t> the </a:t>
            </a:r>
            <a:r>
              <a:rPr lang="it-IT" sz="1800" b="1" dirty="0" err="1"/>
              <a:t>Meal</a:t>
            </a:r>
            <a:r>
              <a:rPr lang="it-IT" sz="1800" b="1" dirty="0"/>
              <a:t> </a:t>
            </a:r>
            <a:r>
              <a:rPr lang="it-IT" sz="1800" b="1" dirty="0" err="1"/>
              <a:t>Tickets</a:t>
            </a:r>
            <a:r>
              <a:rPr lang="it-IT" sz="1800" b="1" dirty="0"/>
              <a:t> case </a:t>
            </a:r>
            <a:r>
              <a:rPr lang="it-IT" sz="1800" b="1" dirty="0" err="1"/>
              <a:t>study</a:t>
            </a:r>
            <a:r>
              <a:rPr lang="it-IT" sz="1800" b="1" dirty="0"/>
              <a:t>!</a:t>
            </a:r>
          </a:p>
          <a:p>
            <a:pPr algn="just"/>
            <a:r>
              <a:rPr lang="it-IT" sz="1800" b="1" dirty="0" err="1"/>
              <a:t>Average-price</a:t>
            </a:r>
            <a:r>
              <a:rPr lang="it-IT" sz="1800" b="1" dirty="0"/>
              <a:t> </a:t>
            </a:r>
            <a:r>
              <a:rPr lang="it-IT" sz="1800" b="1" dirty="0" err="1"/>
              <a:t>formulas</a:t>
            </a:r>
            <a:r>
              <a:rPr lang="it-IT" sz="1800" b="1" dirty="0"/>
              <a:t> (</a:t>
            </a:r>
            <a:r>
              <a:rPr lang="it-IT" sz="1800" b="1" dirty="0" err="1"/>
              <a:t>interdependent</a:t>
            </a:r>
            <a:r>
              <a:rPr lang="it-IT" sz="1800" b="1" dirty="0"/>
              <a:t>) </a:t>
            </a:r>
            <a:r>
              <a:rPr lang="it-IT" sz="1800" b="1" dirty="0" err="1"/>
              <a:t>encouraged</a:t>
            </a:r>
            <a:r>
              <a:rPr lang="it-IT" sz="1800" b="1" dirty="0"/>
              <a:t> </a:t>
            </a:r>
            <a:r>
              <a:rPr lang="it-IT" sz="1800" b="1" dirty="0" err="1"/>
              <a:t>firms</a:t>
            </a:r>
            <a:r>
              <a:rPr lang="it-IT" sz="1800" b="1" dirty="0"/>
              <a:t> to collude</a:t>
            </a:r>
            <a:r>
              <a:rPr lang="it-IT" sz="1800" dirty="0"/>
              <a:t> and to </a:t>
            </a:r>
            <a:r>
              <a:rPr lang="it-IT" sz="1800" dirty="0" err="1"/>
              <a:t>manipulate</a:t>
            </a:r>
            <a:r>
              <a:rPr lang="it-IT" sz="1800" dirty="0"/>
              <a:t> </a:t>
            </a:r>
            <a:r>
              <a:rPr lang="it-IT" sz="1800" dirty="0" err="1"/>
              <a:t>bids</a:t>
            </a:r>
            <a:r>
              <a:rPr lang="it-IT" sz="1800" dirty="0"/>
              <a:t>! </a:t>
            </a:r>
          </a:p>
          <a:p>
            <a:pPr algn="just"/>
            <a:r>
              <a:rPr lang="it-IT" sz="1800" dirty="0"/>
              <a:t>Three cover-</a:t>
            </a:r>
            <a:r>
              <a:rPr lang="it-IT" sz="1800" dirty="0" err="1"/>
              <a:t>bids</a:t>
            </a:r>
            <a:r>
              <a:rPr lang="it-IT" sz="1800" dirty="0"/>
              <a:t> (</a:t>
            </a:r>
            <a:r>
              <a:rPr lang="it-IT" sz="1800" dirty="0" err="1"/>
              <a:t>Ristoservice</a:t>
            </a:r>
            <a:r>
              <a:rPr lang="it-IT" sz="1800" dirty="0"/>
              <a:t>, </a:t>
            </a:r>
            <a:r>
              <a:rPr lang="it-IT" sz="1800" dirty="0" err="1"/>
              <a:t>Sodexho</a:t>
            </a:r>
            <a:r>
              <a:rPr lang="it-IT" sz="1800" dirty="0"/>
              <a:t> and </a:t>
            </a:r>
            <a:r>
              <a:rPr lang="it-IT" sz="1800" dirty="0" err="1"/>
              <a:t>Gemeaz</a:t>
            </a:r>
            <a:r>
              <a:rPr lang="it-IT" sz="1800" dirty="0"/>
              <a:t>) </a:t>
            </a:r>
            <a:r>
              <a:rPr lang="it-IT" sz="1800" dirty="0" err="1"/>
              <a:t>helped</a:t>
            </a:r>
            <a:r>
              <a:rPr lang="it-IT" sz="1800" dirty="0"/>
              <a:t> the TJV to </a:t>
            </a:r>
            <a:r>
              <a:rPr lang="it-IT" sz="1800" dirty="0" err="1"/>
              <a:t>win</a:t>
            </a:r>
            <a:r>
              <a:rPr lang="it-IT" sz="1800" dirty="0"/>
              <a:t> the tender </a:t>
            </a:r>
            <a:r>
              <a:rPr lang="it-IT" sz="1800" dirty="0" err="1"/>
              <a:t>at</a:t>
            </a:r>
            <a:r>
              <a:rPr lang="it-IT" sz="1800" dirty="0"/>
              <a:t> a </a:t>
            </a:r>
            <a:r>
              <a:rPr lang="it-IT" sz="1800" dirty="0" err="1"/>
              <a:t>relatively</a:t>
            </a:r>
            <a:r>
              <a:rPr lang="it-IT" sz="1800" dirty="0"/>
              <a:t> high </a:t>
            </a:r>
            <a:r>
              <a:rPr lang="it-IT" sz="1800" dirty="0" err="1"/>
              <a:t>price</a:t>
            </a:r>
            <a:r>
              <a:rPr lang="it-IT" sz="1800" dirty="0"/>
              <a:t>!</a:t>
            </a:r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57387"/>
              </p:ext>
            </p:extLst>
          </p:nvPr>
        </p:nvGraphicFramePr>
        <p:xfrm>
          <a:off x="1013805" y="1716804"/>
          <a:ext cx="6412139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Sistema Graph" r:id="rId3" imgW="4771939" imgH="3524153" progId="GraphFile">
                  <p:embed/>
                </p:oleObj>
              </mc:Choice>
              <mc:Fallback>
                <p:oleObj name="Sistema Graph" r:id="rId3" imgW="4771939" imgH="3524153" progId="GraphFil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805" y="1716804"/>
                        <a:ext cx="6412139" cy="473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4065329" y="2137538"/>
            <a:ext cx="163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Book Antiqua" panose="02040602050305030304" pitchFamily="18" charset="0"/>
              </a:rPr>
              <a:t>Avg</a:t>
            </a:r>
            <a:r>
              <a:rPr lang="it-IT" sz="1400" b="1" dirty="0">
                <a:latin typeface="Book Antiqua" panose="02040602050305030304" pitchFamily="18" charset="0"/>
              </a:rPr>
              <a:t> </a:t>
            </a:r>
            <a:r>
              <a:rPr lang="it-IT" sz="1400" b="1" dirty="0" err="1">
                <a:latin typeface="Book Antiqua" panose="02040602050305030304" pitchFamily="18" charset="0"/>
              </a:rPr>
              <a:t>price</a:t>
            </a:r>
            <a:r>
              <a:rPr lang="it-IT" sz="1400" b="1" dirty="0">
                <a:latin typeface="Book Antiqua" panose="02040602050305030304" pitchFamily="18" charset="0"/>
              </a:rPr>
              <a:t> = 4,482</a:t>
            </a:r>
            <a:endParaRPr lang="en-GB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1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Collusion prevention </a:t>
            </a:r>
            <a:r>
              <a:rPr lang="en-GB" sz="3800" b="1" dirty="0"/>
              <a:t>Award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7431" y="1700808"/>
            <a:ext cx="9272617" cy="43517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b="1" dirty="0"/>
              <a:t>The IMSS, Mexico case </a:t>
            </a:r>
            <a:r>
              <a:rPr lang="it-IT" sz="2400" b="1" dirty="0" err="1"/>
              <a:t>study</a:t>
            </a:r>
            <a:r>
              <a:rPr lang="it-IT" sz="2400" b="1" dirty="0"/>
              <a:t> </a:t>
            </a:r>
            <a:r>
              <a:rPr lang="it-IT" sz="2400" b="1" dirty="0" err="1"/>
              <a:t>also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interesting</a:t>
            </a:r>
            <a:r>
              <a:rPr lang="it-IT" sz="2400" b="1" dirty="0"/>
              <a:t> in </a:t>
            </a:r>
            <a:r>
              <a:rPr lang="it-IT" sz="2400" b="1" dirty="0" err="1"/>
              <a:t>this</a:t>
            </a:r>
            <a:r>
              <a:rPr lang="it-IT" sz="2400" b="1" dirty="0"/>
              <a:t> </a:t>
            </a:r>
            <a:r>
              <a:rPr lang="it-IT" sz="2400" b="1" dirty="0" err="1"/>
              <a:t>respect</a:t>
            </a:r>
            <a:r>
              <a:rPr lang="it-IT" sz="2400" b="1" dirty="0"/>
              <a:t>:</a:t>
            </a:r>
          </a:p>
          <a:p>
            <a:pPr marL="0" indent="0" algn="just">
              <a:buNone/>
            </a:pPr>
            <a:endParaRPr lang="it-IT" sz="2400" b="1" dirty="0"/>
          </a:p>
          <a:p>
            <a:pPr algn="just"/>
            <a:r>
              <a:rPr lang="en-GB" sz="2400" b="1" dirty="0"/>
              <a:t>Revision stage before final bidding: </a:t>
            </a:r>
            <a:r>
              <a:rPr lang="en-GB" sz="2400" b="1" dirty="0">
                <a:solidFill>
                  <a:srgbClr val="FF0000"/>
                </a:solidFill>
              </a:rPr>
              <a:t>Technical requirements </a:t>
            </a:r>
            <a:r>
              <a:rPr lang="en-GB" sz="2400" b="1" dirty="0"/>
              <a:t>were publicly checked by the procurement agency before bids were definitely announced. </a:t>
            </a:r>
            <a:r>
              <a:rPr lang="en-GB" sz="2400" dirty="0"/>
              <a:t>This means that, at this stage, bidders may know the proposed bids of each other and eventually change their bids in case their prices were too high.</a:t>
            </a:r>
          </a:p>
          <a:p>
            <a:pPr marL="0" indent="0" algn="just">
              <a:buNone/>
            </a:pPr>
            <a:r>
              <a:rPr lang="it-IT" sz="2400" dirty="0" err="1"/>
              <a:t>Effect</a:t>
            </a:r>
            <a:r>
              <a:rPr lang="it-IT" sz="2400" dirty="0"/>
              <a:t> on </a:t>
            </a:r>
            <a:r>
              <a:rPr lang="it-IT" sz="2400" dirty="0" err="1"/>
              <a:t>bids</a:t>
            </a:r>
            <a:r>
              <a:rPr lang="it-IT" sz="2400" dirty="0"/>
              <a:t>? </a:t>
            </a:r>
          </a:p>
          <a:p>
            <a:pPr algn="just"/>
            <a:r>
              <a:rPr lang="it-IT" sz="2400" b="1" dirty="0" err="1"/>
              <a:t>Deviations</a:t>
            </a:r>
            <a:r>
              <a:rPr lang="it-IT" sz="2400" b="1" dirty="0"/>
              <a:t> </a:t>
            </a:r>
            <a:r>
              <a:rPr lang="it-IT" sz="2400" b="1" dirty="0" err="1"/>
              <a:t>easily</a:t>
            </a:r>
            <a:r>
              <a:rPr lang="it-IT" sz="2400" b="1" dirty="0"/>
              <a:t> and </a:t>
            </a:r>
            <a:r>
              <a:rPr lang="it-IT" sz="2400" b="1" dirty="0" err="1"/>
              <a:t>promptly</a:t>
            </a:r>
            <a:r>
              <a:rPr lang="it-IT" sz="2400" b="1" dirty="0"/>
              <a:t> </a:t>
            </a:r>
            <a:r>
              <a:rPr lang="it-IT" sz="2400" b="1" dirty="0" err="1"/>
              <a:t>punished</a:t>
            </a:r>
            <a:r>
              <a:rPr lang="it-IT" sz="2400" b="1" dirty="0"/>
              <a:t>! </a:t>
            </a:r>
            <a:r>
              <a:rPr lang="it-IT" sz="2400" b="1" dirty="0">
                <a:sym typeface="Wingdings" panose="05000000000000000000" pitchFamily="2" charset="2"/>
              </a:rPr>
              <a:t> more </a:t>
            </a:r>
            <a:r>
              <a:rPr lang="it-IT" sz="2400" b="1" dirty="0" err="1">
                <a:sym typeface="Wingdings" panose="05000000000000000000" pitchFamily="2" charset="2"/>
              </a:rPr>
              <a:t>stable</a:t>
            </a:r>
            <a:r>
              <a:rPr lang="it-IT" sz="2400" b="1" dirty="0">
                <a:sym typeface="Wingdings" panose="05000000000000000000" pitchFamily="2" charset="2"/>
              </a:rPr>
              <a:t> cartels </a:t>
            </a:r>
          </a:p>
          <a:p>
            <a:pPr algn="just"/>
            <a:r>
              <a:rPr lang="it-IT" sz="2400" b="1" dirty="0" err="1">
                <a:sym typeface="Wingdings" panose="05000000000000000000" pitchFamily="2" charset="2"/>
              </a:rPr>
              <a:t>Easier</a:t>
            </a:r>
            <a:r>
              <a:rPr lang="it-IT" sz="2400" b="1" dirty="0"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ym typeface="Wingdings" panose="05000000000000000000" pitchFamily="2" charset="2"/>
              </a:rPr>
              <a:t>coordination</a:t>
            </a:r>
            <a:r>
              <a:rPr lang="it-IT" sz="2400" b="1" dirty="0">
                <a:sym typeface="Wingdings" panose="05000000000000000000" pitchFamily="2" charset="2"/>
              </a:rPr>
              <a:t> </a:t>
            </a:r>
          </a:p>
          <a:p>
            <a:pPr algn="just"/>
            <a:endParaRPr lang="it-IT" sz="1800" b="1" dirty="0">
              <a:sym typeface="Wingdings" panose="05000000000000000000" pitchFamily="2" charset="2"/>
            </a:endParaRPr>
          </a:p>
          <a:p>
            <a:pPr algn="just"/>
            <a:endParaRPr lang="en-GB" sz="1800" b="1" dirty="0"/>
          </a:p>
          <a:p>
            <a:pPr algn="just"/>
            <a:endParaRPr lang="en-GB" sz="1800" dirty="0"/>
          </a:p>
          <a:p>
            <a:pPr algn="just"/>
            <a:endParaRPr lang="it-IT" sz="1800" b="1" dirty="0"/>
          </a:p>
          <a:p>
            <a:pPr marL="0" indent="0" algn="just">
              <a:buNone/>
            </a:pPr>
            <a:endParaRPr lang="it-IT" sz="1800" b="1" dirty="0"/>
          </a:p>
          <a:p>
            <a:pPr marL="0" indent="0" algn="just">
              <a:buNone/>
            </a:pPr>
            <a:endParaRPr lang="it-IT" sz="1800" b="1" dirty="0"/>
          </a:p>
          <a:p>
            <a:pPr marL="0" indent="0" algn="just">
              <a:buNone/>
            </a:pPr>
            <a:endParaRPr lang="it-IT" sz="1800" b="1" dirty="0"/>
          </a:p>
          <a:p>
            <a:pPr marL="0" indent="0" algn="just">
              <a:buNone/>
            </a:pPr>
            <a:endParaRPr lang="it-IT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/>
              <a:t>Case </a:t>
            </a:r>
            <a:r>
              <a:rPr lang="it-IT" sz="3800" dirty="0" err="1"/>
              <a:t>Study</a:t>
            </a:r>
            <a:r>
              <a:rPr lang="it-IT" sz="3800" dirty="0"/>
              <a:t>  </a:t>
            </a:r>
            <a:r>
              <a:rPr lang="it-IT" sz="3800" b="1" dirty="0" err="1"/>
              <a:t>Insulin</a:t>
            </a:r>
            <a:r>
              <a:rPr lang="it-IT" sz="3800" b="1" dirty="0"/>
              <a:t> </a:t>
            </a:r>
            <a:r>
              <a:rPr lang="it-IT" sz="3800" b="1" dirty="0" err="1"/>
              <a:t>tenders</a:t>
            </a:r>
            <a:endParaRPr lang="it-IT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63" y="1629043"/>
            <a:ext cx="7283971" cy="459145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40158" y="6362163"/>
            <a:ext cx="1048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Table:</a:t>
            </a:r>
            <a:r>
              <a:rPr lang="en-GB" sz="1400" dirty="0"/>
              <a:t> Lowest bids for Insulin tenders, May 2003-Dec 2007. Straight line indicates the entry of </a:t>
            </a:r>
            <a:r>
              <a:rPr lang="en-GB" sz="1400" dirty="0" err="1"/>
              <a:t>Dimesa</a:t>
            </a:r>
            <a:r>
              <a:rPr lang="en-GB" sz="1400" dirty="0"/>
              <a:t>. Source, OECD.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777285" y="3798057"/>
            <a:ext cx="901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Bids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71349" y="5881940"/>
            <a:ext cx="901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700125" y="5829665"/>
            <a:ext cx="87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2006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172871" y="1790163"/>
            <a:ext cx="2515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Sharp </a:t>
            </a:r>
            <a:r>
              <a:rPr lang="it-IT" b="1" dirty="0" err="1"/>
              <a:t>decrease</a:t>
            </a:r>
            <a:r>
              <a:rPr lang="it-IT" b="1" dirty="0"/>
              <a:t> of </a:t>
            </a:r>
            <a:r>
              <a:rPr lang="it-IT" b="1" dirty="0" err="1"/>
              <a:t>conspirators</a:t>
            </a:r>
            <a:r>
              <a:rPr lang="it-IT" b="1" dirty="0"/>
              <a:t>’ </a:t>
            </a:r>
            <a:r>
              <a:rPr lang="it-IT" b="1" dirty="0" err="1"/>
              <a:t>bids</a:t>
            </a:r>
            <a:r>
              <a:rPr lang="it-IT" b="1" dirty="0"/>
              <a:t> in the </a:t>
            </a:r>
            <a:r>
              <a:rPr lang="it-IT" b="1" dirty="0" err="1"/>
              <a:t>same</a:t>
            </a:r>
            <a:r>
              <a:rPr lang="it-IT" b="1" dirty="0"/>
              <a:t> moment in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Dimesa</a:t>
            </a:r>
            <a:r>
              <a:rPr lang="it-IT" b="1" dirty="0"/>
              <a:t> </a:t>
            </a:r>
            <a:r>
              <a:rPr lang="it-IT" b="1" dirty="0" err="1"/>
              <a:t>entered</a:t>
            </a:r>
            <a:r>
              <a:rPr lang="it-IT" b="1" dirty="0"/>
              <a:t> the market!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319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Collusion prevention  </a:t>
            </a:r>
            <a:r>
              <a:rPr lang="en-GB" sz="3800" b="1" dirty="0"/>
              <a:t>Asymmetric 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700808"/>
            <a:ext cx="8153400" cy="46805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200" b="1" dirty="0" err="1">
                <a:sym typeface="Wingdings" panose="05000000000000000000" pitchFamily="2" charset="2"/>
              </a:rPr>
              <a:t>Lot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size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is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another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important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variable</a:t>
            </a:r>
            <a:r>
              <a:rPr lang="it-IT" sz="2200" b="1" dirty="0">
                <a:sym typeface="Wingdings" panose="05000000000000000000" pitchFamily="2" charset="2"/>
              </a:rPr>
              <a:t> for </a:t>
            </a:r>
            <a:r>
              <a:rPr lang="it-IT" sz="2200" b="1" dirty="0" err="1">
                <a:sym typeface="Wingdings" panose="05000000000000000000" pitchFamily="2" charset="2"/>
              </a:rPr>
              <a:t>fighting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collusion</a:t>
            </a:r>
            <a:r>
              <a:rPr lang="it-IT" sz="2200" b="1" dirty="0">
                <a:sym typeface="Wingdings" panose="05000000000000000000" pitchFamily="2" charset="2"/>
              </a:rPr>
              <a:t> in </a:t>
            </a:r>
            <a:r>
              <a:rPr lang="it-IT" sz="2200" b="1" dirty="0" err="1">
                <a:sym typeface="Wingdings" panose="05000000000000000000" pitchFamily="2" charset="2"/>
              </a:rPr>
              <a:t>procurement</a:t>
            </a:r>
            <a:r>
              <a:rPr lang="it-IT" sz="2200" b="1" dirty="0">
                <a:sym typeface="Wingdings" panose="05000000000000000000" pitchFamily="2" charset="2"/>
              </a:rPr>
              <a:t>. </a:t>
            </a:r>
          </a:p>
          <a:p>
            <a:pPr marL="0" indent="0" algn="just">
              <a:buNone/>
            </a:pPr>
            <a:endParaRPr lang="it-IT" sz="22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it-IT" sz="2200" b="1" dirty="0" err="1">
                <a:sym typeface="Wingdings" panose="05000000000000000000" pitchFamily="2" charset="2"/>
              </a:rPr>
              <a:t>It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is</a:t>
            </a:r>
            <a:r>
              <a:rPr lang="it-IT" sz="2200" b="1" dirty="0"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ym typeface="Wingdings" panose="05000000000000000000" pitchFamily="2" charset="2"/>
              </a:rPr>
              <a:t>important</a:t>
            </a:r>
            <a:r>
              <a:rPr lang="it-IT" sz="2200" b="1" dirty="0">
                <a:sym typeface="Wingdings" panose="05000000000000000000" pitchFamily="2" charset="2"/>
              </a:rPr>
              <a:t> to </a:t>
            </a:r>
            <a:r>
              <a:rPr lang="it-IT" sz="2200" b="1" dirty="0" err="1">
                <a:sym typeface="Wingdings" panose="05000000000000000000" pitchFamily="2" charset="2"/>
              </a:rPr>
              <a:t>understand</a:t>
            </a:r>
            <a:r>
              <a:rPr lang="it-IT" sz="2200" b="1" dirty="0">
                <a:sym typeface="Wingdings" panose="05000000000000000000" pitchFamily="2" charset="2"/>
              </a:rPr>
              <a:t> the market </a:t>
            </a:r>
            <a:r>
              <a:rPr lang="it-IT" sz="2200" b="1" dirty="0" err="1">
                <a:sym typeface="Wingdings" panose="05000000000000000000" pitchFamily="2" charset="2"/>
              </a:rPr>
              <a:t>structure</a:t>
            </a:r>
            <a:r>
              <a:rPr lang="it-IT" sz="2200" b="1" dirty="0">
                <a:sym typeface="Wingdings" panose="05000000000000000000" pitchFamily="2" charset="2"/>
              </a:rPr>
              <a:t> so </a:t>
            </a:r>
            <a:r>
              <a:rPr lang="it-IT" sz="2200" b="1" dirty="0" err="1">
                <a:sym typeface="Wingdings" panose="05000000000000000000" pitchFamily="2" charset="2"/>
              </a:rPr>
              <a:t>as</a:t>
            </a:r>
            <a:r>
              <a:rPr lang="it-IT" sz="2200" b="1" dirty="0">
                <a:sym typeface="Wingdings" panose="05000000000000000000" pitchFamily="2" charset="2"/>
              </a:rPr>
              <a:t> to design </a:t>
            </a:r>
            <a:r>
              <a:rPr lang="it-IT" sz="2200" b="1" dirty="0" err="1">
                <a:sym typeface="Wingdings" panose="05000000000000000000" pitchFamily="2" charset="2"/>
              </a:rPr>
              <a:t>lots</a:t>
            </a:r>
            <a:r>
              <a:rPr lang="it-IT" sz="2200" b="1" dirty="0">
                <a:sym typeface="Wingdings" panose="05000000000000000000" pitchFamily="2" charset="2"/>
              </a:rPr>
              <a:t> to </a:t>
            </a:r>
            <a:r>
              <a:rPr lang="it-IT" sz="2200" b="1" dirty="0" err="1">
                <a:sym typeface="Wingdings" panose="05000000000000000000" pitchFamily="2" charset="2"/>
              </a:rPr>
              <a:t>minimize</a:t>
            </a:r>
            <a:r>
              <a:rPr lang="it-IT" sz="2200" b="1" dirty="0">
                <a:sym typeface="Wingdings" panose="05000000000000000000" pitchFamily="2" charset="2"/>
              </a:rPr>
              <a:t> the </a:t>
            </a:r>
            <a:r>
              <a:rPr lang="it-IT" sz="2200" b="1" dirty="0" err="1">
                <a:sym typeface="Wingdings" panose="05000000000000000000" pitchFamily="2" charset="2"/>
              </a:rPr>
              <a:t>risk</a:t>
            </a:r>
            <a:r>
              <a:rPr lang="it-IT" sz="2200" b="1" dirty="0">
                <a:sym typeface="Wingdings" panose="05000000000000000000" pitchFamily="2" charset="2"/>
              </a:rPr>
              <a:t> of </a:t>
            </a:r>
            <a:r>
              <a:rPr lang="it-IT" sz="2200" b="1" dirty="0" err="1">
                <a:sym typeface="Wingdings" panose="05000000000000000000" pitchFamily="2" charset="2"/>
              </a:rPr>
              <a:t>collusion</a:t>
            </a:r>
            <a:r>
              <a:rPr lang="it-IT" sz="2200" b="1" dirty="0"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endParaRPr lang="it-IT" sz="2200" b="1" dirty="0">
              <a:sym typeface="Wingdings" panose="05000000000000000000" pitchFamily="2" charset="2"/>
            </a:endParaRPr>
          </a:p>
          <a:p>
            <a:pPr algn="just"/>
            <a:r>
              <a:rPr lang="it-IT" sz="2200" b="1" dirty="0" err="1">
                <a:sym typeface="Wingdings" panose="05000000000000000000" pitchFamily="2" charset="2"/>
              </a:rPr>
              <a:t>Asymmetric</a:t>
            </a:r>
            <a:r>
              <a:rPr lang="it-IT" sz="2200" b="1" dirty="0">
                <a:sym typeface="Wingdings" panose="05000000000000000000" pitchFamily="2" charset="2"/>
              </a:rPr>
              <a:t> lots. </a:t>
            </a:r>
            <a:r>
              <a:rPr lang="it-IT" sz="2200" dirty="0">
                <a:sym typeface="Wingdings" panose="05000000000000000000" pitchFamily="2" charset="2"/>
              </a:rPr>
              <a:t>When lots are 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asymmetric</a:t>
            </a:r>
            <a:r>
              <a:rPr lang="it-IT" sz="2200" dirty="0">
                <a:sym typeface="Wingdings" panose="05000000000000000000" pitchFamily="2" charset="2"/>
              </a:rPr>
              <a:t>, 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symmetric</a:t>
            </a:r>
            <a:r>
              <a:rPr lang="it-IT" sz="2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200" dirty="0">
                <a:sym typeface="Wingdings" panose="05000000000000000000" pitchFamily="2" charset="2"/>
              </a:rPr>
              <a:t>firms finds it more difficult to reach a collusive agreement. </a:t>
            </a:r>
          </a:p>
          <a:p>
            <a:pPr algn="just"/>
            <a:r>
              <a:rPr lang="it-IT" sz="2200" dirty="0">
                <a:sym typeface="Wingdings" panose="05000000000000000000" pitchFamily="2" charset="2"/>
              </a:rPr>
              <a:t>The </a:t>
            </a:r>
            <a:r>
              <a:rPr lang="it-IT" sz="2200" dirty="0" err="1">
                <a:sym typeface="Wingdings" panose="05000000000000000000" pitchFamily="2" charset="2"/>
              </a:rPr>
              <a:t>firm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assigned</a:t>
            </a:r>
            <a:r>
              <a:rPr lang="it-IT" sz="2200" dirty="0">
                <a:sym typeface="Wingdings" panose="05000000000000000000" pitchFamily="2" charset="2"/>
              </a:rPr>
              <a:t> to </a:t>
            </a:r>
            <a:r>
              <a:rPr lang="it-IT" sz="2200" dirty="0" err="1">
                <a:sym typeface="Wingdings" panose="05000000000000000000" pitchFamily="2" charset="2"/>
              </a:rPr>
              <a:t>get</a:t>
            </a:r>
            <a:r>
              <a:rPr lang="it-IT" sz="2200" dirty="0">
                <a:sym typeface="Wingdings" panose="05000000000000000000" pitchFamily="2" charset="2"/>
              </a:rPr>
              <a:t> the </a:t>
            </a:r>
            <a:r>
              <a:rPr lang="it-IT" sz="2200" dirty="0" err="1">
                <a:sym typeface="Wingdings" panose="05000000000000000000" pitchFamily="2" charset="2"/>
              </a:rPr>
              <a:t>smaller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lot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has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>
                <a:solidFill>
                  <a:srgbClr val="FF0000"/>
                </a:solidFill>
                <a:sym typeface="Wingdings" panose="05000000000000000000" pitchFamily="2" charset="2"/>
              </a:rPr>
              <a:t>high incentive to deviate</a:t>
            </a:r>
            <a:r>
              <a:rPr lang="it-IT" sz="2200" dirty="0">
                <a:sym typeface="Wingdings" panose="05000000000000000000" pitchFamily="2" charset="2"/>
              </a:rPr>
              <a:t>!</a:t>
            </a:r>
          </a:p>
          <a:p>
            <a:pPr algn="just"/>
            <a:r>
              <a:rPr lang="it-IT" sz="2200" dirty="0">
                <a:sym typeface="Wingdings" panose="05000000000000000000" pitchFamily="2" charset="2"/>
              </a:rPr>
              <a:t>Of </a:t>
            </a:r>
            <a:r>
              <a:rPr lang="it-IT" sz="2200" dirty="0" err="1">
                <a:sym typeface="Wingdings" panose="05000000000000000000" pitchFamily="2" charset="2"/>
              </a:rPr>
              <a:t>course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this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may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not</a:t>
            </a:r>
            <a:r>
              <a:rPr lang="it-IT" sz="2200" dirty="0">
                <a:sym typeface="Wingdings" panose="05000000000000000000" pitchFamily="2" charset="2"/>
              </a:rPr>
              <a:t> be </a:t>
            </a:r>
            <a:r>
              <a:rPr lang="it-IT" sz="2200" dirty="0" err="1">
                <a:sym typeface="Wingdings" panose="05000000000000000000" pitchFamily="2" charset="2"/>
              </a:rPr>
              <a:t>valid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when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firms</a:t>
            </a:r>
            <a:r>
              <a:rPr lang="it-IT" sz="2200" dirty="0">
                <a:sym typeface="Wingdings" panose="05000000000000000000" pitchFamily="2" charset="2"/>
              </a:rPr>
              <a:t> are </a:t>
            </a:r>
            <a:r>
              <a:rPr lang="it-IT" sz="2200" dirty="0" err="1">
                <a:sym typeface="Wingdings" panose="05000000000000000000" pitchFamily="2" charset="2"/>
              </a:rPr>
              <a:t>asymmetric</a:t>
            </a:r>
            <a:r>
              <a:rPr lang="it-IT" sz="2200" dirty="0">
                <a:sym typeface="Wingdings" panose="05000000000000000000" pitchFamily="2" charset="2"/>
              </a:rPr>
              <a:t>  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the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lot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sizes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should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reflect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the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suppliers</a:t>
            </a:r>
            <a:r>
              <a:rPr lang="it-IT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’ market </a:t>
            </a:r>
            <a:r>
              <a:rPr lang="it-IT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structure</a:t>
            </a:r>
            <a:r>
              <a:rPr lang="it-IT" sz="2200" dirty="0">
                <a:sym typeface="Wingdings" panose="05000000000000000000" pitchFamily="2" charset="2"/>
              </a:rPr>
              <a:t> (</a:t>
            </a:r>
            <a:r>
              <a:rPr lang="it-IT" sz="2200" dirty="0" err="1">
                <a:sym typeface="Wingdings" panose="05000000000000000000" pitchFamily="2" charset="2"/>
              </a:rPr>
              <a:t>one</a:t>
            </a:r>
            <a:r>
              <a:rPr lang="it-IT" sz="2200" dirty="0">
                <a:sym typeface="Wingdings" panose="05000000000000000000" pitchFamily="2" charset="2"/>
              </a:rPr>
              <a:t> big </a:t>
            </a:r>
            <a:r>
              <a:rPr lang="it-IT" sz="2200" dirty="0" err="1">
                <a:sym typeface="Wingdings" panose="05000000000000000000" pitchFamily="2" charset="2"/>
              </a:rPr>
              <a:t>lot</a:t>
            </a:r>
            <a:r>
              <a:rPr lang="it-IT" sz="2200" dirty="0">
                <a:sym typeface="Wingdings" panose="05000000000000000000" pitchFamily="2" charset="2"/>
              </a:rPr>
              <a:t> and </a:t>
            </a:r>
            <a:r>
              <a:rPr lang="it-IT" sz="2200" dirty="0" err="1">
                <a:sym typeface="Wingdings" panose="05000000000000000000" pitchFamily="2" charset="2"/>
              </a:rPr>
              <a:t>one</a:t>
            </a:r>
            <a:r>
              <a:rPr lang="it-IT" sz="2200" dirty="0">
                <a:sym typeface="Wingdings" panose="05000000000000000000" pitchFamily="2" charset="2"/>
              </a:rPr>
              <a:t> small </a:t>
            </a:r>
            <a:r>
              <a:rPr lang="it-IT" sz="2200" dirty="0" err="1">
                <a:sym typeface="Wingdings" panose="05000000000000000000" pitchFamily="2" charset="2"/>
              </a:rPr>
              <a:t>lot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favours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collusion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if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there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is</a:t>
            </a:r>
            <a:r>
              <a:rPr lang="it-IT" sz="2200" dirty="0">
                <a:sym typeface="Wingdings" panose="05000000000000000000" pitchFamily="2" charset="2"/>
              </a:rPr>
              <a:t> </a:t>
            </a:r>
            <a:r>
              <a:rPr lang="it-IT" sz="2200" dirty="0" err="1">
                <a:sym typeface="Wingdings" panose="05000000000000000000" pitchFamily="2" charset="2"/>
              </a:rPr>
              <a:t>one</a:t>
            </a:r>
            <a:r>
              <a:rPr lang="it-IT" sz="2200" dirty="0">
                <a:sym typeface="Wingdings" panose="05000000000000000000" pitchFamily="2" charset="2"/>
              </a:rPr>
              <a:t> large </a:t>
            </a:r>
            <a:r>
              <a:rPr lang="it-IT" sz="2200" dirty="0" err="1">
                <a:sym typeface="Wingdings" panose="05000000000000000000" pitchFamily="2" charset="2"/>
              </a:rPr>
              <a:t>firm</a:t>
            </a:r>
            <a:r>
              <a:rPr lang="it-IT" sz="2200" dirty="0">
                <a:sym typeface="Wingdings" panose="05000000000000000000" pitchFamily="2" charset="2"/>
              </a:rPr>
              <a:t> and </a:t>
            </a:r>
            <a:r>
              <a:rPr lang="it-IT" sz="2200" dirty="0" err="1">
                <a:sym typeface="Wingdings" panose="05000000000000000000" pitchFamily="2" charset="2"/>
              </a:rPr>
              <a:t>one</a:t>
            </a:r>
            <a:r>
              <a:rPr lang="it-IT" sz="2200" dirty="0">
                <a:sym typeface="Wingdings" panose="05000000000000000000" pitchFamily="2" charset="2"/>
              </a:rPr>
              <a:t> small </a:t>
            </a:r>
            <a:r>
              <a:rPr lang="it-IT" sz="2200" dirty="0" err="1">
                <a:sym typeface="Wingdings" panose="05000000000000000000" pitchFamily="2" charset="2"/>
              </a:rPr>
              <a:t>firm</a:t>
            </a:r>
            <a:r>
              <a:rPr lang="it-IT" sz="2200" dirty="0">
                <a:sym typeface="Wingdings" panose="05000000000000000000" pitchFamily="2" charset="2"/>
              </a:rPr>
              <a:t>!).</a:t>
            </a:r>
            <a:endParaRPr lang="it-IT" sz="2200" dirty="0"/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b="1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84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Collusion prevention  </a:t>
            </a:r>
            <a:r>
              <a:rPr lang="en-GB" sz="3800" b="1" dirty="0"/>
              <a:t>Asymmetric 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700808"/>
            <a:ext cx="8153400" cy="4680520"/>
          </a:xfrm>
        </p:spPr>
        <p:txBody>
          <a:bodyPr>
            <a:normAutofit/>
          </a:bodyPr>
          <a:lstStyle/>
          <a:p>
            <a:pPr algn="just"/>
            <a:r>
              <a:rPr lang="it-IT" sz="1800" b="1" dirty="0">
                <a:sym typeface="Wingdings" panose="05000000000000000000" pitchFamily="2" charset="2"/>
              </a:rPr>
              <a:t>Split award </a:t>
            </a:r>
            <a:r>
              <a:rPr lang="it-IT" sz="1800" b="1" dirty="0" err="1">
                <a:sym typeface="Wingdings" panose="05000000000000000000" pitchFamily="2" charset="2"/>
              </a:rPr>
              <a:t>agreement</a:t>
            </a:r>
            <a:r>
              <a:rPr lang="it-IT" sz="1800" b="1" dirty="0">
                <a:sym typeface="Wingdings" panose="05000000000000000000" pitchFamily="2" charset="2"/>
              </a:rPr>
              <a:t>?</a:t>
            </a:r>
            <a:r>
              <a:rPr lang="it-IT" sz="1800" dirty="0">
                <a:sym typeface="Wingdings" panose="05000000000000000000" pitchFamily="2" charset="2"/>
              </a:rPr>
              <a:t> A collusive </a:t>
            </a:r>
            <a:r>
              <a:rPr lang="it-IT" sz="1800" dirty="0" err="1">
                <a:sym typeface="Wingdings" panose="05000000000000000000" pitchFamily="2" charset="2"/>
              </a:rPr>
              <a:t>scheme</a:t>
            </a:r>
            <a:r>
              <a:rPr lang="it-IT" sz="1800" dirty="0">
                <a:sym typeface="Wingdings" panose="05000000000000000000" pitchFamily="2" charset="2"/>
              </a:rPr>
              <a:t> for </a:t>
            </a:r>
            <a:r>
              <a:rPr lang="it-IT" sz="1800" dirty="0" err="1">
                <a:sym typeface="Wingdings" panose="05000000000000000000" pitchFamily="2" charset="2"/>
              </a:rPr>
              <a:t>which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firm</a:t>
            </a:r>
            <a:r>
              <a:rPr lang="it-IT" sz="1800" dirty="0">
                <a:sym typeface="Wingdings" panose="05000000000000000000" pitchFamily="2" charset="2"/>
              </a:rPr>
              <a:t> A </a:t>
            </a:r>
            <a:r>
              <a:rPr lang="it-IT" sz="1800" dirty="0" err="1">
                <a:sym typeface="Wingdings" panose="05000000000000000000" pitchFamily="2" charset="2"/>
              </a:rPr>
              <a:t>gets</a:t>
            </a:r>
            <a:r>
              <a:rPr lang="it-IT" sz="1800" dirty="0">
                <a:sym typeface="Wingdings" panose="05000000000000000000" pitchFamily="2" charset="2"/>
              </a:rPr>
              <a:t> 1 and </a:t>
            </a:r>
            <a:r>
              <a:rPr lang="it-IT" sz="1800" dirty="0" err="1">
                <a:sym typeface="Wingdings" panose="05000000000000000000" pitchFamily="2" charset="2"/>
              </a:rPr>
              <a:t>firm</a:t>
            </a:r>
            <a:r>
              <a:rPr lang="it-IT" sz="1800" dirty="0">
                <a:sym typeface="Wingdings" panose="05000000000000000000" pitchFamily="2" charset="2"/>
              </a:rPr>
              <a:t> B </a:t>
            </a:r>
            <a:r>
              <a:rPr lang="it-IT" sz="1800" dirty="0" err="1">
                <a:sym typeface="Wingdings" panose="05000000000000000000" pitchFamily="2" charset="2"/>
              </a:rPr>
              <a:t>gets</a:t>
            </a:r>
            <a:r>
              <a:rPr lang="it-IT" sz="1800" dirty="0">
                <a:sym typeface="Wingdings" panose="05000000000000000000" pitchFamily="2" charset="2"/>
              </a:rPr>
              <a:t> 2 </a:t>
            </a:r>
            <a:r>
              <a:rPr lang="it-IT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it-IT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supportable</a:t>
            </a:r>
            <a:r>
              <a:rPr lang="it-IT" sz="1800" dirty="0">
                <a:sym typeface="Wingdings" panose="05000000000000000000" pitchFamily="2" charset="2"/>
              </a:rPr>
              <a:t>. The </a:t>
            </a:r>
            <a:r>
              <a:rPr lang="it-IT" sz="1800" dirty="0" err="1">
                <a:sym typeface="Wingdings" panose="05000000000000000000" pitchFamily="2" charset="2"/>
              </a:rPr>
              <a:t>firm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that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should</a:t>
            </a:r>
            <a:r>
              <a:rPr lang="it-IT" sz="1800" dirty="0">
                <a:sym typeface="Wingdings" panose="05000000000000000000" pitchFamily="2" charset="2"/>
              </a:rPr>
              <a:t> take </a:t>
            </a:r>
            <a:r>
              <a:rPr lang="it-IT" sz="1800" dirty="0" err="1">
                <a:sym typeface="Wingdings" panose="05000000000000000000" pitchFamily="2" charset="2"/>
              </a:rPr>
              <a:t>lot</a:t>
            </a:r>
            <a:r>
              <a:rPr lang="it-IT" sz="1800" dirty="0">
                <a:sym typeface="Wingdings" panose="05000000000000000000" pitchFamily="2" charset="2"/>
              </a:rPr>
              <a:t> 2 </a:t>
            </a:r>
            <a:r>
              <a:rPr lang="it-IT" sz="1800" dirty="0" err="1">
                <a:sym typeface="Wingdings" panose="05000000000000000000" pitchFamily="2" charset="2"/>
              </a:rPr>
              <a:t>has</a:t>
            </a:r>
            <a:r>
              <a:rPr lang="it-IT" sz="1800" dirty="0">
                <a:sym typeface="Wingdings" panose="05000000000000000000" pitchFamily="2" charset="2"/>
              </a:rPr>
              <a:t> a strong incentive to undercut </a:t>
            </a:r>
            <a:r>
              <a:rPr lang="it-IT" sz="1800" dirty="0" err="1">
                <a:sym typeface="Wingdings" panose="05000000000000000000" pitchFamily="2" charset="2"/>
              </a:rPr>
              <a:t>its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bid</a:t>
            </a:r>
            <a:r>
              <a:rPr lang="it-IT" sz="1800" dirty="0">
                <a:sym typeface="Wingdings" panose="05000000000000000000" pitchFamily="2" charset="2"/>
              </a:rPr>
              <a:t> for the </a:t>
            </a:r>
            <a:r>
              <a:rPr lang="it-IT" sz="1800" dirty="0" err="1">
                <a:sym typeface="Wingdings" panose="05000000000000000000" pitchFamily="2" charset="2"/>
              </a:rPr>
              <a:t>lot</a:t>
            </a:r>
            <a:r>
              <a:rPr lang="it-IT" sz="1800" dirty="0">
                <a:sym typeface="Wingdings" panose="05000000000000000000" pitchFamily="2" charset="2"/>
              </a:rPr>
              <a:t> 1 so </a:t>
            </a:r>
            <a:r>
              <a:rPr lang="it-IT" sz="1800" dirty="0" err="1">
                <a:sym typeface="Wingdings" panose="05000000000000000000" pitchFamily="2" charset="2"/>
              </a:rPr>
              <a:t>as</a:t>
            </a:r>
            <a:r>
              <a:rPr lang="it-IT" sz="1800" dirty="0">
                <a:sym typeface="Wingdings" panose="05000000000000000000" pitchFamily="2" charset="2"/>
              </a:rPr>
              <a:t> to </a:t>
            </a:r>
            <a:r>
              <a:rPr lang="it-IT" sz="1800" dirty="0" err="1">
                <a:sym typeface="Wingdings" panose="05000000000000000000" pitchFamily="2" charset="2"/>
              </a:rPr>
              <a:t>maximize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its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profits</a:t>
            </a:r>
            <a:r>
              <a:rPr lang="it-IT" sz="1800" dirty="0">
                <a:sym typeface="Wingdings" panose="05000000000000000000" pitchFamily="2" charset="2"/>
              </a:rPr>
              <a:t>. </a:t>
            </a: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endParaRPr lang="it-IT" sz="1800" dirty="0">
              <a:sym typeface="Wingdings" panose="05000000000000000000" pitchFamily="2" charset="2"/>
            </a:endParaRPr>
          </a:p>
          <a:p>
            <a:pPr algn="just"/>
            <a:r>
              <a:rPr lang="it-IT" sz="1800" dirty="0">
                <a:sym typeface="Wingdings" panose="05000000000000000000" pitchFamily="2" charset="2"/>
              </a:rPr>
              <a:t>In case of </a:t>
            </a:r>
            <a:r>
              <a:rPr lang="it-IT" sz="1800" dirty="0" err="1">
                <a:sym typeface="Wingdings" panose="05000000000000000000" pitchFamily="2" charset="2"/>
              </a:rPr>
              <a:t>recurring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procurements</a:t>
            </a:r>
            <a:r>
              <a:rPr lang="it-IT" sz="1800" dirty="0">
                <a:sym typeface="Wingdings" panose="05000000000000000000" pitchFamily="2" charset="2"/>
              </a:rPr>
              <a:t>, a split-award </a:t>
            </a:r>
            <a:r>
              <a:rPr lang="it-IT" sz="1800" dirty="0" err="1">
                <a:sym typeface="Wingdings" panose="05000000000000000000" pitchFamily="2" charset="2"/>
              </a:rPr>
              <a:t>as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such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may</a:t>
            </a:r>
            <a:r>
              <a:rPr lang="it-IT" sz="1800" dirty="0">
                <a:sym typeface="Wingdings" panose="05000000000000000000" pitchFamily="2" charset="2"/>
              </a:rPr>
              <a:t> be </a:t>
            </a:r>
            <a:r>
              <a:rPr lang="it-IT" sz="1800" dirty="0" err="1">
                <a:sym typeface="Wingdings" panose="05000000000000000000" pitchFamily="2" charset="2"/>
              </a:rPr>
              <a:t>sustainable</a:t>
            </a:r>
            <a:r>
              <a:rPr lang="it-IT" sz="1800" dirty="0">
                <a:sym typeface="Wingdings" panose="05000000000000000000" pitchFamily="2" charset="2"/>
              </a:rPr>
              <a:t>!</a:t>
            </a:r>
          </a:p>
          <a:p>
            <a:pPr algn="just"/>
            <a:r>
              <a:rPr lang="it-IT" sz="1800" dirty="0">
                <a:sym typeface="Wingdings" panose="05000000000000000000" pitchFamily="2" charset="2"/>
              </a:rPr>
              <a:t>Of course this may not be valid when firms are asymmetric  </a:t>
            </a:r>
            <a:r>
              <a:rPr lang="it-IT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the size of lots should not reflect the suppliers’ market structure</a:t>
            </a:r>
            <a:r>
              <a:rPr lang="it-IT" sz="1800" dirty="0">
                <a:sym typeface="Wingdings" panose="05000000000000000000" pitchFamily="2" charset="2"/>
              </a:rPr>
              <a:t> (one big lot and one small lot favours collusion if </a:t>
            </a:r>
            <a:r>
              <a:rPr lang="it-IT" sz="1800" dirty="0" err="1">
                <a:sym typeface="Wingdings" panose="05000000000000000000" pitchFamily="2" charset="2"/>
              </a:rPr>
              <a:t>there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is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one</a:t>
            </a:r>
            <a:r>
              <a:rPr lang="it-IT" sz="1800" dirty="0">
                <a:sym typeface="Wingdings" panose="05000000000000000000" pitchFamily="2" charset="2"/>
              </a:rPr>
              <a:t> large firm and one small firm!).</a:t>
            </a: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ttangolo arrotondato 8"/>
          <p:cNvSpPr/>
          <p:nvPr/>
        </p:nvSpPr>
        <p:spPr>
          <a:xfrm>
            <a:off x="4151784" y="3284984"/>
            <a:ext cx="136815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6023992" y="3501008"/>
            <a:ext cx="86409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511824" y="35323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132004" y="35323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204871" y="3532366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>
                <a:solidFill>
                  <a:prstClr val="black"/>
                </a:solidFill>
              </a:rPr>
              <a:t>Deviation</a:t>
            </a:r>
            <a:endParaRPr lang="it-IT" b="1" i="1" dirty="0">
              <a:solidFill>
                <a:prstClr val="black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392144" y="3259833"/>
            <a:ext cx="3169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prstClr val="black"/>
                </a:solidFill>
              </a:rPr>
              <a:t>A </a:t>
            </a:r>
            <a:r>
              <a:rPr lang="it-IT" sz="1600" dirty="0" err="1">
                <a:solidFill>
                  <a:prstClr val="black"/>
                </a:solidFill>
              </a:rPr>
              <a:t>bids</a:t>
            </a:r>
            <a:r>
              <a:rPr lang="it-IT" sz="1600" dirty="0">
                <a:solidFill>
                  <a:prstClr val="black"/>
                </a:solidFill>
              </a:rPr>
              <a:t> 10 for 1 and </a:t>
            </a:r>
            <a:r>
              <a:rPr lang="it-IT" sz="1600" dirty="0" err="1">
                <a:solidFill>
                  <a:prstClr val="black"/>
                </a:solidFill>
              </a:rPr>
              <a:t>does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600" dirty="0" err="1">
                <a:solidFill>
                  <a:prstClr val="black"/>
                </a:solidFill>
              </a:rPr>
              <a:t>not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600" dirty="0" err="1">
                <a:solidFill>
                  <a:prstClr val="black"/>
                </a:solidFill>
              </a:rPr>
              <a:t>bid</a:t>
            </a:r>
            <a:r>
              <a:rPr lang="it-IT" sz="1600" dirty="0">
                <a:solidFill>
                  <a:prstClr val="black"/>
                </a:solidFill>
              </a:rPr>
              <a:t> for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prstClr val="black"/>
                </a:solidFill>
              </a:rPr>
              <a:t>B </a:t>
            </a:r>
            <a:r>
              <a:rPr lang="it-IT" sz="1600" dirty="0" err="1">
                <a:solidFill>
                  <a:prstClr val="black"/>
                </a:solidFill>
              </a:rPr>
              <a:t>bids</a:t>
            </a:r>
            <a:r>
              <a:rPr lang="it-IT" sz="1600" dirty="0">
                <a:solidFill>
                  <a:prstClr val="black"/>
                </a:solidFill>
              </a:rPr>
              <a:t> 3 for 2 and </a:t>
            </a:r>
            <a:r>
              <a:rPr lang="it-IT" sz="1600" b="1" dirty="0" err="1">
                <a:solidFill>
                  <a:srgbClr val="FF0000"/>
                </a:solidFill>
              </a:rPr>
              <a:t>bids</a:t>
            </a:r>
            <a:r>
              <a:rPr lang="it-IT" sz="1600" b="1" dirty="0">
                <a:solidFill>
                  <a:srgbClr val="FF0000"/>
                </a:solidFill>
              </a:rPr>
              <a:t> 9 for 1</a:t>
            </a:r>
          </a:p>
        </p:txBody>
      </p:sp>
    </p:spTree>
    <p:extLst>
      <p:ext uri="{BB962C8B-B14F-4D97-AF65-F5344CB8AC3E}">
        <p14:creationId xmlns:p14="http://schemas.microsoft.com/office/powerpoint/2010/main" val="254387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 err="1"/>
              <a:t>Assessing</a:t>
            </a:r>
            <a:r>
              <a:rPr lang="it-IT" sz="3800" b="1" dirty="0"/>
              <a:t> </a:t>
            </a:r>
            <a:r>
              <a:rPr lang="it-IT" sz="3800" b="1" dirty="0" err="1"/>
              <a:t>quality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4101" y="1885528"/>
            <a:ext cx="8705947" cy="4639816"/>
          </a:xfrm>
        </p:spPr>
        <p:txBody>
          <a:bodyPr>
            <a:normAutofit/>
          </a:bodyPr>
          <a:lstStyle/>
          <a:p>
            <a:pPr algn="just"/>
            <a:r>
              <a:rPr lang="it-IT" sz="2400" b="1" dirty="0" err="1"/>
              <a:t>Assessing</a:t>
            </a:r>
            <a:r>
              <a:rPr lang="it-IT" sz="2400" b="1" dirty="0"/>
              <a:t> </a:t>
            </a:r>
            <a:r>
              <a:rPr lang="it-IT" sz="2400" b="1" dirty="0" err="1"/>
              <a:t>quality</a:t>
            </a:r>
            <a:r>
              <a:rPr lang="it-IT" sz="2400" b="1" dirty="0"/>
              <a:t> offers. </a:t>
            </a:r>
            <a:r>
              <a:rPr lang="it-IT" sz="2400" dirty="0"/>
              <a:t>Sometimes the procurer uses </a:t>
            </a:r>
            <a:r>
              <a:rPr lang="it-IT" sz="2400" b="1" dirty="0"/>
              <a:t>discretionary</a:t>
            </a:r>
            <a:r>
              <a:rPr lang="it-IT" sz="2400" dirty="0"/>
              <a:t> methods to evaluate quality offers,  say a panel of </a:t>
            </a:r>
            <a:r>
              <a:rPr lang="it-IT" sz="2400" dirty="0" err="1"/>
              <a:t>experts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called</a:t>
            </a:r>
            <a:r>
              <a:rPr lang="it-IT" sz="2400" dirty="0"/>
              <a:t> to give binding opinions on the </a:t>
            </a:r>
            <a:r>
              <a:rPr lang="it-IT" sz="2400" dirty="0" err="1"/>
              <a:t>quality</a:t>
            </a:r>
            <a:r>
              <a:rPr lang="it-IT" sz="2400" dirty="0"/>
              <a:t> </a:t>
            </a:r>
            <a:r>
              <a:rPr lang="it-IT" sz="2400" dirty="0" err="1"/>
              <a:t>bids</a:t>
            </a:r>
            <a:r>
              <a:rPr lang="it-IT" sz="2400" dirty="0"/>
              <a:t> </a:t>
            </a:r>
            <a:r>
              <a:rPr lang="it-IT" sz="2400" dirty="0" err="1"/>
              <a:t>submitted</a:t>
            </a:r>
            <a:r>
              <a:rPr lang="it-IT" sz="2400" dirty="0"/>
              <a:t> by </a:t>
            </a:r>
            <a:r>
              <a:rPr lang="it-IT" sz="2400" dirty="0" err="1"/>
              <a:t>bidders</a:t>
            </a:r>
            <a:r>
              <a:rPr lang="it-IT" sz="2400" dirty="0"/>
              <a:t>. </a:t>
            </a:r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may create room for </a:t>
            </a:r>
            <a:r>
              <a:rPr lang="it-IT" sz="2400" b="1" dirty="0">
                <a:solidFill>
                  <a:srgbClr val="FF0000"/>
                </a:solidFill>
              </a:rPr>
              <a:t>corruption</a:t>
            </a:r>
            <a:r>
              <a:rPr lang="it-IT" sz="2400" dirty="0"/>
              <a:t>, since firms may bribe experts in order to bias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evaluations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make</a:t>
            </a:r>
            <a:r>
              <a:rPr lang="it-IT" sz="2400" dirty="0"/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bid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rigging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more </a:t>
            </a:r>
            <a:r>
              <a:rPr lang="it-IT" sz="2400" dirty="0" err="1"/>
              <a:t>difficult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 err="1"/>
              <a:t>Trade</a:t>
            </a:r>
            <a:r>
              <a:rPr lang="it-IT" sz="2400" dirty="0"/>
              <a:t>-off </a:t>
            </a:r>
            <a:r>
              <a:rPr lang="it-IT" sz="2400" dirty="0" err="1"/>
              <a:t>corruption</a:t>
            </a:r>
            <a:r>
              <a:rPr lang="it-IT" sz="2400" dirty="0"/>
              <a:t> and </a:t>
            </a:r>
            <a:r>
              <a:rPr lang="it-IT" sz="2400" dirty="0" err="1"/>
              <a:t>collusion</a:t>
            </a:r>
            <a:r>
              <a:rPr lang="it-IT" sz="2400" dirty="0"/>
              <a:t>!</a:t>
            </a:r>
          </a:p>
          <a:p>
            <a:pPr algn="just"/>
            <a:r>
              <a:rPr lang="it-IT" sz="2400" dirty="0" err="1"/>
              <a:t>Although</a:t>
            </a:r>
            <a:r>
              <a:rPr lang="it-IT" sz="2400" dirty="0"/>
              <a:t>, </a:t>
            </a:r>
            <a:r>
              <a:rPr lang="it-IT" sz="2400" dirty="0" err="1"/>
              <a:t>often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go </a:t>
            </a:r>
            <a:r>
              <a:rPr lang="it-IT" sz="2400" dirty="0" err="1"/>
              <a:t>together</a:t>
            </a:r>
            <a:r>
              <a:rPr lang="it-IT" sz="2400" dirty="0"/>
              <a:t>…</a:t>
            </a:r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 err="1"/>
              <a:t>Participation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5465" y="1885528"/>
            <a:ext cx="8744583" cy="4639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By </a:t>
            </a:r>
            <a:r>
              <a:rPr lang="it-IT" sz="2400" dirty="0" err="1"/>
              <a:t>establishing</a:t>
            </a:r>
            <a:r>
              <a:rPr lang="it-IT" sz="2400" dirty="0"/>
              <a:t> </a:t>
            </a:r>
            <a:r>
              <a:rPr lang="it-IT" sz="2400" dirty="0" err="1"/>
              <a:t>certain</a:t>
            </a:r>
            <a:r>
              <a:rPr lang="it-IT" sz="2400" dirty="0"/>
              <a:t> </a:t>
            </a:r>
            <a:r>
              <a:rPr lang="it-IT" sz="2400" dirty="0" err="1"/>
              <a:t>procurement</a:t>
            </a:r>
            <a:r>
              <a:rPr lang="it-IT" sz="2400" dirty="0"/>
              <a:t> </a:t>
            </a:r>
            <a:r>
              <a:rPr lang="it-IT" sz="2400" dirty="0" err="1"/>
              <a:t>procedures</a:t>
            </a:r>
            <a:r>
              <a:rPr lang="it-IT" sz="2400" dirty="0"/>
              <a:t>, the </a:t>
            </a:r>
            <a:r>
              <a:rPr lang="it-IT" sz="2400" dirty="0" err="1"/>
              <a:t>procurement</a:t>
            </a:r>
            <a:r>
              <a:rPr lang="it-IT" sz="2400" dirty="0"/>
              <a:t> agency can </a:t>
            </a:r>
            <a:r>
              <a:rPr lang="it-IT" sz="2400" dirty="0" err="1"/>
              <a:t>discourage</a:t>
            </a:r>
            <a:r>
              <a:rPr lang="it-IT" sz="2400" dirty="0"/>
              <a:t> anti-competitive </a:t>
            </a:r>
            <a:r>
              <a:rPr lang="it-IT" sz="2400" dirty="0" err="1"/>
              <a:t>activity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b="1" dirty="0" err="1"/>
              <a:t>Softening</a:t>
            </a:r>
            <a:r>
              <a:rPr lang="it-IT" sz="2400" b="1" dirty="0"/>
              <a:t> entry </a:t>
            </a:r>
            <a:r>
              <a:rPr lang="it-IT" sz="2400" b="1" dirty="0" err="1"/>
              <a:t>pre-requisites</a:t>
            </a:r>
            <a:endParaRPr lang="it-IT" sz="2400" b="1" dirty="0"/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>
                <a:solidFill>
                  <a:srgbClr val="FF0000"/>
                </a:solidFill>
              </a:rPr>
              <a:t>increases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participation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rates</a:t>
            </a:r>
            <a:r>
              <a:rPr lang="it-IT" sz="2400" dirty="0"/>
              <a:t>,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naturally</a:t>
            </a:r>
            <a:r>
              <a:rPr lang="it-IT" sz="2400" dirty="0"/>
              <a:t> </a:t>
            </a:r>
            <a:r>
              <a:rPr lang="it-IT" sz="2400" dirty="0" err="1"/>
              <a:t>reduces</a:t>
            </a:r>
            <a:r>
              <a:rPr lang="it-IT" sz="2400" dirty="0"/>
              <a:t> the </a:t>
            </a:r>
            <a:r>
              <a:rPr lang="it-IT" sz="2400" dirty="0" err="1"/>
              <a:t>risk</a:t>
            </a:r>
            <a:r>
              <a:rPr lang="it-IT" sz="2400" dirty="0"/>
              <a:t> of </a:t>
            </a:r>
            <a:r>
              <a:rPr lang="it-IT" sz="2400" dirty="0" err="1"/>
              <a:t>collusion</a:t>
            </a:r>
            <a:r>
              <a:rPr lang="it-IT" sz="2400" dirty="0"/>
              <a:t>. </a:t>
            </a:r>
          </a:p>
          <a:p>
            <a:pPr algn="just"/>
            <a:r>
              <a:rPr lang="it-IT" sz="2400" dirty="0" err="1"/>
              <a:t>However</a:t>
            </a:r>
            <a:r>
              <a:rPr lang="it-IT" sz="2400" dirty="0"/>
              <a:t>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>
                <a:solidFill>
                  <a:srgbClr val="FF0000"/>
                </a:solidFill>
              </a:rPr>
              <a:t>negative impact on the </a:t>
            </a:r>
            <a:r>
              <a:rPr lang="it-IT" sz="2400" dirty="0" err="1">
                <a:solidFill>
                  <a:srgbClr val="FF0000"/>
                </a:solidFill>
              </a:rPr>
              <a:t>overall</a:t>
            </a:r>
            <a:r>
              <a:rPr lang="it-IT" sz="2400" dirty="0">
                <a:solidFill>
                  <a:srgbClr val="FF0000"/>
                </a:solidFill>
              </a:rPr>
              <a:t> ‘</a:t>
            </a:r>
            <a:r>
              <a:rPr lang="it-IT" sz="2400" dirty="0" err="1">
                <a:solidFill>
                  <a:srgbClr val="FF0000"/>
                </a:solidFill>
              </a:rPr>
              <a:t>quality</a:t>
            </a:r>
            <a:r>
              <a:rPr lang="it-IT" sz="2400" dirty="0">
                <a:solidFill>
                  <a:srgbClr val="FF0000"/>
                </a:solidFill>
              </a:rPr>
              <a:t>’</a:t>
            </a:r>
            <a:r>
              <a:rPr lang="it-IT" sz="2400" dirty="0"/>
              <a:t> of the </a:t>
            </a:r>
            <a:r>
              <a:rPr lang="it-IT" sz="2400" dirty="0" err="1"/>
              <a:t>procurement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 err="1"/>
              <a:t>Variable</a:t>
            </a:r>
            <a:r>
              <a:rPr lang="it-IT" sz="2400" dirty="0"/>
              <a:t> entry </a:t>
            </a:r>
            <a:r>
              <a:rPr lang="it-IT" sz="2400" dirty="0" err="1"/>
              <a:t>pre-requisites</a:t>
            </a:r>
            <a:r>
              <a:rPr lang="it-IT" sz="2400" dirty="0"/>
              <a:t>. </a:t>
            </a:r>
            <a:r>
              <a:rPr lang="it-IT" sz="2400" dirty="0" err="1">
                <a:solidFill>
                  <a:srgbClr val="FF0000"/>
                </a:solidFill>
              </a:rPr>
              <a:t>Let</a:t>
            </a:r>
            <a:r>
              <a:rPr lang="it-IT" sz="2400" dirty="0">
                <a:solidFill>
                  <a:srgbClr val="FF0000"/>
                </a:solidFill>
              </a:rPr>
              <a:t> entry </a:t>
            </a:r>
            <a:r>
              <a:rPr lang="it-IT" sz="2400" dirty="0" err="1">
                <a:solidFill>
                  <a:srgbClr val="FF0000"/>
                </a:solidFill>
              </a:rPr>
              <a:t>pre-requisites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vary</a:t>
            </a:r>
            <a:r>
              <a:rPr lang="it-IT" sz="2400" dirty="0"/>
              <a:t> </a:t>
            </a:r>
            <a:r>
              <a:rPr lang="it-IT" sz="2400" dirty="0" err="1"/>
              <a:t>according</a:t>
            </a:r>
            <a:r>
              <a:rPr lang="it-IT" sz="2400" dirty="0"/>
              <a:t> to the ex-ante </a:t>
            </a:r>
            <a:r>
              <a:rPr lang="it-IT" sz="2400" dirty="0" err="1"/>
              <a:t>perceived</a:t>
            </a:r>
            <a:r>
              <a:rPr lang="it-IT" sz="2400" dirty="0"/>
              <a:t> </a:t>
            </a:r>
            <a:r>
              <a:rPr lang="it-IT" sz="2400" dirty="0" err="1"/>
              <a:t>risk</a:t>
            </a:r>
            <a:r>
              <a:rPr lang="it-IT" sz="2400" dirty="0"/>
              <a:t> of </a:t>
            </a:r>
            <a:r>
              <a:rPr lang="it-IT" sz="2400" dirty="0" err="1"/>
              <a:t>collusion</a:t>
            </a:r>
            <a:r>
              <a:rPr lang="it-IT" sz="2400" dirty="0"/>
              <a:t>!</a:t>
            </a:r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/>
              <a:t>Detecting Collusion  </a:t>
            </a:r>
            <a:r>
              <a:rPr lang="it-IT" sz="3800" b="1" dirty="0"/>
              <a:t>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7735" y="1885527"/>
            <a:ext cx="10303099" cy="479860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600" dirty="0" err="1"/>
              <a:t>Although</a:t>
            </a:r>
            <a:r>
              <a:rPr lang="it-IT" sz="2600" dirty="0"/>
              <a:t> </a:t>
            </a:r>
            <a:r>
              <a:rPr lang="it-IT" sz="2600" dirty="0" err="1"/>
              <a:t>difficult</a:t>
            </a:r>
            <a:r>
              <a:rPr lang="it-IT" sz="2600" dirty="0"/>
              <a:t> to </a:t>
            </a:r>
            <a:r>
              <a:rPr lang="it-IT" sz="2600" dirty="0" err="1"/>
              <a:t>detect</a:t>
            </a:r>
            <a:r>
              <a:rPr lang="it-IT" sz="2600" dirty="0"/>
              <a:t>, </a:t>
            </a:r>
            <a:r>
              <a:rPr lang="it-IT" sz="2600" dirty="0" err="1"/>
              <a:t>there</a:t>
            </a:r>
            <a:r>
              <a:rPr lang="it-IT" sz="2600" dirty="0"/>
              <a:t> are </a:t>
            </a:r>
            <a:r>
              <a:rPr lang="it-IT" sz="2600" dirty="0" err="1"/>
              <a:t>many</a:t>
            </a:r>
            <a:r>
              <a:rPr lang="it-IT" sz="2600" dirty="0"/>
              <a:t> </a:t>
            </a:r>
            <a:r>
              <a:rPr lang="it-IT" sz="2600" dirty="0" err="1"/>
              <a:t>circumstances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signal</a:t>
            </a:r>
            <a:r>
              <a:rPr lang="it-IT" sz="2600" dirty="0"/>
              <a:t> the </a:t>
            </a:r>
            <a:r>
              <a:rPr lang="it-IT" sz="2600" dirty="0" err="1"/>
              <a:t>existence</a:t>
            </a:r>
            <a:r>
              <a:rPr lang="it-IT" sz="2600" dirty="0"/>
              <a:t> of some collusive </a:t>
            </a:r>
            <a:r>
              <a:rPr lang="it-IT" sz="2600" dirty="0" err="1"/>
              <a:t>behaviour</a:t>
            </a:r>
            <a:r>
              <a:rPr lang="it-IT" sz="2600" dirty="0"/>
              <a:t> in </a:t>
            </a:r>
            <a:r>
              <a:rPr lang="it-IT" sz="2600" dirty="0" err="1"/>
              <a:t>procurement</a:t>
            </a:r>
            <a:r>
              <a:rPr lang="it-IT" sz="2600" dirty="0"/>
              <a:t>.</a:t>
            </a:r>
          </a:p>
          <a:p>
            <a:pPr marL="0" indent="0" algn="just">
              <a:buNone/>
            </a:pPr>
            <a:endParaRPr lang="it-IT" sz="2600" dirty="0"/>
          </a:p>
          <a:p>
            <a:pPr marL="0" indent="0" algn="just">
              <a:buNone/>
            </a:pPr>
            <a:r>
              <a:rPr lang="it-IT" sz="2600" dirty="0" err="1"/>
              <a:t>It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possible</a:t>
            </a:r>
            <a:r>
              <a:rPr lang="it-IT" sz="2600" dirty="0"/>
              <a:t> to </a:t>
            </a:r>
            <a:r>
              <a:rPr lang="it-IT" sz="2600" dirty="0" err="1"/>
              <a:t>define</a:t>
            </a:r>
            <a:r>
              <a:rPr lang="it-IT" sz="2600" dirty="0"/>
              <a:t> </a:t>
            </a:r>
            <a:r>
              <a:rPr lang="it-IT" sz="2600" dirty="0" err="1"/>
              <a:t>five</a:t>
            </a:r>
            <a:r>
              <a:rPr lang="it-IT" sz="2600" dirty="0"/>
              <a:t> </a:t>
            </a:r>
            <a:r>
              <a:rPr lang="it-IT" sz="2600" dirty="0" err="1"/>
              <a:t>categories</a:t>
            </a:r>
            <a:r>
              <a:rPr lang="it-IT" sz="2600" dirty="0"/>
              <a:t> of </a:t>
            </a:r>
            <a:r>
              <a:rPr lang="it-IT" sz="2600" dirty="0" err="1"/>
              <a:t>warning</a:t>
            </a:r>
            <a:r>
              <a:rPr lang="it-IT" sz="2600" dirty="0"/>
              <a:t> </a:t>
            </a:r>
            <a:r>
              <a:rPr lang="it-IT" sz="2600" dirty="0" err="1"/>
              <a:t>signs</a:t>
            </a:r>
            <a:r>
              <a:rPr lang="it-IT" sz="2600" dirty="0"/>
              <a:t> of </a:t>
            </a:r>
            <a:r>
              <a:rPr lang="it-IT" sz="2600" dirty="0" err="1"/>
              <a:t>occurring</a:t>
            </a:r>
            <a:r>
              <a:rPr lang="it-IT" sz="2600" dirty="0"/>
              <a:t> </a:t>
            </a:r>
            <a:r>
              <a:rPr lang="it-IT" sz="2600" dirty="0" err="1"/>
              <a:t>collusion</a:t>
            </a:r>
            <a:r>
              <a:rPr lang="it-IT" sz="2600" dirty="0"/>
              <a:t>, </a:t>
            </a:r>
            <a:r>
              <a:rPr lang="it-IT" sz="2600" dirty="0" err="1"/>
              <a:t>each</a:t>
            </a:r>
            <a:r>
              <a:rPr lang="it-IT" sz="2600" dirty="0"/>
              <a:t> of </a:t>
            </a:r>
            <a:r>
              <a:rPr lang="it-IT" sz="2600" dirty="0" err="1"/>
              <a:t>them</a:t>
            </a:r>
            <a:r>
              <a:rPr lang="it-IT" sz="2600" dirty="0"/>
              <a:t> </a:t>
            </a:r>
            <a:r>
              <a:rPr lang="it-IT" sz="2600" dirty="0" err="1"/>
              <a:t>referring</a:t>
            </a:r>
            <a:r>
              <a:rPr lang="it-IT" sz="2600" dirty="0"/>
              <a:t> to a </a:t>
            </a:r>
            <a:r>
              <a:rPr lang="it-IT" sz="2600" dirty="0" err="1"/>
              <a:t>particular</a:t>
            </a:r>
            <a:r>
              <a:rPr lang="it-IT" sz="2600" dirty="0"/>
              <a:t> moment or </a:t>
            </a:r>
            <a:r>
              <a:rPr lang="it-IT" sz="2600" dirty="0" err="1"/>
              <a:t>characteristic</a:t>
            </a:r>
            <a:r>
              <a:rPr lang="it-IT" sz="2600" dirty="0"/>
              <a:t> of the </a:t>
            </a:r>
            <a:r>
              <a:rPr lang="it-IT" sz="2600" dirty="0" err="1"/>
              <a:t>procurement</a:t>
            </a:r>
            <a:r>
              <a:rPr lang="it-IT" sz="2600" dirty="0"/>
              <a:t> </a:t>
            </a:r>
            <a:r>
              <a:rPr lang="it-IT" sz="2600" dirty="0" err="1"/>
              <a:t>mechanism</a:t>
            </a:r>
            <a:r>
              <a:rPr lang="it-IT" sz="2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600" dirty="0"/>
              <a:t>Warning signs involving </a:t>
            </a:r>
            <a:r>
              <a:rPr lang="en-US" sz="2600" dirty="0">
                <a:solidFill>
                  <a:srgbClr val="FF0000"/>
                </a:solidFill>
              </a:rPr>
              <a:t>bid submission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600" dirty="0"/>
              <a:t>Warning signs in </a:t>
            </a:r>
            <a:r>
              <a:rPr lang="en-US" sz="2600" dirty="0">
                <a:solidFill>
                  <a:srgbClr val="FF0000"/>
                </a:solidFill>
              </a:rPr>
              <a:t>documents submitted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600" dirty="0"/>
              <a:t>Warning signs involving </a:t>
            </a:r>
            <a:r>
              <a:rPr lang="en-US" sz="2600" dirty="0">
                <a:solidFill>
                  <a:srgbClr val="FF0000"/>
                </a:solidFill>
              </a:rPr>
              <a:t>prices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600" dirty="0"/>
              <a:t>Warning signs in </a:t>
            </a:r>
            <a:r>
              <a:rPr lang="en-US" sz="2600" dirty="0">
                <a:solidFill>
                  <a:srgbClr val="FF0000"/>
                </a:solidFill>
              </a:rPr>
              <a:t>suppliers’ statements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600" dirty="0"/>
              <a:t>Warning signs in bidders’ </a:t>
            </a:r>
            <a:r>
              <a:rPr lang="en-US" sz="2600" dirty="0">
                <a:solidFill>
                  <a:srgbClr val="FF0000"/>
                </a:solidFill>
              </a:rPr>
              <a:t>behavior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Even just one of the following “red flags” may be a signal of collusion!</a:t>
            </a:r>
            <a:endParaRPr lang="it-IT" sz="2600" dirty="0"/>
          </a:p>
          <a:p>
            <a:pPr marL="342900" indent="-342900" algn="just">
              <a:buFont typeface="+mj-lt"/>
              <a:buAutoNum type="arabicPeriod"/>
            </a:pPr>
            <a:endParaRPr lang="it-IT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Participation</a:t>
            </a:r>
            <a:endParaRPr lang="it-IT" sz="3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It is important to maximize potential participation by genuinely competing bidders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How to encourage participation?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 err="1"/>
              <a:t>Lowering</a:t>
            </a:r>
            <a:r>
              <a:rPr lang="it-IT" sz="2400" dirty="0"/>
              <a:t> </a:t>
            </a:r>
            <a:r>
              <a:rPr lang="it-IT" sz="2400" dirty="0" err="1"/>
              <a:t>financial</a:t>
            </a:r>
            <a:r>
              <a:rPr lang="it-IT" sz="2400" dirty="0"/>
              <a:t> or </a:t>
            </a:r>
            <a:r>
              <a:rPr lang="it-IT" sz="2400" dirty="0" err="1"/>
              <a:t>technical</a:t>
            </a:r>
            <a:r>
              <a:rPr lang="it-IT" sz="2400" dirty="0"/>
              <a:t> </a:t>
            </a:r>
            <a:r>
              <a:rPr lang="it-IT" sz="2400" dirty="0" err="1">
                <a:solidFill>
                  <a:srgbClr val="FF0000"/>
                </a:solidFill>
              </a:rPr>
              <a:t>prerequisites</a:t>
            </a:r>
            <a:endParaRPr lang="it-IT" sz="2400" dirty="0">
              <a:solidFill>
                <a:srgbClr val="FF0000"/>
              </a:solidFill>
            </a:endParaRPr>
          </a:p>
          <a:p>
            <a:pPr algn="just"/>
            <a:r>
              <a:rPr lang="it-IT" sz="2400" dirty="0" err="1"/>
              <a:t>Increase</a:t>
            </a:r>
            <a:r>
              <a:rPr lang="it-IT" sz="2400" dirty="0"/>
              <a:t> </a:t>
            </a:r>
            <a:r>
              <a:rPr lang="it-IT" sz="2400" dirty="0" err="1">
                <a:solidFill>
                  <a:srgbClr val="FF0000"/>
                </a:solidFill>
              </a:rPr>
              <a:t>number</a:t>
            </a:r>
            <a:r>
              <a:rPr lang="it-IT" sz="2400" dirty="0">
                <a:solidFill>
                  <a:srgbClr val="FF0000"/>
                </a:solidFill>
              </a:rPr>
              <a:t> of </a:t>
            </a:r>
            <a:r>
              <a:rPr lang="it-IT" sz="2400" dirty="0" err="1">
                <a:solidFill>
                  <a:srgbClr val="FF0000"/>
                </a:solidFill>
              </a:rPr>
              <a:t>lots</a:t>
            </a:r>
            <a:endParaRPr lang="it-IT" sz="2400" dirty="0">
              <a:solidFill>
                <a:srgbClr val="FF0000"/>
              </a:solidFill>
            </a:endParaRPr>
          </a:p>
          <a:p>
            <a:pPr algn="just"/>
            <a:r>
              <a:rPr lang="it-IT" sz="2400" dirty="0">
                <a:solidFill>
                  <a:srgbClr val="FF0000"/>
                </a:solidFill>
              </a:rPr>
              <a:t>Reduce </a:t>
            </a:r>
            <a:r>
              <a:rPr lang="it-IT" sz="2400" dirty="0" err="1">
                <a:solidFill>
                  <a:srgbClr val="FF0000"/>
                </a:solidFill>
              </a:rPr>
              <a:t>their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size</a:t>
            </a:r>
            <a:r>
              <a:rPr lang="it-IT" sz="2400" dirty="0"/>
              <a:t>!</a:t>
            </a:r>
          </a:p>
          <a:p>
            <a:pPr algn="just"/>
            <a:endParaRPr lang="it-IT" sz="2400" dirty="0"/>
          </a:p>
          <a:p>
            <a:pPr marL="0" indent="0" algn="just">
              <a:buNone/>
            </a:pPr>
            <a:r>
              <a:rPr lang="it-IT" sz="2400" dirty="0" err="1"/>
              <a:t>Prerequisites</a:t>
            </a:r>
            <a:r>
              <a:rPr lang="it-IT" sz="2400" dirty="0"/>
              <a:t> are </a:t>
            </a:r>
            <a:r>
              <a:rPr lang="it-IT" sz="2400" dirty="0" err="1"/>
              <a:t>important</a:t>
            </a:r>
            <a:r>
              <a:rPr lang="it-IT" sz="2400" dirty="0"/>
              <a:t> drivers for the </a:t>
            </a:r>
            <a:r>
              <a:rPr lang="it-IT" sz="2400" dirty="0" err="1"/>
              <a:t>efficiency</a:t>
            </a:r>
            <a:r>
              <a:rPr lang="it-IT" sz="2400" dirty="0"/>
              <a:t> of the </a:t>
            </a:r>
            <a:r>
              <a:rPr lang="it-IT" sz="2400" dirty="0" err="1"/>
              <a:t>procurement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!</a:t>
            </a:r>
          </a:p>
          <a:p>
            <a:pPr marL="0" indent="0" algn="just">
              <a:buNone/>
            </a:pP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trade</a:t>
            </a:r>
            <a:r>
              <a:rPr lang="it-IT" sz="2400" dirty="0"/>
              <a:t>-off the benefits of 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participation</a:t>
            </a:r>
            <a:r>
              <a:rPr lang="it-IT" sz="2400" dirty="0"/>
              <a:t> vs the </a:t>
            </a:r>
            <a:r>
              <a:rPr lang="it-IT" sz="2400" dirty="0" err="1"/>
              <a:t>bankruptcy</a:t>
            </a:r>
            <a:r>
              <a:rPr lang="it-IT" sz="2400" dirty="0"/>
              <a:t> </a:t>
            </a:r>
            <a:r>
              <a:rPr lang="it-IT" sz="2400" dirty="0" err="1"/>
              <a:t>risk</a:t>
            </a:r>
            <a:r>
              <a:rPr lang="it-IT" sz="2400" dirty="0"/>
              <a:t> of the </a:t>
            </a:r>
            <a:r>
              <a:rPr lang="it-IT" sz="2400" dirty="0" err="1"/>
              <a:t>winning</a:t>
            </a:r>
            <a:r>
              <a:rPr lang="it-IT" sz="2400" dirty="0"/>
              <a:t> </a:t>
            </a:r>
            <a:r>
              <a:rPr lang="it-IT" sz="2400" dirty="0" err="1"/>
              <a:t>suppliers</a:t>
            </a:r>
            <a:r>
              <a:rPr lang="it-IT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9819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Participation</a:t>
            </a:r>
            <a:endParaRPr lang="it-IT" sz="3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400" dirty="0" err="1"/>
              <a:t>Prerequisites</a:t>
            </a:r>
            <a:r>
              <a:rPr lang="it-IT" sz="2400" dirty="0"/>
              <a:t> are </a:t>
            </a:r>
            <a:r>
              <a:rPr lang="it-IT" sz="2400" dirty="0" err="1"/>
              <a:t>important</a:t>
            </a:r>
            <a:r>
              <a:rPr lang="it-IT" sz="2400" dirty="0"/>
              <a:t> drivers for the </a:t>
            </a:r>
            <a:r>
              <a:rPr lang="it-IT" sz="2400" dirty="0" err="1"/>
              <a:t>efficiency</a:t>
            </a:r>
            <a:r>
              <a:rPr lang="it-IT" sz="2400" dirty="0"/>
              <a:t> of the </a:t>
            </a:r>
            <a:r>
              <a:rPr lang="it-IT" sz="2400" dirty="0" err="1"/>
              <a:t>procurement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! </a:t>
            </a:r>
            <a:r>
              <a:rPr lang="it-IT" sz="2400" b="1" dirty="0" err="1">
                <a:solidFill>
                  <a:srgbClr val="FF0000"/>
                </a:solidFill>
              </a:rPr>
              <a:t>But</a:t>
            </a:r>
            <a:r>
              <a:rPr lang="it-IT" sz="2400" b="1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endParaRPr lang="it-IT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400" b="1" dirty="0" err="1">
                <a:solidFill>
                  <a:srgbClr val="FF0000"/>
                </a:solidFill>
              </a:rPr>
              <a:t>Pros</a:t>
            </a:r>
            <a:r>
              <a:rPr lang="it-IT" sz="2400" b="1" dirty="0">
                <a:solidFill>
                  <a:srgbClr val="FF0000"/>
                </a:solidFill>
              </a:rPr>
              <a:t> and </a:t>
            </a:r>
            <a:r>
              <a:rPr lang="it-IT" sz="2400" b="1" dirty="0" err="1">
                <a:solidFill>
                  <a:srgbClr val="FF0000"/>
                </a:solidFill>
              </a:rPr>
              <a:t>cons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it-IT" sz="2400" b="1" dirty="0" err="1"/>
              <a:t>They</a:t>
            </a:r>
            <a:r>
              <a:rPr lang="it-IT" sz="2400" b="1" dirty="0"/>
              <a:t> </a:t>
            </a:r>
            <a:r>
              <a:rPr lang="it-IT" sz="2400" b="1" dirty="0" err="1"/>
              <a:t>trade</a:t>
            </a:r>
            <a:r>
              <a:rPr lang="it-IT" sz="2400" b="1" dirty="0"/>
              <a:t>-off </a:t>
            </a:r>
            <a:r>
              <a:rPr lang="it-IT" sz="2400" b="1" dirty="0" err="1"/>
              <a:t>efficiency</a:t>
            </a:r>
            <a:r>
              <a:rPr lang="it-IT" sz="2400" b="1" dirty="0"/>
              <a:t> vs the </a:t>
            </a:r>
            <a:r>
              <a:rPr lang="it-IT" sz="2400" b="1" dirty="0" err="1"/>
              <a:t>risk</a:t>
            </a:r>
            <a:r>
              <a:rPr lang="it-IT" sz="2400" b="1" dirty="0"/>
              <a:t> of </a:t>
            </a:r>
            <a:r>
              <a:rPr lang="it-IT" sz="2400" b="1" dirty="0" err="1"/>
              <a:t>procurement</a:t>
            </a:r>
            <a:r>
              <a:rPr lang="it-IT" sz="2400" b="1" dirty="0"/>
              <a:t> </a:t>
            </a:r>
            <a:r>
              <a:rPr lang="it-IT" sz="2400" b="1" dirty="0" err="1"/>
              <a:t>failure</a:t>
            </a:r>
            <a:r>
              <a:rPr lang="it-IT" sz="2400" b="1" dirty="0"/>
              <a:t>.</a:t>
            </a:r>
          </a:p>
          <a:p>
            <a:r>
              <a:rPr lang="it-IT" sz="2400" b="1" dirty="0" err="1"/>
              <a:t>Low</a:t>
            </a:r>
            <a:r>
              <a:rPr lang="it-IT" sz="2400" b="1" dirty="0"/>
              <a:t> </a:t>
            </a:r>
            <a:r>
              <a:rPr lang="it-IT" sz="2400" b="1" dirty="0" err="1"/>
              <a:t>financial</a:t>
            </a:r>
            <a:r>
              <a:rPr lang="it-IT" sz="2400" b="1" dirty="0"/>
              <a:t> </a:t>
            </a:r>
            <a:r>
              <a:rPr lang="it-IT" sz="2400" b="1" dirty="0" err="1"/>
              <a:t>pre-requisites</a:t>
            </a:r>
            <a:r>
              <a:rPr lang="it-IT" sz="2400" dirty="0"/>
              <a:t>: </a:t>
            </a:r>
            <a:r>
              <a:rPr lang="it-IT" sz="2400" dirty="0" err="1">
                <a:solidFill>
                  <a:srgbClr val="FF0000"/>
                </a:solidFill>
              </a:rPr>
              <a:t>higher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participation</a:t>
            </a:r>
            <a:r>
              <a:rPr lang="it-IT" sz="2400" dirty="0">
                <a:solidFill>
                  <a:srgbClr val="FF0000"/>
                </a:solidFill>
              </a:rPr>
              <a:t> (+</a:t>
            </a:r>
            <a:r>
              <a:rPr lang="it-IT" sz="2400" dirty="0" err="1">
                <a:solidFill>
                  <a:srgbClr val="FF0000"/>
                </a:solidFill>
              </a:rPr>
              <a:t>efficiency</a:t>
            </a:r>
            <a:r>
              <a:rPr lang="it-IT" sz="2400" dirty="0">
                <a:solidFill>
                  <a:srgbClr val="FF0000"/>
                </a:solidFill>
              </a:rPr>
              <a:t>) </a:t>
            </a:r>
            <a:r>
              <a:rPr lang="it-IT" sz="2400" dirty="0"/>
              <a:t>vs </a:t>
            </a:r>
            <a:r>
              <a:rPr lang="it-IT" sz="2400" dirty="0" err="1">
                <a:solidFill>
                  <a:srgbClr val="FF0000"/>
                </a:solidFill>
              </a:rPr>
              <a:t>higher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bankruptcy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risk</a:t>
            </a:r>
            <a:r>
              <a:rPr lang="it-IT" sz="2400" dirty="0">
                <a:solidFill>
                  <a:srgbClr val="FF0000"/>
                </a:solidFill>
              </a:rPr>
              <a:t>  </a:t>
            </a:r>
          </a:p>
          <a:p>
            <a:r>
              <a:rPr lang="it-IT" sz="2400" b="1" dirty="0" err="1"/>
              <a:t>Low</a:t>
            </a:r>
            <a:r>
              <a:rPr lang="it-IT" sz="2400" b="1" dirty="0"/>
              <a:t> </a:t>
            </a:r>
            <a:r>
              <a:rPr lang="it-IT" sz="2400" b="1" dirty="0" err="1"/>
              <a:t>technical</a:t>
            </a:r>
            <a:r>
              <a:rPr lang="it-IT" sz="2400" b="1" dirty="0"/>
              <a:t> </a:t>
            </a:r>
            <a:r>
              <a:rPr lang="it-IT" sz="2400" b="1" dirty="0" err="1"/>
              <a:t>pre-requisites</a:t>
            </a:r>
            <a:r>
              <a:rPr lang="it-IT" sz="2400" dirty="0"/>
              <a:t>: </a:t>
            </a:r>
            <a:r>
              <a:rPr lang="it-IT" sz="2400" dirty="0" err="1">
                <a:solidFill>
                  <a:srgbClr val="FF0000"/>
                </a:solidFill>
              </a:rPr>
              <a:t>higher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participation</a:t>
            </a:r>
            <a:r>
              <a:rPr lang="it-IT" sz="2400" dirty="0">
                <a:solidFill>
                  <a:srgbClr val="FF0000"/>
                </a:solidFill>
              </a:rPr>
              <a:t> (+</a:t>
            </a:r>
            <a:r>
              <a:rPr lang="it-IT" sz="2400" dirty="0" err="1">
                <a:solidFill>
                  <a:srgbClr val="FF0000"/>
                </a:solidFill>
              </a:rPr>
              <a:t>efficiency</a:t>
            </a:r>
            <a:r>
              <a:rPr lang="it-IT" sz="2400" dirty="0"/>
              <a:t>) vs </a:t>
            </a:r>
            <a:r>
              <a:rPr lang="it-IT" sz="2400" dirty="0" err="1">
                <a:solidFill>
                  <a:srgbClr val="FF0000"/>
                </a:solidFill>
              </a:rPr>
              <a:t>lower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average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quality</a:t>
            </a:r>
            <a:r>
              <a:rPr lang="it-IT" sz="2400" dirty="0">
                <a:solidFill>
                  <a:srgbClr val="FF0000"/>
                </a:solidFill>
              </a:rPr>
              <a:t> of </a:t>
            </a:r>
            <a:r>
              <a:rPr lang="it-IT" sz="2400" dirty="0" err="1">
                <a:solidFill>
                  <a:srgbClr val="FF0000"/>
                </a:solidFill>
              </a:rPr>
              <a:t>bids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/>
              <a:t>Secret </a:t>
            </a:r>
            <a:r>
              <a:rPr lang="it-IT" sz="3800" b="1" dirty="0" err="1"/>
              <a:t>process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1885528"/>
            <a:ext cx="8602916" cy="4639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In </a:t>
            </a:r>
            <a:r>
              <a:rPr lang="it-IT" sz="2400" dirty="0" err="1"/>
              <a:t>recurring</a:t>
            </a:r>
            <a:r>
              <a:rPr lang="it-IT" sz="2400" dirty="0"/>
              <a:t> </a:t>
            </a:r>
            <a:r>
              <a:rPr lang="it-IT" sz="2400" dirty="0" err="1"/>
              <a:t>procurements</a:t>
            </a:r>
            <a:r>
              <a:rPr lang="it-IT" sz="2400" dirty="0"/>
              <a:t>, </a:t>
            </a:r>
            <a:r>
              <a:rPr lang="it-IT" sz="2400" dirty="0" err="1"/>
              <a:t>knowing</a:t>
            </a:r>
            <a:r>
              <a:rPr lang="it-IT" sz="2400" dirty="0"/>
              <a:t> the </a:t>
            </a:r>
            <a:r>
              <a:rPr lang="it-IT" sz="2400" dirty="0" err="1">
                <a:solidFill>
                  <a:srgbClr val="FF0000"/>
                </a:solidFill>
              </a:rPr>
              <a:t>identity</a:t>
            </a:r>
            <a:r>
              <a:rPr lang="it-IT" sz="2400" dirty="0">
                <a:solidFill>
                  <a:srgbClr val="FF0000"/>
                </a:solidFill>
              </a:rPr>
              <a:t> of </a:t>
            </a:r>
            <a:r>
              <a:rPr lang="it-IT" sz="2400" dirty="0" err="1">
                <a:solidFill>
                  <a:srgbClr val="FF0000"/>
                </a:solidFill>
              </a:rPr>
              <a:t>frequent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suppliers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encourage</a:t>
            </a:r>
            <a:r>
              <a:rPr lang="it-IT" sz="2400" dirty="0"/>
              <a:t> </a:t>
            </a:r>
            <a:r>
              <a:rPr lang="it-IT" sz="2400" dirty="0" err="1"/>
              <a:t>coordination</a:t>
            </a:r>
            <a:r>
              <a:rPr lang="it-IT" sz="2400" dirty="0"/>
              <a:t> and </a:t>
            </a:r>
            <a:r>
              <a:rPr lang="it-IT" sz="2400" dirty="0" err="1"/>
              <a:t>collusion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b="1" dirty="0" err="1"/>
              <a:t>Keep</a:t>
            </a:r>
            <a:r>
              <a:rPr lang="it-IT" sz="2400" b="1" dirty="0"/>
              <a:t> the </a:t>
            </a:r>
            <a:r>
              <a:rPr lang="it-IT" sz="2400" b="1" dirty="0" err="1"/>
              <a:t>process</a:t>
            </a:r>
            <a:r>
              <a:rPr lang="it-IT" sz="2400" b="1" dirty="0"/>
              <a:t> secret</a:t>
            </a:r>
          </a:p>
          <a:p>
            <a:pPr algn="just"/>
            <a:r>
              <a:rPr lang="en-US" sz="2400" dirty="0"/>
              <a:t>To help </a:t>
            </a:r>
            <a:r>
              <a:rPr lang="en-US" sz="2400" dirty="0">
                <a:solidFill>
                  <a:srgbClr val="FF0000"/>
                </a:solidFill>
              </a:rPr>
              <a:t>prevent competitors from knowing who to contact amongst potential competitors,</a:t>
            </a:r>
            <a:r>
              <a:rPr lang="en-US" sz="2400" dirty="0"/>
              <a:t> the identity of potential bidders should not be disclosed!</a:t>
            </a:r>
          </a:p>
          <a:p>
            <a:pPr algn="just"/>
            <a:r>
              <a:rPr lang="en-US" sz="2400" dirty="0"/>
              <a:t>Consider also not disclosing an estimate of project’s costs so that bidders do not have an incentive to use that estimate </a:t>
            </a:r>
            <a:r>
              <a:rPr lang="en-US" sz="2400" dirty="0">
                <a:solidFill>
                  <a:srgbClr val="FF0000"/>
                </a:solidFill>
              </a:rPr>
              <a:t>as the floor for their tenders</a:t>
            </a:r>
            <a:r>
              <a:rPr lang="en-US" sz="2400" dirty="0"/>
              <a:t>.</a:t>
            </a:r>
            <a:endParaRPr lang="it-IT" sz="2400" dirty="0"/>
          </a:p>
          <a:p>
            <a:pPr algn="just"/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61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/>
              <a:t>Data </a:t>
            </a:r>
            <a:r>
              <a:rPr lang="it-IT" sz="3800" b="1" dirty="0" err="1"/>
              <a:t>recording</a:t>
            </a:r>
            <a:r>
              <a:rPr lang="it-IT" sz="3800" b="1" dirty="0"/>
              <a:t> and </a:t>
            </a:r>
            <a:r>
              <a:rPr lang="it-IT" sz="3800" b="1" dirty="0" err="1"/>
              <a:t>communication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6977" y="1872650"/>
            <a:ext cx="9890974" cy="46398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b="1" dirty="0"/>
              <a:t>Fast and </a:t>
            </a:r>
            <a:r>
              <a:rPr lang="it-IT" sz="2400" b="1" dirty="0" err="1"/>
              <a:t>prompt</a:t>
            </a:r>
            <a:r>
              <a:rPr lang="it-IT" sz="2400" b="1" dirty="0"/>
              <a:t> </a:t>
            </a:r>
            <a:r>
              <a:rPr lang="it-IT" sz="2400" b="1" dirty="0" err="1"/>
              <a:t>communication</a:t>
            </a:r>
            <a:r>
              <a:rPr lang="it-IT" sz="2400" b="1" dirty="0"/>
              <a:t> </a:t>
            </a:r>
          </a:p>
          <a:p>
            <a:pPr algn="just"/>
            <a:r>
              <a:rPr lang="en-US" sz="2400" dirty="0"/>
              <a:t>Suspected collusion, after an audit </a:t>
            </a:r>
            <a:r>
              <a:rPr lang="en-US" sz="2400" dirty="0" err="1"/>
              <a:t>etc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should be communicated to the Competition Authority</a:t>
            </a:r>
            <a:r>
              <a:rPr lang="en-US" sz="2400" dirty="0"/>
              <a:t>. The Competition Authority will determine if additional facts are needed.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Encourage informal contact between the procurement agency and the Competition Authority </a:t>
            </a:r>
            <a:r>
              <a:rPr lang="en-US" sz="2400" dirty="0"/>
              <a:t>whenever a potential collusive tendering situation is encountered.</a:t>
            </a:r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9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/>
              <a:t>Data </a:t>
            </a:r>
            <a:r>
              <a:rPr lang="it-IT" sz="3800" b="1" dirty="0" err="1"/>
              <a:t>recording</a:t>
            </a:r>
            <a:r>
              <a:rPr lang="it-IT" sz="3800" b="1" dirty="0"/>
              <a:t> and </a:t>
            </a:r>
            <a:r>
              <a:rPr lang="it-IT" sz="3800" b="1" dirty="0" err="1"/>
              <a:t>communication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6977" y="1872650"/>
            <a:ext cx="9890974" cy="46398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b="1" dirty="0"/>
              <a:t>Fast and </a:t>
            </a:r>
            <a:r>
              <a:rPr lang="it-IT" sz="2400" b="1" dirty="0" err="1"/>
              <a:t>prompt</a:t>
            </a:r>
            <a:r>
              <a:rPr lang="it-IT" sz="2400" b="1" dirty="0"/>
              <a:t> </a:t>
            </a:r>
            <a:r>
              <a:rPr lang="it-IT" sz="2400" b="1" dirty="0" err="1"/>
              <a:t>communication</a:t>
            </a:r>
            <a:r>
              <a:rPr lang="it-IT" sz="2400" b="1" dirty="0"/>
              <a:t> </a:t>
            </a:r>
          </a:p>
          <a:p>
            <a:pPr algn="just"/>
            <a:r>
              <a:rPr lang="en-US" sz="2400" dirty="0"/>
              <a:t>Suspected collusion, after an audit </a:t>
            </a:r>
            <a:r>
              <a:rPr lang="en-US" sz="2400" dirty="0" err="1"/>
              <a:t>etc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should be communicated to the Competition Authority</a:t>
            </a:r>
            <a:r>
              <a:rPr lang="en-US" sz="2400" dirty="0"/>
              <a:t>. The Competition Authority will determine if additional facts are needed.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Encourage informal contact between the procurement agency and the Competition Authority </a:t>
            </a:r>
            <a:r>
              <a:rPr lang="en-US" sz="2400" dirty="0"/>
              <a:t>whenever a potential collusive tendering situation is encountered.</a:t>
            </a:r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</a:t>
            </a:r>
            <a:r>
              <a:rPr lang="it-IT" sz="3800" b="1" dirty="0"/>
              <a:t>Data </a:t>
            </a:r>
            <a:r>
              <a:rPr lang="it-IT" sz="3800" b="1" dirty="0" err="1"/>
              <a:t>recording</a:t>
            </a:r>
            <a:r>
              <a:rPr lang="it-IT" sz="3800" b="1" dirty="0"/>
              <a:t> and </a:t>
            </a:r>
            <a:r>
              <a:rPr lang="it-IT" sz="3800" b="1" dirty="0" err="1"/>
              <a:t>communication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1795376"/>
            <a:ext cx="9053848" cy="48114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Consider the Korean case: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Korean Federal Trade Commission (KFTC) uses a </a:t>
            </a:r>
            <a:r>
              <a:rPr lang="en-US" sz="2400" dirty="0">
                <a:solidFill>
                  <a:srgbClr val="FF0000"/>
                </a:solidFill>
              </a:rPr>
              <a:t>Bid Rigging Indicator Analysis System </a:t>
            </a:r>
            <a:r>
              <a:rPr lang="en-US" sz="2400" dirty="0">
                <a:sym typeface="Wingdings" panose="05000000000000000000" pitchFamily="2" charset="2"/>
              </a:rPr>
              <a:t> automatically and statistically analyzes the bids received during all the public procurement procedures.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Makes the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identification</a:t>
            </a:r>
            <a:r>
              <a:rPr lang="en-US" sz="2400" dirty="0">
                <a:sym typeface="Wingdings" panose="05000000000000000000" pitchFamily="2" charset="2"/>
              </a:rPr>
              <a:t> of collusive schemes easier!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Speed-up</a:t>
            </a:r>
            <a:r>
              <a:rPr lang="en-US" sz="2400" dirty="0">
                <a:sym typeface="Wingdings" panose="05000000000000000000" pitchFamily="2" charset="2"/>
              </a:rPr>
              <a:t> the process for identifying a cartel.</a:t>
            </a:r>
          </a:p>
          <a:p>
            <a:pPr algn="just"/>
            <a:r>
              <a:rPr lang="en-US" sz="2400" b="1" dirty="0">
                <a:sym typeface="Wingdings" panose="05000000000000000000" pitchFamily="2" charset="2"/>
              </a:rPr>
              <a:t>In the case examined: procurement of six sections (six lots) of the Korean Subway Line 7. Six large firms colluded by taking one lot each.</a:t>
            </a:r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KFTC found that 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winning bids were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80% above the estimated price.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Participation was too low</a:t>
            </a:r>
            <a:r>
              <a:rPr lang="en-US" sz="2400" dirty="0">
                <a:sym typeface="Wingdings" panose="05000000000000000000" pitchFamily="2" charset="2"/>
              </a:rPr>
              <a:t> (one large company and two small companies on average for each lot)</a:t>
            </a:r>
          </a:p>
          <a:p>
            <a:pPr algn="just">
              <a:buFont typeface="Wingdings" panose="05000000000000000000" pitchFamily="2" charset="2"/>
              <a:buChar char="à"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0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Leniency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2434" y="1885528"/>
            <a:ext cx="8847614" cy="46398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dirty="0" err="1"/>
              <a:t>There</a:t>
            </a:r>
            <a:r>
              <a:rPr lang="it-IT" sz="2400" dirty="0"/>
              <a:t> are instruments </a:t>
            </a:r>
            <a:r>
              <a:rPr lang="it-IT" sz="2400" dirty="0" err="1"/>
              <a:t>that</a:t>
            </a:r>
            <a:r>
              <a:rPr lang="it-IT" sz="2400" dirty="0"/>
              <a:t> help to </a:t>
            </a:r>
            <a:r>
              <a:rPr lang="it-IT" sz="2400" dirty="0" err="1"/>
              <a:t>discover</a:t>
            </a:r>
            <a:r>
              <a:rPr lang="it-IT" sz="2400" dirty="0"/>
              <a:t> </a:t>
            </a:r>
            <a:r>
              <a:rPr lang="it-IT" sz="2400" dirty="0" err="1"/>
              <a:t>anticompetitive</a:t>
            </a:r>
            <a:r>
              <a:rPr lang="it-IT" sz="2400" dirty="0"/>
              <a:t> </a:t>
            </a:r>
            <a:r>
              <a:rPr lang="it-IT" sz="2400" dirty="0" err="1"/>
              <a:t>behaviours</a:t>
            </a:r>
            <a:r>
              <a:rPr lang="it-IT" sz="2400" dirty="0"/>
              <a:t> once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already taken </a:t>
            </a:r>
            <a:r>
              <a:rPr lang="it-IT" sz="2400" dirty="0" err="1"/>
              <a:t>place</a:t>
            </a:r>
            <a:r>
              <a:rPr lang="it-IT" sz="2400" dirty="0"/>
              <a:t>…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r>
              <a:rPr lang="it-IT" sz="2400" b="1" dirty="0"/>
              <a:t>Leniency programs.  </a:t>
            </a:r>
            <a:r>
              <a:rPr lang="it-IT" sz="2400" dirty="0"/>
              <a:t>Frequent and successfully Antitrust </a:t>
            </a:r>
            <a:r>
              <a:rPr lang="it-IT" sz="2400" dirty="0" err="1"/>
              <a:t>policies</a:t>
            </a:r>
            <a:r>
              <a:rPr lang="it-IT" sz="2400" dirty="0"/>
              <a:t>. </a:t>
            </a:r>
          </a:p>
          <a:p>
            <a:pPr algn="just"/>
            <a:r>
              <a:rPr lang="it-IT" sz="2400" dirty="0" err="1"/>
              <a:t>Usually</a:t>
            </a:r>
            <a:r>
              <a:rPr lang="it-IT" sz="2400" dirty="0"/>
              <a:t> </a:t>
            </a:r>
            <a:r>
              <a:rPr lang="it-IT" sz="2400" dirty="0" err="1"/>
              <a:t>Competition</a:t>
            </a:r>
            <a:r>
              <a:rPr lang="it-IT" sz="2400" dirty="0"/>
              <a:t> </a:t>
            </a:r>
            <a:r>
              <a:rPr lang="it-IT" sz="2400" dirty="0" err="1"/>
              <a:t>Authorities</a:t>
            </a:r>
            <a:r>
              <a:rPr lang="it-IT" sz="2400" dirty="0"/>
              <a:t> impose </a:t>
            </a:r>
            <a:r>
              <a:rPr lang="it-IT" sz="2400" b="1" dirty="0"/>
              <a:t>fines</a:t>
            </a:r>
            <a:r>
              <a:rPr lang="it-IT" sz="2400" dirty="0"/>
              <a:t> on firms that are </a:t>
            </a:r>
            <a:r>
              <a:rPr lang="it-IT" sz="2400" dirty="0" err="1"/>
              <a:t>found</a:t>
            </a:r>
            <a:r>
              <a:rPr lang="it-IT" sz="2400" dirty="0"/>
              <a:t> </a:t>
            </a:r>
            <a:r>
              <a:rPr lang="it-IT" sz="2400" dirty="0" err="1"/>
              <a:t>colluding</a:t>
            </a:r>
            <a:r>
              <a:rPr lang="it-IT" sz="2400" dirty="0"/>
              <a:t>. However, </a:t>
            </a:r>
            <a:r>
              <a:rPr lang="it-IT" sz="2400" dirty="0" err="1"/>
              <a:t>anticompetitive</a:t>
            </a:r>
            <a:r>
              <a:rPr lang="it-IT" sz="2400" dirty="0"/>
              <a:t> </a:t>
            </a:r>
            <a:r>
              <a:rPr lang="it-IT" sz="2400" dirty="0" err="1"/>
              <a:t>evidence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sometimes difficult to obtain so complete cartel deterrence is not feasible even if fines are very high. </a:t>
            </a:r>
          </a:p>
          <a:p>
            <a:pPr algn="just"/>
            <a:r>
              <a:rPr lang="it-IT" sz="2400" dirty="0" err="1"/>
              <a:t>Leniency</a:t>
            </a:r>
            <a:r>
              <a:rPr lang="it-IT" sz="2400" dirty="0"/>
              <a:t> are programs that </a:t>
            </a:r>
            <a:r>
              <a:rPr lang="it-IT" sz="2400" dirty="0">
                <a:solidFill>
                  <a:srgbClr val="FF0000"/>
                </a:solidFill>
              </a:rPr>
              <a:t>‘automatically award immunity from fines to the first member of a cartel </a:t>
            </a:r>
            <a:r>
              <a:rPr lang="en-US" sz="2400" dirty="0">
                <a:solidFill>
                  <a:srgbClr val="FF0000"/>
                </a:solidFill>
              </a:rPr>
              <a:t>that spontaneously reports information before an investigation of the cartel is opened’ </a:t>
            </a:r>
            <a:r>
              <a:rPr lang="en-US" sz="2400" dirty="0"/>
              <a:t>(</a:t>
            </a:r>
            <a:r>
              <a:rPr lang="en-US" sz="2400" dirty="0" err="1"/>
              <a:t>Spagnolo</a:t>
            </a:r>
            <a:r>
              <a:rPr lang="en-US" sz="2400" dirty="0"/>
              <a:t> (2004)). </a:t>
            </a:r>
            <a:endParaRPr lang="it-I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10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Leniency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9859" y="1885528"/>
            <a:ext cx="9195516" cy="463981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sz="2400" b="1" dirty="0"/>
              <a:t>How do </a:t>
            </a:r>
            <a:r>
              <a:rPr lang="it-IT" sz="2400" b="1" dirty="0" err="1"/>
              <a:t>they</a:t>
            </a:r>
            <a:r>
              <a:rPr lang="it-IT" sz="2400" b="1" dirty="0"/>
              <a:t> work?</a:t>
            </a:r>
          </a:p>
          <a:p>
            <a:pPr marL="0" indent="0" algn="just">
              <a:buNone/>
            </a:pPr>
            <a:endParaRPr lang="it-IT" sz="2400" dirty="0"/>
          </a:p>
          <a:p>
            <a:pPr algn="just"/>
            <a:r>
              <a:rPr lang="it-IT" sz="2400" dirty="0"/>
              <a:t>Cartels are </a:t>
            </a:r>
            <a:r>
              <a:rPr lang="it-IT" sz="2400" dirty="0" err="1"/>
              <a:t>sustainable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en-US" sz="2400" dirty="0"/>
              <a:t>long-term gains from future collusion offset short-term gains from a deviation</a:t>
            </a:r>
            <a:r>
              <a:rPr lang="it-IT" sz="2400" dirty="0"/>
              <a:t> (i.e., </a:t>
            </a:r>
            <a:r>
              <a:rPr lang="it-IT" sz="2400" dirty="0" err="1"/>
              <a:t>submitting</a:t>
            </a:r>
            <a:r>
              <a:rPr lang="it-IT" sz="2400" dirty="0"/>
              <a:t> a </a:t>
            </a:r>
            <a:r>
              <a:rPr lang="it-IT" sz="2400" dirty="0" err="1"/>
              <a:t>price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lower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the collusive </a:t>
            </a:r>
            <a:r>
              <a:rPr lang="it-IT" sz="2400" dirty="0" err="1"/>
              <a:t>one</a:t>
            </a:r>
            <a:r>
              <a:rPr lang="it-IT" sz="2400" dirty="0"/>
              <a:t>!)</a:t>
            </a:r>
          </a:p>
          <a:p>
            <a:pPr algn="just"/>
            <a:r>
              <a:rPr lang="en-US" sz="2400" dirty="0"/>
              <a:t>With leniency, </a:t>
            </a:r>
            <a:r>
              <a:rPr lang="en-US" sz="2400" dirty="0">
                <a:solidFill>
                  <a:srgbClr val="FF0000"/>
                </a:solidFill>
              </a:rPr>
              <a:t>a deviating firm can report </a:t>
            </a:r>
            <a:r>
              <a:rPr lang="en-US" sz="2400" dirty="0"/>
              <a:t>to the competition authority and protect itself! </a:t>
            </a:r>
          </a:p>
          <a:p>
            <a:pPr algn="just"/>
            <a:r>
              <a:rPr lang="en-US" sz="2400" dirty="0"/>
              <a:t>In exchange of hard information on a cartel, the deviating firm gets lower fines or complete immunity. </a:t>
            </a:r>
          </a:p>
          <a:p>
            <a:pPr algn="just"/>
            <a:r>
              <a:rPr lang="it-IT" sz="2400" dirty="0" err="1"/>
              <a:t>As</a:t>
            </a:r>
            <a:r>
              <a:rPr lang="it-IT" sz="2400" dirty="0"/>
              <a:t> a </a:t>
            </a:r>
            <a:r>
              <a:rPr lang="it-IT" sz="2400" dirty="0" err="1"/>
              <a:t>consequence</a:t>
            </a:r>
            <a:r>
              <a:rPr lang="it-IT" sz="2400" dirty="0"/>
              <a:t>, </a:t>
            </a:r>
            <a:r>
              <a:rPr lang="it-IT" sz="2400" dirty="0" err="1"/>
              <a:t>deviator’s</a:t>
            </a:r>
            <a:r>
              <a:rPr lang="it-IT" sz="2400" dirty="0"/>
              <a:t> short-</a:t>
            </a:r>
            <a:r>
              <a:rPr lang="it-IT" sz="2400" dirty="0" err="1"/>
              <a:t>term</a:t>
            </a:r>
            <a:r>
              <a:rPr lang="it-IT" sz="2400" dirty="0"/>
              <a:t> </a:t>
            </a:r>
            <a:r>
              <a:rPr lang="it-IT" sz="2400" dirty="0" err="1"/>
              <a:t>gains</a:t>
            </a:r>
            <a:r>
              <a:rPr lang="it-IT" sz="2400" dirty="0"/>
              <a:t> </a:t>
            </a:r>
            <a:r>
              <a:rPr lang="it-IT" sz="2400" dirty="0" err="1"/>
              <a:t>increase</a:t>
            </a:r>
            <a:r>
              <a:rPr lang="it-IT" sz="2400" dirty="0"/>
              <a:t> </a:t>
            </a:r>
            <a:r>
              <a:rPr lang="it-IT" sz="2400" dirty="0" err="1"/>
              <a:t>while</a:t>
            </a:r>
            <a:r>
              <a:rPr lang="it-IT" sz="2400" dirty="0"/>
              <a:t> long-</a:t>
            </a:r>
            <a:r>
              <a:rPr lang="it-IT" sz="2400" dirty="0" err="1"/>
              <a:t>term</a:t>
            </a:r>
            <a:r>
              <a:rPr lang="it-IT" sz="2400" dirty="0"/>
              <a:t> </a:t>
            </a:r>
            <a:r>
              <a:rPr lang="it-IT" sz="2400" dirty="0" err="1"/>
              <a:t>gains</a:t>
            </a:r>
            <a:r>
              <a:rPr lang="it-IT" sz="2400" dirty="0"/>
              <a:t> </a:t>
            </a:r>
            <a:r>
              <a:rPr lang="it-IT" sz="2400" dirty="0" err="1"/>
              <a:t>remain</a:t>
            </a:r>
            <a:r>
              <a:rPr lang="it-IT" sz="2400" dirty="0"/>
              <a:t> </a:t>
            </a:r>
            <a:r>
              <a:rPr lang="it-IT" sz="2400" dirty="0" err="1"/>
              <a:t>stable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higher</a:t>
            </a:r>
            <a:r>
              <a:rPr lang="it-IT" sz="2400" b="1" dirty="0">
                <a:sym typeface="Wingdings" panose="05000000000000000000" pitchFamily="2" charset="2"/>
              </a:rPr>
              <a:t> incentive to report with </a:t>
            </a:r>
            <a:r>
              <a:rPr lang="it-IT" sz="2400" b="1" dirty="0" err="1">
                <a:sym typeface="Wingdings" panose="05000000000000000000" pitchFamily="2" charset="2"/>
              </a:rPr>
              <a:t>respect</a:t>
            </a:r>
            <a:r>
              <a:rPr lang="it-IT" sz="2400" b="1" dirty="0">
                <a:sym typeface="Wingdings" panose="05000000000000000000" pitchFamily="2" charset="2"/>
              </a:rPr>
              <a:t> to the status-quo!</a:t>
            </a:r>
          </a:p>
          <a:p>
            <a:pPr marL="0" indent="0" algn="just">
              <a:buNone/>
            </a:pPr>
            <a:r>
              <a:rPr lang="it-IT" sz="1800" dirty="0">
                <a:sym typeface="Wingdings" panose="05000000000000000000" pitchFamily="2" charset="2"/>
              </a:rPr>
              <a:t> </a:t>
            </a:r>
            <a:endParaRPr lang="it-IT" sz="1800" dirty="0"/>
          </a:p>
          <a:p>
            <a:pPr algn="just"/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Leniency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6398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b="1" dirty="0" err="1"/>
              <a:t>Deterrence</a:t>
            </a:r>
            <a:r>
              <a:rPr lang="it-IT" sz="2400" b="1" dirty="0"/>
              <a:t>: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Increasing amnesty (reducing the fine) destabilize collusion.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If full leniency (complete immunity) is insufficient, offer a positive reward.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Depending on the fine reduction and on the level of rewards, collusion becomes non-sustainable anymore.</a:t>
            </a:r>
          </a:p>
          <a:p>
            <a:pPr algn="just"/>
            <a:endParaRPr lang="en-US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b="1" dirty="0">
                <a:sym typeface="Wingdings" panose="05000000000000000000" pitchFamily="2" charset="2"/>
              </a:rPr>
              <a:t>Concerns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Program may be abused! (i.e., companies may collude and then report!)</a:t>
            </a:r>
          </a:p>
          <a:p>
            <a:pPr algn="just"/>
            <a:endParaRPr lang="it-IT" sz="18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it-IT" sz="1800" dirty="0">
                <a:sym typeface="Wingdings" panose="05000000000000000000" pitchFamily="2" charset="2"/>
              </a:rPr>
              <a:t> </a:t>
            </a:r>
            <a:endParaRPr lang="it-IT" sz="1800" dirty="0"/>
          </a:p>
          <a:p>
            <a:pPr algn="just"/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4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Collusion</a:t>
            </a:r>
            <a:r>
              <a:rPr lang="it-IT" sz="3800" dirty="0"/>
              <a:t> </a:t>
            </a:r>
            <a:r>
              <a:rPr lang="it-IT" sz="3800" dirty="0" err="1"/>
              <a:t>prevention</a:t>
            </a:r>
            <a:r>
              <a:rPr lang="it-IT" sz="3800" dirty="0"/>
              <a:t>  </a:t>
            </a:r>
            <a:r>
              <a:rPr lang="it-IT" sz="3800" b="1" dirty="0" err="1"/>
              <a:t>Leniency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639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What if there are more than one deviators?</a:t>
            </a:r>
          </a:p>
          <a:p>
            <a:pPr marL="0" indent="0" algn="just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400" dirty="0">
                <a:sym typeface="Wingdings" panose="05000000000000000000" pitchFamily="2" charset="2"/>
              </a:rPr>
              <a:t>First informant rule or more informants? </a:t>
            </a:r>
            <a:r>
              <a:rPr lang="en-US" sz="2400" b="1" dirty="0">
                <a:sym typeface="Wingdings" panose="05000000000000000000" pitchFamily="2" charset="2"/>
              </a:rPr>
              <a:t>No conclusive answer…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Offering leniency to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additional informants</a:t>
            </a:r>
            <a:r>
              <a:rPr lang="en-US" sz="2400" dirty="0">
                <a:sym typeface="Wingdings" panose="05000000000000000000" pitchFamily="2" charset="2"/>
              </a:rPr>
              <a:t> increases deterrence power.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Drawback.</a:t>
            </a:r>
            <a:r>
              <a:rPr lang="en-US" sz="2400" dirty="0">
                <a:sym typeface="Wingdings" panose="05000000000000000000" pitchFamily="2" charset="2"/>
              </a:rPr>
              <a:t> This facilitates abusing the “collude and report” strategy.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As a result, leniency becomes less effective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It may reduce optimal amnesty rate  (if all informants treated alike, then no leniency)</a:t>
            </a:r>
          </a:p>
          <a:p>
            <a:pPr algn="just"/>
            <a:endParaRPr lang="en-US" sz="1800" dirty="0">
              <a:sym typeface="Wingdings" panose="05000000000000000000" pitchFamily="2" charset="2"/>
            </a:endParaRPr>
          </a:p>
          <a:p>
            <a:pPr algn="just"/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submission</a:t>
            </a:r>
            <a:r>
              <a:rPr lang="it-IT" sz="3800" b="1" dirty="0"/>
              <a:t>            		</a:t>
            </a:r>
            <a:endParaRPr lang="it-IT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885528"/>
            <a:ext cx="8153400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same supplier is often the </a:t>
            </a:r>
            <a:r>
              <a:rPr lang="en-US" sz="2400" dirty="0">
                <a:solidFill>
                  <a:srgbClr val="FF0000"/>
                </a:solidFill>
              </a:rPr>
              <a:t>lowest bidder </a:t>
            </a:r>
            <a:r>
              <a:rPr lang="en-US" sz="2400" dirty="0"/>
              <a:t>(i.e. the successful bidder).</a:t>
            </a:r>
          </a:p>
          <a:p>
            <a:pPr algn="just"/>
            <a:r>
              <a:rPr lang="en-US" sz="2400" dirty="0"/>
              <a:t> Each company seems </a:t>
            </a:r>
            <a:r>
              <a:rPr lang="en-US" sz="2400" dirty="0">
                <a:solidFill>
                  <a:srgbClr val="FF0000"/>
                </a:solidFill>
              </a:rPr>
              <a:t>to take a turn </a:t>
            </a:r>
            <a:r>
              <a:rPr lang="en-US" sz="2400" dirty="0"/>
              <a:t>being the winning bidder </a:t>
            </a:r>
          </a:p>
          <a:p>
            <a:pPr algn="just"/>
            <a:r>
              <a:rPr lang="en-US" sz="2400" dirty="0"/>
              <a:t>There is a </a:t>
            </a:r>
            <a:r>
              <a:rPr lang="en-US" sz="2400" dirty="0">
                <a:solidFill>
                  <a:srgbClr val="FF0000"/>
                </a:solidFill>
              </a:rPr>
              <a:t>geographic allocation </a:t>
            </a:r>
            <a:r>
              <a:rPr lang="en-US" sz="2400" dirty="0"/>
              <a:t>of winning tenders. Some firms submit tenders that win in only certain geographic area. </a:t>
            </a:r>
          </a:p>
          <a:p>
            <a:pPr algn="just"/>
            <a:r>
              <a:rPr lang="en-US" sz="2400" dirty="0"/>
              <a:t>Regular suppliers </a:t>
            </a:r>
            <a:r>
              <a:rPr lang="en-US" sz="2400" dirty="0">
                <a:solidFill>
                  <a:srgbClr val="FF0000"/>
                </a:solidFill>
              </a:rPr>
              <a:t>fail to bid on a tender they would normally be expected to bid for</a:t>
            </a:r>
            <a:r>
              <a:rPr lang="en-US" sz="2400" dirty="0"/>
              <a:t>, but have continued to bid for other tenders.</a:t>
            </a:r>
          </a:p>
          <a:p>
            <a:pPr algn="just"/>
            <a:r>
              <a:rPr lang="en-US" sz="2400" dirty="0"/>
              <a:t>Some suppliers </a:t>
            </a:r>
            <a:r>
              <a:rPr lang="en-US" sz="2400" dirty="0">
                <a:solidFill>
                  <a:srgbClr val="FF0000"/>
                </a:solidFill>
              </a:rPr>
              <a:t>unexpectedly withdraw from bidding</a:t>
            </a:r>
            <a:r>
              <a:rPr lang="en-US" sz="2400" dirty="0"/>
              <a:t>. </a:t>
            </a:r>
            <a:endParaRPr lang="it-IT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7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Bid</a:t>
            </a:r>
            <a:r>
              <a:rPr lang="it-IT" sz="3800" b="1" dirty="0"/>
              <a:t> </a:t>
            </a:r>
            <a:r>
              <a:rPr lang="it-IT" sz="3800" b="1" dirty="0" err="1"/>
              <a:t>submission</a:t>
            </a:r>
            <a:r>
              <a:rPr lang="it-IT" sz="3800" b="1" dirty="0"/>
              <a:t>				</a:t>
            </a:r>
            <a:r>
              <a:rPr lang="it-IT" sz="2500" b="1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8192" y="1885528"/>
            <a:ext cx="8821856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winning bidder </a:t>
            </a:r>
            <a:r>
              <a:rPr lang="en-US" sz="2400" dirty="0">
                <a:solidFill>
                  <a:srgbClr val="FF0000"/>
                </a:solidFill>
              </a:rPr>
              <a:t>does not accept the contract </a:t>
            </a:r>
            <a:r>
              <a:rPr lang="en-US" sz="2400" dirty="0"/>
              <a:t>and is later found to be a </a:t>
            </a:r>
            <a:r>
              <a:rPr lang="en-US" sz="2400" dirty="0">
                <a:solidFill>
                  <a:srgbClr val="FF0000"/>
                </a:solidFill>
              </a:rPr>
              <a:t>subcontractor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winning bidder repeatedly </a:t>
            </a:r>
            <a:r>
              <a:rPr lang="en-US" sz="2400" dirty="0">
                <a:solidFill>
                  <a:srgbClr val="FF0000"/>
                </a:solidFill>
              </a:rPr>
              <a:t>subcontracts</a:t>
            </a:r>
            <a:r>
              <a:rPr lang="en-US" sz="2400" dirty="0"/>
              <a:t> work to unsuccessful bidders</a:t>
            </a:r>
            <a:endParaRPr lang="it-IT" sz="2400" dirty="0"/>
          </a:p>
          <a:p>
            <a:pPr algn="just"/>
            <a:r>
              <a:rPr lang="en-US" sz="2400" dirty="0"/>
              <a:t>Competitors’ bids are </a:t>
            </a:r>
            <a:r>
              <a:rPr lang="en-US" sz="2400" dirty="0">
                <a:solidFill>
                  <a:srgbClr val="FF0000"/>
                </a:solidFill>
              </a:rPr>
              <a:t>received together </a:t>
            </a:r>
          </a:p>
          <a:p>
            <a:pPr algn="just"/>
            <a:r>
              <a:rPr lang="en-US" sz="2400" dirty="0"/>
              <a:t>Certain companies always submit bids </a:t>
            </a:r>
            <a:r>
              <a:rPr lang="en-US" sz="2400" dirty="0">
                <a:solidFill>
                  <a:srgbClr val="FF0000"/>
                </a:solidFill>
              </a:rPr>
              <a:t>but never win</a:t>
            </a:r>
            <a:r>
              <a:rPr lang="en-US" sz="2400" dirty="0"/>
              <a:t>. </a:t>
            </a:r>
            <a:endParaRPr lang="it-IT" sz="2400" dirty="0"/>
          </a:p>
          <a:p>
            <a:pPr algn="just"/>
            <a:r>
              <a:rPr lang="en-US" sz="2400" dirty="0"/>
              <a:t>Two or more businesses submit a </a:t>
            </a:r>
            <a:r>
              <a:rPr lang="en-US" sz="2400" dirty="0">
                <a:solidFill>
                  <a:srgbClr val="FF0000"/>
                </a:solidFill>
              </a:rPr>
              <a:t>joint bid </a:t>
            </a:r>
            <a:r>
              <a:rPr lang="en-US" sz="2400" dirty="0"/>
              <a:t>even though one of them could have bid on its own. </a:t>
            </a:r>
          </a:p>
          <a:p>
            <a:pPr algn="just"/>
            <a:r>
              <a:rPr lang="en-US" sz="2400" dirty="0"/>
              <a:t>Competitors regularly socialize or hold meetings shortly </a:t>
            </a:r>
            <a:r>
              <a:rPr lang="en-US" sz="2400" dirty="0">
                <a:solidFill>
                  <a:srgbClr val="FF0000"/>
                </a:solidFill>
              </a:rPr>
              <a:t>before the tender deadline</a:t>
            </a:r>
            <a:r>
              <a:rPr lang="en-US" sz="2400" dirty="0"/>
              <a:t>. </a:t>
            </a:r>
            <a:endParaRPr lang="it-IT" sz="24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9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Documents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7" y="1885528"/>
            <a:ext cx="8642969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Identical mistakes in the bid documents or letters submitted by different companies, such as </a:t>
            </a:r>
            <a:r>
              <a:rPr lang="en-US" sz="2400" dirty="0">
                <a:solidFill>
                  <a:srgbClr val="FF0000"/>
                </a:solidFill>
              </a:rPr>
              <a:t>spelling errors</a:t>
            </a:r>
            <a:r>
              <a:rPr lang="en-US" sz="2400" dirty="0"/>
              <a:t> </a:t>
            </a:r>
            <a:r>
              <a:rPr lang="en-US" sz="2400" b="1" dirty="0"/>
              <a:t>(see case study Medical Equipment Procurement, India)</a:t>
            </a:r>
            <a:endParaRPr lang="it-IT" sz="2400" b="1" dirty="0"/>
          </a:p>
          <a:p>
            <a:pPr algn="just"/>
            <a:r>
              <a:rPr lang="en-US" sz="2400" dirty="0"/>
              <a:t>Bids from different companies contain </a:t>
            </a:r>
            <a:r>
              <a:rPr lang="en-US" sz="2400" dirty="0">
                <a:solidFill>
                  <a:srgbClr val="FF0000"/>
                </a:solidFill>
              </a:rPr>
              <a:t>similar handwriting </a:t>
            </a:r>
            <a:r>
              <a:rPr lang="en-US" sz="2400" dirty="0"/>
              <a:t>or typeface or use identical form or stationary. </a:t>
            </a:r>
            <a:endParaRPr lang="it-IT" sz="2400" dirty="0"/>
          </a:p>
          <a:p>
            <a:pPr algn="just"/>
            <a:r>
              <a:rPr lang="en-US" sz="2400" dirty="0"/>
              <a:t>Bid documents from one company make </a:t>
            </a:r>
            <a:r>
              <a:rPr lang="en-US" sz="2400" dirty="0">
                <a:solidFill>
                  <a:srgbClr val="FF0000"/>
                </a:solidFill>
              </a:rPr>
              <a:t>express reference to competitors’ bids </a:t>
            </a:r>
            <a:r>
              <a:rPr lang="en-US" sz="2400" dirty="0"/>
              <a:t>or use another bidder’s letterhead or fax number.</a:t>
            </a:r>
            <a:endParaRPr lang="it-IT" sz="2400" dirty="0"/>
          </a:p>
          <a:p>
            <a:pPr algn="just"/>
            <a:r>
              <a:rPr lang="en-US" sz="2400" dirty="0"/>
              <a:t>Bids from different companies contain </a:t>
            </a:r>
            <a:r>
              <a:rPr lang="en-US" sz="2400" dirty="0">
                <a:solidFill>
                  <a:srgbClr val="FF0000"/>
                </a:solidFill>
              </a:rPr>
              <a:t>identical miscalculations</a:t>
            </a:r>
            <a:r>
              <a:rPr lang="en-US" sz="2400" dirty="0"/>
              <a:t>.</a:t>
            </a:r>
            <a:endParaRPr lang="it-IT" sz="2400" dirty="0"/>
          </a:p>
          <a:p>
            <a:pPr algn="just"/>
            <a:r>
              <a:rPr lang="en-US" sz="2400" dirty="0"/>
              <a:t>Bids from different companies contain a significant number of </a:t>
            </a:r>
            <a:r>
              <a:rPr lang="en-US" sz="2400" dirty="0">
                <a:solidFill>
                  <a:srgbClr val="FF0000"/>
                </a:solidFill>
              </a:rPr>
              <a:t>identical estimates </a:t>
            </a:r>
            <a:r>
              <a:rPr lang="en-US" sz="2400" dirty="0"/>
              <a:t>of the cost of certain items.</a:t>
            </a:r>
            <a:endParaRPr lang="it-IT" sz="2400" dirty="0"/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/>
              <a:t>Case </a:t>
            </a:r>
            <a:r>
              <a:rPr lang="it-IT" sz="3800" b="1" dirty="0" err="1"/>
              <a:t>Study</a:t>
            </a:r>
            <a:r>
              <a:rPr lang="it-IT" sz="3800" b="1" dirty="0"/>
              <a:t>,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2435" y="1885528"/>
            <a:ext cx="9517486" cy="4785728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200" dirty="0"/>
              <a:t>Collusive </a:t>
            </a:r>
            <a:r>
              <a:rPr lang="it-IT" sz="2200" dirty="0" err="1"/>
              <a:t>agreement</a:t>
            </a:r>
            <a:r>
              <a:rPr lang="it-IT" sz="2200" dirty="0"/>
              <a:t>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three</a:t>
            </a:r>
            <a:r>
              <a:rPr lang="it-IT" sz="2200" dirty="0"/>
              <a:t> </a:t>
            </a:r>
            <a:r>
              <a:rPr lang="it-IT" sz="2200" dirty="0" err="1"/>
              <a:t>firms</a:t>
            </a:r>
            <a:r>
              <a:rPr lang="it-IT" sz="2200" dirty="0"/>
              <a:t> (MDD, PSE, MPS) in the </a:t>
            </a:r>
            <a:r>
              <a:rPr lang="it-IT" sz="2200" dirty="0" err="1"/>
              <a:t>procurement</a:t>
            </a:r>
            <a:r>
              <a:rPr lang="it-IT" sz="2200" dirty="0"/>
              <a:t> for </a:t>
            </a:r>
            <a:r>
              <a:rPr lang="it-IT" sz="2200" dirty="0" err="1"/>
              <a:t>medical</a:t>
            </a:r>
            <a:r>
              <a:rPr lang="it-IT" sz="2200" dirty="0"/>
              <a:t> </a:t>
            </a:r>
            <a:r>
              <a:rPr lang="it-IT" sz="2200" dirty="0" err="1"/>
              <a:t>equipments</a:t>
            </a:r>
            <a:r>
              <a:rPr lang="it-IT" sz="2200" dirty="0"/>
              <a:t> for the </a:t>
            </a:r>
            <a:r>
              <a:rPr lang="it-IT" sz="2200" dirty="0" err="1"/>
              <a:t>Safdarjung</a:t>
            </a:r>
            <a:r>
              <a:rPr lang="it-IT" sz="2200" dirty="0"/>
              <a:t> Hospital, New Delhi.</a:t>
            </a:r>
          </a:p>
          <a:p>
            <a:pPr marL="0" indent="0" algn="just">
              <a:buNone/>
            </a:pPr>
            <a:r>
              <a:rPr lang="it-IT" sz="2200" b="1" dirty="0" err="1"/>
              <a:t>Evidence</a:t>
            </a:r>
            <a:r>
              <a:rPr lang="it-IT" sz="2200" b="1" dirty="0"/>
              <a:t>:</a:t>
            </a:r>
          </a:p>
          <a:p>
            <a:pPr algn="just"/>
            <a:r>
              <a:rPr lang="en-GB" sz="2200" dirty="0"/>
              <a:t>Common typographical errors: all three competitors miss-typed the word ‘of’ as ‘o’ at serial H, I, J, K, L. of a tabular form; </a:t>
            </a:r>
          </a:p>
          <a:p>
            <a:pPr algn="just"/>
            <a:r>
              <a:rPr lang="en-GB" sz="2200" dirty="0"/>
              <a:t>Same spelling mistake: the word ‘</a:t>
            </a:r>
            <a:r>
              <a:rPr lang="en-GB" sz="2200" dirty="0">
                <a:solidFill>
                  <a:srgbClr val="FF0000"/>
                </a:solidFill>
              </a:rPr>
              <a:t>over lapping</a:t>
            </a:r>
            <a:r>
              <a:rPr lang="en-GB" sz="2200" dirty="0"/>
              <a:t>’ was misspelled in all three bid documents as ‘</a:t>
            </a:r>
            <a:r>
              <a:rPr lang="en-GB" sz="2200" dirty="0" err="1">
                <a:solidFill>
                  <a:srgbClr val="FF0000"/>
                </a:solidFill>
              </a:rPr>
              <a:t>overel</a:t>
            </a:r>
            <a:r>
              <a:rPr lang="en-GB" sz="2200" b="1" dirty="0" err="1">
                <a:solidFill>
                  <a:srgbClr val="FF0000"/>
                </a:solidFill>
              </a:rPr>
              <a:t>a</a:t>
            </a:r>
            <a:r>
              <a:rPr lang="en-GB" sz="2200" dirty="0" err="1">
                <a:solidFill>
                  <a:srgbClr val="FF0000"/>
                </a:solidFill>
              </a:rPr>
              <a:t>pping</a:t>
            </a:r>
            <a:r>
              <a:rPr lang="en-GB" sz="2200" dirty="0"/>
              <a:t>’; </a:t>
            </a:r>
          </a:p>
          <a:p>
            <a:pPr algn="just"/>
            <a:r>
              <a:rPr lang="en-GB" sz="2200" dirty="0"/>
              <a:t>Identical mistakes: all the items under price schedule XIA (used for domestic goods) </a:t>
            </a:r>
            <a:r>
              <a:rPr lang="en-GB" sz="2200" dirty="0">
                <a:solidFill>
                  <a:srgbClr val="FF0000"/>
                </a:solidFill>
              </a:rPr>
              <a:t>were wrongly included under price schedule XIB </a:t>
            </a:r>
            <a:r>
              <a:rPr lang="en-GB" sz="2200" dirty="0"/>
              <a:t>(used for foreign currency items); </a:t>
            </a:r>
          </a:p>
          <a:p>
            <a:pPr algn="just"/>
            <a:r>
              <a:rPr lang="en-GB" sz="2200" dirty="0"/>
              <a:t>The font used for typing bids </a:t>
            </a:r>
            <a:r>
              <a:rPr lang="en-GB" sz="2200" dirty="0">
                <a:solidFill>
                  <a:srgbClr val="FF0000"/>
                </a:solidFill>
              </a:rPr>
              <a:t>was also the same</a:t>
            </a:r>
            <a:r>
              <a:rPr lang="en-GB" sz="2200" dirty="0"/>
              <a:t>; </a:t>
            </a:r>
          </a:p>
          <a:p>
            <a:pPr algn="just"/>
            <a:r>
              <a:rPr lang="en-GB" sz="2200" dirty="0">
                <a:solidFill>
                  <a:srgbClr val="FF0000"/>
                </a:solidFill>
              </a:rPr>
              <a:t>Similar bidding patterns </a:t>
            </a:r>
            <a:r>
              <a:rPr lang="en-GB" sz="2200" dirty="0"/>
              <a:t>of these three firms in other similar contract works of hospital indicating for bid rotation.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7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 err="1"/>
              <a:t>Documents</a:t>
            </a:r>
            <a:endParaRPr lang="it-IT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8039" y="1885528"/>
            <a:ext cx="8912009" cy="4423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packaging from different companies has </a:t>
            </a:r>
            <a:r>
              <a:rPr lang="en-US" sz="2400" dirty="0">
                <a:solidFill>
                  <a:srgbClr val="FF0000"/>
                </a:solidFill>
              </a:rPr>
              <a:t>similar postmarks</a:t>
            </a:r>
            <a:r>
              <a:rPr lang="en-US" sz="2400" dirty="0"/>
              <a:t> or post metering machine marks.</a:t>
            </a:r>
            <a:endParaRPr lang="it-IT" sz="2400" dirty="0"/>
          </a:p>
          <a:p>
            <a:pPr algn="just"/>
            <a:r>
              <a:rPr lang="en-US" sz="2400" dirty="0"/>
              <a:t>Bid documents from different companies indicate numerous </a:t>
            </a:r>
            <a:r>
              <a:rPr lang="en-US" sz="2400" dirty="0">
                <a:solidFill>
                  <a:srgbClr val="FF0000"/>
                </a:solidFill>
              </a:rPr>
              <a:t>last minute adjustments</a:t>
            </a:r>
            <a:r>
              <a:rPr lang="en-US" sz="2400" dirty="0"/>
              <a:t>, such as the use of erasures or other physical alterations.</a:t>
            </a:r>
            <a:endParaRPr lang="it-IT" sz="2400" dirty="0"/>
          </a:p>
          <a:p>
            <a:pPr algn="just"/>
            <a:r>
              <a:rPr lang="en-US" sz="2400" dirty="0"/>
              <a:t>Bids from different companies contain </a:t>
            </a:r>
            <a:r>
              <a:rPr lang="en-US" sz="2400" dirty="0">
                <a:solidFill>
                  <a:srgbClr val="FF0000"/>
                </a:solidFill>
              </a:rPr>
              <a:t>less details </a:t>
            </a:r>
            <a:r>
              <a:rPr lang="en-US" sz="2400" dirty="0"/>
              <a:t>than would be necessary or expected, or give other indications of not being genuine.</a:t>
            </a:r>
            <a:endParaRPr lang="it-IT" sz="2400" dirty="0"/>
          </a:p>
          <a:p>
            <a:pPr algn="just"/>
            <a:r>
              <a:rPr lang="en-US" sz="2400" dirty="0"/>
              <a:t>Competitors submit identical tenders or the prices submitted by the bidders </a:t>
            </a:r>
            <a:r>
              <a:rPr lang="en-US" sz="2400" dirty="0">
                <a:solidFill>
                  <a:srgbClr val="FF0000"/>
                </a:solidFill>
              </a:rPr>
              <a:t>increase in regular increments.</a:t>
            </a:r>
            <a:endParaRPr lang="it-IT" sz="2400" dirty="0">
              <a:solidFill>
                <a:srgbClr val="FF0000"/>
              </a:solidFill>
            </a:endParaRPr>
          </a:p>
          <a:p>
            <a:pPr algn="just"/>
            <a:endParaRPr lang="it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8039" y="228600"/>
            <a:ext cx="9110449" cy="990600"/>
          </a:xfrm>
        </p:spPr>
        <p:txBody>
          <a:bodyPr>
            <a:noAutofit/>
          </a:bodyPr>
          <a:lstStyle/>
          <a:p>
            <a:r>
              <a:rPr lang="it-IT" sz="3800" dirty="0" err="1"/>
              <a:t>Warning</a:t>
            </a:r>
            <a:r>
              <a:rPr lang="it-IT" sz="3800" dirty="0"/>
              <a:t> </a:t>
            </a:r>
            <a:r>
              <a:rPr lang="it-IT" sz="3800" dirty="0" err="1"/>
              <a:t>signs</a:t>
            </a:r>
            <a:r>
              <a:rPr lang="it-IT" sz="3800" dirty="0"/>
              <a:t>  </a:t>
            </a:r>
            <a:r>
              <a:rPr lang="it-IT" sz="3800" b="1" dirty="0"/>
              <a:t>U.S. </a:t>
            </a:r>
            <a:r>
              <a:rPr lang="it-IT" sz="3800" b="1" dirty="0" err="1"/>
              <a:t>Storm</a:t>
            </a:r>
            <a:r>
              <a:rPr lang="it-IT" sz="3800" b="1" dirty="0"/>
              <a:t> </a:t>
            </a:r>
            <a:r>
              <a:rPr lang="it-IT" sz="3800" b="1" dirty="0" err="1"/>
              <a:t>Damages</a:t>
            </a:r>
            <a:r>
              <a:rPr lang="it-IT" sz="3800" b="1" dirty="0"/>
              <a:t> </a:t>
            </a:r>
            <a:r>
              <a:rPr lang="it-IT" sz="3800" b="1" dirty="0" err="1"/>
              <a:t>Repair</a:t>
            </a:r>
            <a:endParaRPr lang="it-IT" sz="3800" b="1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>
          <a:xfrm>
            <a:off x="2136648" y="2026226"/>
            <a:ext cx="8153400" cy="3371850"/>
          </a:xfrm>
        </p:spPr>
        <p:txBody>
          <a:bodyPr/>
          <a:lstStyle/>
          <a:p>
            <a:pPr marL="0" indent="0">
              <a:buNone/>
            </a:pPr>
            <a:r>
              <a:rPr lang="it-IT" sz="1800" b="1" dirty="0" err="1"/>
              <a:t>Example</a:t>
            </a:r>
            <a:r>
              <a:rPr lang="it-IT" sz="1800" b="1" dirty="0"/>
              <a:t>. </a:t>
            </a:r>
            <a:r>
              <a:rPr lang="it-IT" sz="1800" b="1" dirty="0" err="1"/>
              <a:t>Let</a:t>
            </a:r>
            <a:r>
              <a:rPr lang="it-IT" sz="1800" b="1" dirty="0"/>
              <a:t> </a:t>
            </a:r>
            <a:r>
              <a:rPr lang="it-IT" sz="1800" b="1" dirty="0" err="1"/>
              <a:t>us</a:t>
            </a:r>
            <a:r>
              <a:rPr lang="it-IT" sz="1800" b="1" dirty="0"/>
              <a:t> take a look to </a:t>
            </a:r>
            <a:r>
              <a:rPr lang="it-IT" sz="1800" b="1" dirty="0" err="1"/>
              <a:t>these</a:t>
            </a:r>
            <a:r>
              <a:rPr lang="it-IT" sz="1800" b="1" dirty="0"/>
              <a:t> </a:t>
            </a:r>
            <a:r>
              <a:rPr lang="it-IT" sz="1800" b="1" dirty="0" err="1"/>
              <a:t>documents</a:t>
            </a:r>
            <a:r>
              <a:rPr lang="it-IT" sz="1800" b="1" dirty="0"/>
              <a:t>: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9948" y="2420888"/>
            <a:ext cx="6947559" cy="359270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89397" y="447474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typo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two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different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bid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documentation</a:t>
            </a:r>
            <a:r>
              <a:rPr lang="it-IT" b="1" dirty="0">
                <a:solidFill>
                  <a:srgbClr val="FF0000"/>
                </a:solidFill>
              </a:rPr>
              <a:t>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8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3032</Words>
  <Application>Microsoft Macintosh PowerPoint</Application>
  <PresentationFormat>Widescreen</PresentationFormat>
  <Paragraphs>329</Paragraphs>
  <Slides>39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 Antiqua</vt:lpstr>
      <vt:lpstr>Calibri</vt:lpstr>
      <vt:lpstr>Tahoma</vt:lpstr>
      <vt:lpstr>Tw Cen MT</vt:lpstr>
      <vt:lpstr>Wingdings</vt:lpstr>
      <vt:lpstr>Wingdings 2</vt:lpstr>
      <vt:lpstr>Median</vt:lpstr>
      <vt:lpstr>Tema di Office</vt:lpstr>
      <vt:lpstr>Sistema Graph</vt:lpstr>
      <vt:lpstr>Red Flags on Bid Rigging in Public Procurement</vt:lpstr>
      <vt:lpstr>Outline:</vt:lpstr>
      <vt:lpstr>Detecting Collusion  Red flags</vt:lpstr>
      <vt:lpstr>Warning signs  Bid submission              </vt:lpstr>
      <vt:lpstr>Warning signs  Bid submission    *</vt:lpstr>
      <vt:lpstr>Warning signs  Documents</vt:lpstr>
      <vt:lpstr>Warning signs  Case Study, India</vt:lpstr>
      <vt:lpstr>Warning signs  Documents</vt:lpstr>
      <vt:lpstr>Warning signs  U.S. Storm Damages Repair</vt:lpstr>
      <vt:lpstr>Warning signs  U.S. Storm Damages Repair</vt:lpstr>
      <vt:lpstr>Warning signs  Bidders’ behaviour</vt:lpstr>
      <vt:lpstr>Warning signs  Bidders’ behaviour</vt:lpstr>
      <vt:lpstr>Warning signs  Suppliers’ statements</vt:lpstr>
      <vt:lpstr>Warning signs  Suppliers’ statements</vt:lpstr>
      <vt:lpstr>Warning signs  Bid analysis</vt:lpstr>
      <vt:lpstr>Warning signs  Bid analysis</vt:lpstr>
      <vt:lpstr>Case Study  Case IMSS, Mexico</vt:lpstr>
      <vt:lpstr>Case Study  Case IMSS, Mexico</vt:lpstr>
      <vt:lpstr>Warning signs  Bid analysis</vt:lpstr>
      <vt:lpstr>Warning signs  Bid analysis</vt:lpstr>
      <vt:lpstr>Detecting Collusion  Features of the product</vt:lpstr>
      <vt:lpstr>Collusion prevention Award Criteria</vt:lpstr>
      <vt:lpstr>Collusion prevention Award Criteria</vt:lpstr>
      <vt:lpstr>Collusion prevention Award Criteria</vt:lpstr>
      <vt:lpstr>Case Study  Insulin tenders</vt:lpstr>
      <vt:lpstr>Collusion prevention  Asymmetric lots</vt:lpstr>
      <vt:lpstr>Collusion prevention  Asymmetric lots</vt:lpstr>
      <vt:lpstr>Collusion prevention Assessing quality</vt:lpstr>
      <vt:lpstr>Collusion prevention Participation</vt:lpstr>
      <vt:lpstr>Collusion prevention  Participation</vt:lpstr>
      <vt:lpstr>Collusion prevention  Participation</vt:lpstr>
      <vt:lpstr>Collusion prevention Secret process</vt:lpstr>
      <vt:lpstr>Collusion prevention Data recording and communication</vt:lpstr>
      <vt:lpstr>Collusion prevention Data recording and communication</vt:lpstr>
      <vt:lpstr>Collusion prevention Data recording and communication</vt:lpstr>
      <vt:lpstr>Collusion prevention  Leniency</vt:lpstr>
      <vt:lpstr>Collusion prevention  Leniency</vt:lpstr>
      <vt:lpstr>Collusion prevention  Leniency</vt:lpstr>
      <vt:lpstr>Collusion prevention  Leniency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Collusion  Red flags</dc:title>
  <dc:creator>gianpiero mattera</dc:creator>
  <cp:lastModifiedBy>Microsoft Office User</cp:lastModifiedBy>
  <cp:revision>42</cp:revision>
  <dcterms:created xsi:type="dcterms:W3CDTF">2015-03-16T16:18:26Z</dcterms:created>
  <dcterms:modified xsi:type="dcterms:W3CDTF">2018-02-22T05:51:29Z</dcterms:modified>
</cp:coreProperties>
</file>