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0" r:id="rId5"/>
    <p:sldId id="265" r:id="rId6"/>
    <p:sldId id="264" r:id="rId7"/>
    <p:sldId id="266" r:id="rId8"/>
    <p:sldId id="268" r:id="rId9"/>
    <p:sldId id="263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C"/>
    <a:srgbClr val="FCFFFF"/>
    <a:srgbClr val="FFFFFF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5185"/>
  </p:normalViewPr>
  <p:slideViewPr>
    <p:cSldViewPr snapToGrid="0" snapToObjects="1">
      <p:cViewPr varScale="1">
        <p:scale>
          <a:sx n="90" d="100"/>
          <a:sy n="90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01A0-7B43-AA49-A842-77C6799717B3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08452-5052-3241-BBBB-69440AF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08452-5052-3241-BBBB-69440AFBD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08452-5052-3241-BBBB-69440AFBD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employed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build a word matrix, aggressively paring down which words I wanted to include, choosing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60%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10. This meant that the matrix would only capture words that appeared in less than 60% of the texts (to avoid commonly used words such as ‘and’, ‘the’) and appeared a minimum of 10 times. I also chose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range of (1, 3), to be able to capture names and places if two words were commonly used together. Then, I applied LDA to my word vector to distribute the posts in topics. Each topic was labeled after reviewing the top words for each group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08452-5052-3241-BBBB-69440AFBD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08452-5052-3241-BBBB-69440AFBD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08452-5052-3241-BBBB-69440AFBD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251B-7407-6E4B-B377-58577909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22FAC-2A3B-A94F-A6F5-D2C25DCCF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DF98-16FF-624F-BB05-1D857C59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08DE-3217-4444-84C0-F87E6612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DB04-02D5-614A-A12B-A4533F4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2E6A-4FBD-7F41-B612-4037D0F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07FDA-7AE9-8C4A-B0D5-ADA37A7E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E58B-8AA0-4D46-AA94-F6A2E15F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50C6-A40B-B04A-AFAC-1A787997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4C93-4967-A747-916C-BD52F075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FD525-77C6-6942-8387-5ADC3C98F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F2387-E981-504F-A672-2F6FD197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6746-2609-AC42-9BE2-10823F88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0E8D-AC99-FC4F-BBBE-56476A28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F687-AFCE-BE47-88C6-D167FBB6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1DFE-F1D1-904F-A95A-90B9F59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1772-6B07-4D44-876C-3BAEDA68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2943-63AB-0840-B9DB-BABE7CD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FF85-0E1D-CB45-B741-36A3BB0F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3E22-6A4B-5F43-A5E0-C02CC3F5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6CF6-975D-774B-8A7E-41F4CB41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D9E8-EDB2-864F-91F4-8C36F564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10D3-FFA5-724A-9E1A-52D7F5C4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E0D5-5520-A74F-B135-BBFF230E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2EED-5384-2B48-8A78-AEA79D34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F0BA-3F31-514F-9E7D-4B19156C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9DFA-EBD1-1848-9C38-765AB72AE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8D9E-F2D5-A04F-A303-996DA11F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4654-49D1-E049-8F22-BBC0FCF8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7956-7F10-3D42-A0E4-6ADE8F16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93BA-178A-914B-A111-7898818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C7DA-42B9-7548-ABCA-2BCEA38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B071-E750-1E48-A87D-AF8DADBD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77679-E25B-0E4C-A99C-EF0D70FF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43667-AD9E-6E4A-AC96-F23AD770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D6CE1-7061-3848-94EC-3396557D9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6C73-9B5E-E648-870D-36F37935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6B69C-BA59-FC49-B5E5-11868B9D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AE203-64E0-D64B-A465-B04993EF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A101-03B7-4147-AFB1-DA352FDB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C077D-3E17-4240-8839-ECD417F1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8083B-1A08-8640-803C-8B80675F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F4724-9570-9544-9F5C-B56A23A6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3F871-718B-6846-85C3-20B6BB3B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53DA3-7B9F-E045-A43A-48E67AA5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AF8DE-D851-6C47-9303-3B8CA4B8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66FE-2A55-E540-AA8B-38D6A645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7D66-6ADB-0842-88D6-7861147B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52A90-CB5F-884A-A904-10876D38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40CE9-AE3D-354F-AF6E-AAC577E2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98C1B-987D-C646-9089-4F1312B9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E800-A214-4D4F-B68B-65D7EC2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0C4A-D6C1-BC43-BC8B-C1483E0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05086-2E0A-1046-BE1A-61C573F48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B692-249C-FC47-8C52-A4EA393D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98F4-5BC7-0649-AA2B-87E95175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7D3DE-050E-744C-BDE3-261A0A1F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DC0B-6673-DD4C-8FD4-6B7528E4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DE82A-4A47-DC42-8045-8266A1DE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884F-0B5C-5845-B6B5-7589D8C6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2095C-EBE6-964A-82EE-CEF46D88A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70DD-C801-744B-BDA7-69F9BAA4D08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1E92-27C8-5D4B-9381-76AE0D09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AAA5C-2BE1-B344-B6B3-11327403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AFB97-6E97-7548-9998-159E13F9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B97-2D72-FB4C-BD70-D48F38D9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Modeling and Sentiment Analysis on Aesthetic Procedure Reviews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42A9C-329B-6143-AC4D-7627C5EE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Predicting hidden topic ratings based on users sentiments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514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0B8C-E52F-2341-8CF1-71BF9849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0FA4-F816-E345-950B-291A3406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Classification model (SVM) for assigning topics to new reviews.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Extract Reviews’ Highlights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Based on: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Term frequency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Social engagement (likes, comments,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Sentiment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Comparison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Comparison between similar treatments (e.g. liposuction vs. </a:t>
            </a:r>
            <a:r>
              <a:rPr lang="en-US" dirty="0" err="1"/>
              <a:t>Coolsculpting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073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13DB-D9F5-E541-9D9D-2624CBD8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DB51-46F5-ED4D-9703-C4B5AD1B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1543"/>
            <a:ext cx="10515600" cy="30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39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56231F-BF68-374F-991A-E1CC770D8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5" y="2867406"/>
            <a:ext cx="4511732" cy="276423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BBC44-8450-3E4C-B08C-423D9E65CC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480"/>
          <a:stretch/>
        </p:blipFill>
        <p:spPr>
          <a:xfrm>
            <a:off x="7503886" y="203752"/>
            <a:ext cx="4459514" cy="32679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E8420-F3FE-0343-A7DE-0DF31742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2" b="7940"/>
          <a:stretch/>
        </p:blipFill>
        <p:spPr>
          <a:xfrm>
            <a:off x="7503886" y="3046642"/>
            <a:ext cx="4459514" cy="39020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38C95F-5E21-E343-BEB9-B04069547B6B}"/>
              </a:ext>
            </a:extLst>
          </p:cNvPr>
          <p:cNvSpPr txBox="1"/>
          <p:nvPr/>
        </p:nvSpPr>
        <p:spPr>
          <a:xfrm>
            <a:off x="4645497" y="626055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different ratings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C75E1-A09C-674B-95AD-D3CF82B36022}"/>
              </a:ext>
            </a:extLst>
          </p:cNvPr>
          <p:cNvSpPr/>
          <p:nvPr/>
        </p:nvSpPr>
        <p:spPr>
          <a:xfrm>
            <a:off x="126113" y="4216771"/>
            <a:ext cx="4257453" cy="1443893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09EF6-F814-8344-A5BC-15435F9D254C}"/>
              </a:ext>
            </a:extLst>
          </p:cNvPr>
          <p:cNvSpPr/>
          <p:nvPr/>
        </p:nvSpPr>
        <p:spPr>
          <a:xfrm>
            <a:off x="5128310" y="5780963"/>
            <a:ext cx="2056973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Doctor’s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B4572-E607-3741-A28C-D300FE576A47}"/>
              </a:ext>
            </a:extLst>
          </p:cNvPr>
          <p:cNvSpPr txBox="1"/>
          <p:nvPr/>
        </p:nvSpPr>
        <p:spPr>
          <a:xfrm>
            <a:off x="4004129" y="246904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rating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E02B3-D1DD-C548-B75B-BA33B634ECCB}"/>
              </a:ext>
            </a:extLst>
          </p:cNvPr>
          <p:cNvSpPr/>
          <p:nvPr/>
        </p:nvSpPr>
        <p:spPr>
          <a:xfrm>
            <a:off x="4311670" y="1989457"/>
            <a:ext cx="2407519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Treatment’s Review: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2E148-EA08-DB4E-9935-975DBEA363E9}"/>
              </a:ext>
            </a:extLst>
          </p:cNvPr>
          <p:cNvSpPr/>
          <p:nvPr/>
        </p:nvSpPr>
        <p:spPr>
          <a:xfrm>
            <a:off x="8171543" y="566057"/>
            <a:ext cx="667656" cy="232229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C78AD8-1795-AB4E-8602-BA9E4892C9D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429829" y="682172"/>
            <a:ext cx="1741714" cy="1169889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2AB69-7082-7A4E-94C3-54727B4A966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83566" y="4938718"/>
            <a:ext cx="1335988" cy="680872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8F9E2F-46D4-4B4B-9D54-94A5D4294AC0}"/>
              </a:ext>
            </a:extLst>
          </p:cNvPr>
          <p:cNvSpPr txBox="1"/>
          <p:nvPr/>
        </p:nvSpPr>
        <p:spPr>
          <a:xfrm>
            <a:off x="388257" y="343785"/>
            <a:ext cx="560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Realself</a:t>
            </a:r>
            <a:r>
              <a:rPr lang="en-US" sz="3200" b="1" dirty="0"/>
              <a:t> Users’ Reviews</a:t>
            </a:r>
          </a:p>
        </p:txBody>
      </p:sp>
    </p:spTree>
    <p:extLst>
      <p:ext uri="{BB962C8B-B14F-4D97-AF65-F5344CB8AC3E}">
        <p14:creationId xmlns:p14="http://schemas.microsoft.com/office/powerpoint/2010/main" val="42907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1B7-0CF9-084B-B013-7E721689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/>
              <a:t>Business Scenario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2AFC-8A92-754C-8CE9-5C2FFADB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543"/>
            <a:ext cx="10515600" cy="410142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Topic Modeling: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topics do users talk about on reviews?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people take into consideration when choosing a treatment?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Developing functionality for users: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Display rating for topics</a:t>
            </a:r>
          </a:p>
        </p:txBody>
      </p:sp>
    </p:spTree>
    <p:extLst>
      <p:ext uri="{BB962C8B-B14F-4D97-AF65-F5344CB8AC3E}">
        <p14:creationId xmlns:p14="http://schemas.microsoft.com/office/powerpoint/2010/main" val="730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7FD3-1ED4-6B45-93C3-4F7E56A0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8B85D-5F54-4D4B-B070-58B474162920}"/>
              </a:ext>
            </a:extLst>
          </p:cNvPr>
          <p:cNvSpPr/>
          <p:nvPr/>
        </p:nvSpPr>
        <p:spPr>
          <a:xfrm>
            <a:off x="6401570" y="1436914"/>
            <a:ext cx="4588239" cy="1493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Extraction and Cleaning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BeautifulSoup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Remove stop words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Lemmatize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565676E-C66B-AB40-A4A0-5062C92D9345}"/>
              </a:ext>
            </a:extLst>
          </p:cNvPr>
          <p:cNvSpPr/>
          <p:nvPr/>
        </p:nvSpPr>
        <p:spPr>
          <a:xfrm>
            <a:off x="7338331" y="3056469"/>
            <a:ext cx="442913" cy="3699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BE130DF-3336-8E48-9015-BD1AE9BC2AC8}"/>
              </a:ext>
            </a:extLst>
          </p:cNvPr>
          <p:cNvSpPr/>
          <p:nvPr/>
        </p:nvSpPr>
        <p:spPr>
          <a:xfrm>
            <a:off x="9821522" y="3116686"/>
            <a:ext cx="442913" cy="3699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112DB-6686-5B49-8A25-F85B0E686BF3}"/>
              </a:ext>
            </a:extLst>
          </p:cNvPr>
          <p:cNvSpPr/>
          <p:nvPr/>
        </p:nvSpPr>
        <p:spPr>
          <a:xfrm>
            <a:off x="9042400" y="3552261"/>
            <a:ext cx="2001158" cy="1229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Sentiment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Vader</a:t>
            </a:r>
          </a:p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TextBlob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337C42-99A5-8945-8FB1-3C96C503E4C8}"/>
              </a:ext>
            </a:extLst>
          </p:cNvPr>
          <p:cNvSpPr/>
          <p:nvPr/>
        </p:nvSpPr>
        <p:spPr>
          <a:xfrm>
            <a:off x="6401570" y="3552261"/>
            <a:ext cx="2100705" cy="1229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Topic Modeling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NMF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LDA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C7E000-795F-DE4C-BC2E-13B6DEFCDB4D}"/>
              </a:ext>
            </a:extLst>
          </p:cNvPr>
          <p:cNvSpPr/>
          <p:nvPr/>
        </p:nvSpPr>
        <p:spPr>
          <a:xfrm>
            <a:off x="6401570" y="5550052"/>
            <a:ext cx="4641988" cy="593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Ratings by topics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8773B-26AE-D345-A012-FB124BE4CA2D}"/>
              </a:ext>
            </a:extLst>
          </p:cNvPr>
          <p:cNvSpPr/>
          <p:nvPr/>
        </p:nvSpPr>
        <p:spPr>
          <a:xfrm>
            <a:off x="884785" y="1971020"/>
            <a:ext cx="28530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53,547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46109-0D62-684C-8B76-44A2935C8575}"/>
              </a:ext>
            </a:extLst>
          </p:cNvPr>
          <p:cNvSpPr/>
          <p:nvPr/>
        </p:nvSpPr>
        <p:spPr>
          <a:xfrm>
            <a:off x="1052564" y="3528031"/>
            <a:ext cx="2517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17,270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 users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4FD8E-FC77-6E41-A29A-BD3DE4D96617}"/>
              </a:ext>
            </a:extLst>
          </p:cNvPr>
          <p:cNvSpPr/>
          <p:nvPr/>
        </p:nvSpPr>
        <p:spPr>
          <a:xfrm>
            <a:off x="743148" y="5200631"/>
            <a:ext cx="313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Treatments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C01F68F-C917-CD4B-AC09-2E1B11AF3AB7}"/>
              </a:ext>
            </a:extLst>
          </p:cNvPr>
          <p:cNvSpPr/>
          <p:nvPr/>
        </p:nvSpPr>
        <p:spPr>
          <a:xfrm>
            <a:off x="7230465" y="4939645"/>
            <a:ext cx="442913" cy="3699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560E187C-8A85-014D-8822-8A6FDE1731AC}"/>
              </a:ext>
            </a:extLst>
          </p:cNvPr>
          <p:cNvSpPr/>
          <p:nvPr/>
        </p:nvSpPr>
        <p:spPr>
          <a:xfrm>
            <a:off x="9821522" y="4980794"/>
            <a:ext cx="442913" cy="3699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CEA2-482A-A849-88B4-819613C9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8" y="132898"/>
            <a:ext cx="10515600" cy="926646"/>
          </a:xfrm>
        </p:spPr>
        <p:txBody>
          <a:bodyPr>
            <a:noAutofit/>
          </a:bodyPr>
          <a:lstStyle/>
          <a:p>
            <a:r>
              <a:rPr lang="en-US" sz="3200" b="1" dirty="0"/>
              <a:t>Latent </a:t>
            </a:r>
            <a:r>
              <a:rPr lang="en-US" sz="3200" b="1" dirty="0" err="1"/>
              <a:t>Dirichlet</a:t>
            </a:r>
            <a:r>
              <a:rPr lang="en-US" sz="3200" b="1" dirty="0"/>
              <a:t> Allocation to identify topics from text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DB470-A76F-0246-A33D-AB3CCDBC7AD5}"/>
              </a:ext>
            </a:extLst>
          </p:cNvPr>
          <p:cNvSpPr/>
          <p:nvPr/>
        </p:nvSpPr>
        <p:spPr>
          <a:xfrm>
            <a:off x="4811480" y="1845201"/>
            <a:ext cx="3446726" cy="4298423"/>
          </a:xfrm>
          <a:prstGeom prst="rect">
            <a:avLst/>
          </a:prstGeom>
          <a:solidFill>
            <a:srgbClr val="FBFAFC"/>
          </a:solidFill>
          <a:ln w="349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1FE91-1654-C44E-876C-14A5D25B67B2}"/>
              </a:ext>
            </a:extLst>
          </p:cNvPr>
          <p:cNvSpPr/>
          <p:nvPr/>
        </p:nvSpPr>
        <p:spPr>
          <a:xfrm>
            <a:off x="8606970" y="1865084"/>
            <a:ext cx="3310128" cy="4278540"/>
          </a:xfrm>
          <a:prstGeom prst="rect">
            <a:avLst/>
          </a:prstGeom>
          <a:solidFill>
            <a:srgbClr val="FBFAFC"/>
          </a:solidFill>
          <a:ln w="349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14F2C6-F1C3-714F-AF41-6BF4A792B5A9}"/>
              </a:ext>
            </a:extLst>
          </p:cNvPr>
          <p:cNvGrpSpPr/>
          <p:nvPr/>
        </p:nvGrpSpPr>
        <p:grpSpPr>
          <a:xfrm>
            <a:off x="1117594" y="1865084"/>
            <a:ext cx="3291840" cy="4278541"/>
            <a:chOff x="333827" y="1458687"/>
            <a:chExt cx="3291840" cy="3132615"/>
          </a:xfrm>
          <a:solidFill>
            <a:srgbClr val="FBFAFC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8F306-DA56-5341-BDE7-F54F30978EF1}"/>
                </a:ext>
              </a:extLst>
            </p:cNvPr>
            <p:cNvSpPr/>
            <p:nvPr/>
          </p:nvSpPr>
          <p:spPr>
            <a:xfrm>
              <a:off x="333827" y="1458687"/>
              <a:ext cx="3291840" cy="3132615"/>
            </a:xfrm>
            <a:prstGeom prst="rect">
              <a:avLst/>
            </a:prstGeom>
            <a:grpFill/>
            <a:ln w="349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B44922-F26C-6C48-B6B7-5B69826DEE04}"/>
                </a:ext>
              </a:extLst>
            </p:cNvPr>
            <p:cNvSpPr/>
            <p:nvPr/>
          </p:nvSpPr>
          <p:spPr>
            <a:xfrm>
              <a:off x="377506" y="3852331"/>
              <a:ext cx="2282032" cy="51829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5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Reflecting Decision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51A986-5BDB-5243-86AE-7E22D4AC072F}"/>
                </a:ext>
              </a:extLst>
            </p:cNvPr>
            <p:cNvSpPr/>
            <p:nvPr/>
          </p:nvSpPr>
          <p:spPr>
            <a:xfrm>
              <a:off x="377506" y="2279618"/>
              <a:ext cx="2924952" cy="51829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2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Discomfort (swelling/numb/pain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1AEAB0-FAC9-8343-BC21-F1FBDFE97A5F}"/>
                </a:ext>
              </a:extLst>
            </p:cNvPr>
            <p:cNvSpPr/>
            <p:nvPr/>
          </p:nvSpPr>
          <p:spPr>
            <a:xfrm>
              <a:off x="354006" y="1847899"/>
              <a:ext cx="2385287" cy="2929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AutoNum type="arabicPeriod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Surgery/</a:t>
              </a:r>
              <a:r>
                <a:rPr lang="en-US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B0CA0B-E8FB-A14D-8156-1C38EC8EEBD6}"/>
                </a:ext>
              </a:extLst>
            </p:cNvPr>
            <p:cNvSpPr/>
            <p:nvPr/>
          </p:nvSpPr>
          <p:spPr>
            <a:xfrm>
              <a:off x="377506" y="3403556"/>
              <a:ext cx="2222147" cy="2929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4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Overall Reviews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F3DCFB-2AC7-6D4F-82C5-749E89BA6DF5}"/>
                </a:ext>
              </a:extLst>
            </p:cNvPr>
            <p:cNvSpPr/>
            <p:nvPr/>
          </p:nvSpPr>
          <p:spPr>
            <a:xfrm>
              <a:off x="354006" y="2875165"/>
              <a:ext cx="2265364" cy="2929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3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Updates/photos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F57C4A6-F125-684E-86E1-BE2A622B7E34}"/>
              </a:ext>
            </a:extLst>
          </p:cNvPr>
          <p:cNvSpPr/>
          <p:nvPr/>
        </p:nvSpPr>
        <p:spPr>
          <a:xfrm>
            <a:off x="4829703" y="4956857"/>
            <a:ext cx="2222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93B59-9672-FB49-A8BC-706242037230}"/>
              </a:ext>
            </a:extLst>
          </p:cNvPr>
          <p:cNvSpPr/>
          <p:nvPr/>
        </p:nvSpPr>
        <p:spPr>
          <a:xfrm>
            <a:off x="4850413" y="1931840"/>
            <a:ext cx="1450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Dr/Staff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3DA31-20EF-8343-8455-88E928B87F88}"/>
              </a:ext>
            </a:extLst>
          </p:cNvPr>
          <p:cNvSpPr/>
          <p:nvPr/>
        </p:nvSpPr>
        <p:spPr>
          <a:xfrm>
            <a:off x="4850413" y="3069261"/>
            <a:ext cx="2893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Discomfort (swelling/numb/pain)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FDF0E-9220-9A44-B573-1E98E43C6AC6}"/>
              </a:ext>
            </a:extLst>
          </p:cNvPr>
          <p:cNvSpPr/>
          <p:nvPr/>
        </p:nvSpPr>
        <p:spPr>
          <a:xfrm>
            <a:off x="4850414" y="3906592"/>
            <a:ext cx="3425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Cast Removal/expectations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0CAEC-748F-F042-9BED-0686B1E7A0B8}"/>
              </a:ext>
            </a:extLst>
          </p:cNvPr>
          <p:cNvSpPr/>
          <p:nvPr/>
        </p:nvSpPr>
        <p:spPr>
          <a:xfrm>
            <a:off x="4850414" y="4396380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Updates/photos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CD2F0-E718-524F-9E06-05CFEB25D43A}"/>
              </a:ext>
            </a:extLst>
          </p:cNvPr>
          <p:cNvSpPr/>
          <p:nvPr/>
        </p:nvSpPr>
        <p:spPr>
          <a:xfrm>
            <a:off x="4850414" y="5507301"/>
            <a:ext cx="3407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Reflecting decision/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CF64B2-CEFC-5B48-A9F1-722F91E11AD4}"/>
              </a:ext>
            </a:extLst>
          </p:cNvPr>
          <p:cNvSpPr/>
          <p:nvPr/>
        </p:nvSpPr>
        <p:spPr>
          <a:xfrm>
            <a:off x="8643236" y="2900159"/>
            <a:ext cx="141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Dr/Staff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67A4C-081B-2044-95BF-53477E93BDE1}"/>
              </a:ext>
            </a:extLst>
          </p:cNvPr>
          <p:cNvSpPr/>
          <p:nvPr/>
        </p:nvSpPr>
        <p:spPr>
          <a:xfrm>
            <a:off x="8643236" y="3531284"/>
            <a:ext cx="2943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Injection/Motivation/other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4E3067-1C9E-D14A-A4AD-5AECD64571E6}"/>
              </a:ext>
            </a:extLst>
          </p:cNvPr>
          <p:cNvSpPr/>
          <p:nvPr/>
        </p:nvSpPr>
        <p:spPr>
          <a:xfrm>
            <a:off x="8643236" y="4950700"/>
            <a:ext cx="1294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A210A4-D106-7340-B265-D8059EDCADF9}"/>
              </a:ext>
            </a:extLst>
          </p:cNvPr>
          <p:cNvSpPr/>
          <p:nvPr/>
        </p:nvSpPr>
        <p:spPr>
          <a:xfrm>
            <a:off x="8647309" y="4319575"/>
            <a:ext cx="1776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Side-effects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B44E2-AF36-BA4A-9D7E-6B2D59326554}"/>
              </a:ext>
            </a:extLst>
          </p:cNvPr>
          <p:cNvSpPr/>
          <p:nvPr/>
        </p:nvSpPr>
        <p:spPr>
          <a:xfrm>
            <a:off x="4850414" y="2499507"/>
            <a:ext cx="2164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Surgery/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B9643B-D362-8F47-B020-B175A299479F}"/>
              </a:ext>
            </a:extLst>
          </p:cNvPr>
          <p:cNvSpPr/>
          <p:nvPr/>
        </p:nvSpPr>
        <p:spPr>
          <a:xfrm>
            <a:off x="1702564" y="1462164"/>
            <a:ext cx="212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</a:rPr>
              <a:t>Coolsculpting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64A9D4-9774-E944-B535-3C4700541715}"/>
              </a:ext>
            </a:extLst>
          </p:cNvPr>
          <p:cNvSpPr/>
          <p:nvPr/>
        </p:nvSpPr>
        <p:spPr>
          <a:xfrm>
            <a:off x="5616878" y="1468552"/>
            <a:ext cx="1892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Rhinoplasty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E5B42F-30C1-7543-8EC3-8F0936E88D58}"/>
              </a:ext>
            </a:extLst>
          </p:cNvPr>
          <p:cNvSpPr/>
          <p:nvPr/>
        </p:nvSpPr>
        <p:spPr>
          <a:xfrm>
            <a:off x="9587711" y="1464974"/>
            <a:ext cx="1054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Botox</a:t>
            </a:r>
          </a:p>
        </p:txBody>
      </p:sp>
    </p:spTree>
    <p:extLst>
      <p:ext uri="{BB962C8B-B14F-4D97-AF65-F5344CB8AC3E}">
        <p14:creationId xmlns:p14="http://schemas.microsoft.com/office/powerpoint/2010/main" val="153764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CEA2-482A-A849-88B4-819613C9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8" y="132898"/>
            <a:ext cx="10515600" cy="926646"/>
          </a:xfrm>
        </p:spPr>
        <p:txBody>
          <a:bodyPr>
            <a:noAutofit/>
          </a:bodyPr>
          <a:lstStyle/>
          <a:p>
            <a:r>
              <a:rPr lang="en-US" sz="3200" b="1" dirty="0"/>
              <a:t>Latent </a:t>
            </a:r>
            <a:r>
              <a:rPr lang="en-US" sz="3200" b="1" dirty="0" err="1"/>
              <a:t>Dirichlet</a:t>
            </a:r>
            <a:r>
              <a:rPr lang="en-US" sz="3200" b="1" dirty="0"/>
              <a:t> Allocation to identify topics from text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DB470-A76F-0246-A33D-AB3CCDBC7AD5}"/>
              </a:ext>
            </a:extLst>
          </p:cNvPr>
          <p:cNvSpPr/>
          <p:nvPr/>
        </p:nvSpPr>
        <p:spPr>
          <a:xfrm>
            <a:off x="4811479" y="1845201"/>
            <a:ext cx="3426693" cy="4642685"/>
          </a:xfrm>
          <a:prstGeom prst="rect">
            <a:avLst/>
          </a:prstGeom>
          <a:solidFill>
            <a:srgbClr val="FBFAF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1FE91-1654-C44E-876C-14A5D25B67B2}"/>
              </a:ext>
            </a:extLst>
          </p:cNvPr>
          <p:cNvSpPr/>
          <p:nvPr/>
        </p:nvSpPr>
        <p:spPr>
          <a:xfrm>
            <a:off x="8606970" y="1865084"/>
            <a:ext cx="3308806" cy="4622802"/>
          </a:xfrm>
          <a:prstGeom prst="rect">
            <a:avLst/>
          </a:prstGeom>
          <a:solidFill>
            <a:srgbClr val="FBFAF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14F2C6-F1C3-714F-AF41-6BF4A792B5A9}"/>
              </a:ext>
            </a:extLst>
          </p:cNvPr>
          <p:cNvGrpSpPr/>
          <p:nvPr/>
        </p:nvGrpSpPr>
        <p:grpSpPr>
          <a:xfrm>
            <a:off x="1117594" y="1865084"/>
            <a:ext cx="3291840" cy="4622802"/>
            <a:chOff x="333827" y="1458687"/>
            <a:chExt cx="3291840" cy="33846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8F306-DA56-5341-BDE7-F54F30978EF1}"/>
                </a:ext>
              </a:extLst>
            </p:cNvPr>
            <p:cNvSpPr/>
            <p:nvPr/>
          </p:nvSpPr>
          <p:spPr>
            <a:xfrm>
              <a:off x="333827" y="1458687"/>
              <a:ext cx="3291840" cy="3384672"/>
            </a:xfrm>
            <a:prstGeom prst="rect">
              <a:avLst/>
            </a:prstGeom>
            <a:solidFill>
              <a:srgbClr val="FBFAFC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B44922-F26C-6C48-B6B7-5B69826DEE04}"/>
                </a:ext>
              </a:extLst>
            </p:cNvPr>
            <p:cNvSpPr/>
            <p:nvPr/>
          </p:nvSpPr>
          <p:spPr>
            <a:xfrm>
              <a:off x="377505" y="4288414"/>
              <a:ext cx="2825297" cy="292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5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Reflecting Decision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51A986-5BDB-5243-86AE-7E22D4AC072F}"/>
                </a:ext>
              </a:extLst>
            </p:cNvPr>
            <p:cNvSpPr/>
            <p:nvPr/>
          </p:nvSpPr>
          <p:spPr>
            <a:xfrm>
              <a:off x="377506" y="2692735"/>
              <a:ext cx="2924952" cy="51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2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Discomfort (swelling/numb/pain)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1AEAB0-FAC9-8343-BC21-F1FBDFE97A5F}"/>
                </a:ext>
              </a:extLst>
            </p:cNvPr>
            <p:cNvSpPr/>
            <p:nvPr/>
          </p:nvSpPr>
          <p:spPr>
            <a:xfrm>
              <a:off x="428723" y="1974091"/>
              <a:ext cx="2558545" cy="292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AutoNum type="arabicPeriod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Surgery/</a:t>
              </a:r>
              <a:r>
                <a:rPr lang="en-US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B0CA0B-E8FB-A14D-8156-1C38EC8EEBD6}"/>
                </a:ext>
              </a:extLst>
            </p:cNvPr>
            <p:cNvSpPr/>
            <p:nvPr/>
          </p:nvSpPr>
          <p:spPr>
            <a:xfrm>
              <a:off x="377506" y="3918145"/>
              <a:ext cx="2460633" cy="292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4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Overall Reviews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F3DCFB-2AC7-6D4F-82C5-749E89BA6DF5}"/>
                </a:ext>
              </a:extLst>
            </p:cNvPr>
            <p:cNvSpPr/>
            <p:nvPr/>
          </p:nvSpPr>
          <p:spPr>
            <a:xfrm>
              <a:off x="354006" y="3302613"/>
              <a:ext cx="2508488" cy="292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+mj-lt"/>
                <a:buAutoNum type="arabicPeriod" startAt="3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Updates/photos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F57C4A6-F125-684E-86E1-BE2A622B7E34}"/>
              </a:ext>
            </a:extLst>
          </p:cNvPr>
          <p:cNvSpPr/>
          <p:nvPr/>
        </p:nvSpPr>
        <p:spPr>
          <a:xfrm>
            <a:off x="4850414" y="5233181"/>
            <a:ext cx="2222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93B59-9672-FB49-A8BC-706242037230}"/>
              </a:ext>
            </a:extLst>
          </p:cNvPr>
          <p:cNvSpPr/>
          <p:nvPr/>
        </p:nvSpPr>
        <p:spPr>
          <a:xfrm>
            <a:off x="4850413" y="1931840"/>
            <a:ext cx="1492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Dr/Staff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3DA31-20EF-8343-8455-88E928B87F88}"/>
              </a:ext>
            </a:extLst>
          </p:cNvPr>
          <p:cNvSpPr/>
          <p:nvPr/>
        </p:nvSpPr>
        <p:spPr>
          <a:xfrm>
            <a:off x="4850413" y="3273684"/>
            <a:ext cx="3179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Discomfort (swelling/numb/pain)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FDF0E-9220-9A44-B573-1E98E43C6AC6}"/>
              </a:ext>
            </a:extLst>
          </p:cNvPr>
          <p:cNvSpPr/>
          <p:nvPr/>
        </p:nvSpPr>
        <p:spPr>
          <a:xfrm>
            <a:off x="4850414" y="4022704"/>
            <a:ext cx="3425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Cast Removal/expectations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0CAEC-748F-F042-9BED-0686B1E7A0B8}"/>
              </a:ext>
            </a:extLst>
          </p:cNvPr>
          <p:cNvSpPr/>
          <p:nvPr/>
        </p:nvSpPr>
        <p:spPr>
          <a:xfrm>
            <a:off x="4850414" y="4512492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Updates/photos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CD2F0-E718-524F-9E06-05CFEB25D43A}"/>
              </a:ext>
            </a:extLst>
          </p:cNvPr>
          <p:cNvSpPr/>
          <p:nvPr/>
        </p:nvSpPr>
        <p:spPr>
          <a:xfrm>
            <a:off x="4850414" y="5681471"/>
            <a:ext cx="3407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Reflecting decision/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CF64B2-CEFC-5B48-A9F1-722F91E11AD4}"/>
              </a:ext>
            </a:extLst>
          </p:cNvPr>
          <p:cNvSpPr/>
          <p:nvPr/>
        </p:nvSpPr>
        <p:spPr>
          <a:xfrm>
            <a:off x="8643236" y="1980331"/>
            <a:ext cx="141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Dr/Staff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67A4C-081B-2044-95BF-53477E93BDE1}"/>
              </a:ext>
            </a:extLst>
          </p:cNvPr>
          <p:cNvSpPr/>
          <p:nvPr/>
        </p:nvSpPr>
        <p:spPr>
          <a:xfrm>
            <a:off x="8643236" y="2442356"/>
            <a:ext cx="2886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Injection/Motivation/other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4E3067-1C9E-D14A-A4AD-5AECD64571E6}"/>
              </a:ext>
            </a:extLst>
          </p:cNvPr>
          <p:cNvSpPr/>
          <p:nvPr/>
        </p:nvSpPr>
        <p:spPr>
          <a:xfrm>
            <a:off x="8643236" y="5422806"/>
            <a:ext cx="1294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A210A4-D106-7340-B265-D8059EDCADF9}"/>
              </a:ext>
            </a:extLst>
          </p:cNvPr>
          <p:cNvSpPr/>
          <p:nvPr/>
        </p:nvSpPr>
        <p:spPr>
          <a:xfrm>
            <a:off x="8606970" y="3947473"/>
            <a:ext cx="1776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Side-effects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B44E2-AF36-BA4A-9D7E-6B2D59326554}"/>
              </a:ext>
            </a:extLst>
          </p:cNvPr>
          <p:cNvSpPr/>
          <p:nvPr/>
        </p:nvSpPr>
        <p:spPr>
          <a:xfrm>
            <a:off x="4850414" y="2543049"/>
            <a:ext cx="2164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Surgery/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751F0-C272-B34A-8E2F-4D08C3CF6609}"/>
              </a:ext>
            </a:extLst>
          </p:cNvPr>
          <p:cNvSpPr/>
          <p:nvPr/>
        </p:nvSpPr>
        <p:spPr>
          <a:xfrm>
            <a:off x="217714" y="5091961"/>
            <a:ext cx="11800115" cy="109728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22FCD7-EC10-F348-946C-415551F8930C}"/>
              </a:ext>
            </a:extLst>
          </p:cNvPr>
          <p:cNvSpPr/>
          <p:nvPr/>
        </p:nvSpPr>
        <p:spPr>
          <a:xfrm>
            <a:off x="217713" y="3302093"/>
            <a:ext cx="11800115" cy="16264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01EC5F-F62A-6549-95D6-FE49B388B50B}"/>
              </a:ext>
            </a:extLst>
          </p:cNvPr>
          <p:cNvSpPr/>
          <p:nvPr/>
        </p:nvSpPr>
        <p:spPr>
          <a:xfrm>
            <a:off x="217712" y="2351239"/>
            <a:ext cx="11800115" cy="78036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209CFF-BA3D-CC44-B7FF-0D93E5FAFA18}"/>
              </a:ext>
            </a:extLst>
          </p:cNvPr>
          <p:cNvSpPr/>
          <p:nvPr/>
        </p:nvSpPr>
        <p:spPr>
          <a:xfrm>
            <a:off x="217712" y="5105366"/>
            <a:ext cx="1591693" cy="40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499F5E-94B3-3243-99A2-2A9FF9C8476D}"/>
              </a:ext>
            </a:extLst>
          </p:cNvPr>
          <p:cNvSpPr/>
          <p:nvPr/>
        </p:nvSpPr>
        <p:spPr>
          <a:xfrm>
            <a:off x="217712" y="3310980"/>
            <a:ext cx="1591693" cy="40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Recovery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A75771-E7AA-3649-B6F4-D1CD41EEB89C}"/>
              </a:ext>
            </a:extLst>
          </p:cNvPr>
          <p:cNvSpPr/>
          <p:nvPr/>
        </p:nvSpPr>
        <p:spPr>
          <a:xfrm>
            <a:off x="222820" y="2361700"/>
            <a:ext cx="1591693" cy="40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BE55A6-988D-324D-B0E5-4585381BA372}"/>
              </a:ext>
            </a:extLst>
          </p:cNvPr>
          <p:cNvSpPr/>
          <p:nvPr/>
        </p:nvSpPr>
        <p:spPr>
          <a:xfrm>
            <a:off x="1702564" y="1462164"/>
            <a:ext cx="212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</a:rPr>
              <a:t>Coolsculpting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0D5C9F-3DB1-104A-B89F-9F07BF83530A}"/>
              </a:ext>
            </a:extLst>
          </p:cNvPr>
          <p:cNvSpPr/>
          <p:nvPr/>
        </p:nvSpPr>
        <p:spPr>
          <a:xfrm>
            <a:off x="5616878" y="1468552"/>
            <a:ext cx="1892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Rhinoplasty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89D873-E176-2E48-B92C-FFC382E115C8}"/>
              </a:ext>
            </a:extLst>
          </p:cNvPr>
          <p:cNvSpPr/>
          <p:nvPr/>
        </p:nvSpPr>
        <p:spPr>
          <a:xfrm>
            <a:off x="9587711" y="1464974"/>
            <a:ext cx="1054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Botox</a:t>
            </a:r>
          </a:p>
        </p:txBody>
      </p:sp>
    </p:spTree>
    <p:extLst>
      <p:ext uri="{BB962C8B-B14F-4D97-AF65-F5344CB8AC3E}">
        <p14:creationId xmlns:p14="http://schemas.microsoft.com/office/powerpoint/2010/main" val="34440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37EF-B745-5B46-BAB0-720E8A53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43" y="275771"/>
            <a:ext cx="10802257" cy="811999"/>
          </a:xfrm>
        </p:spPr>
        <p:txBody>
          <a:bodyPr>
            <a:normAutofit/>
          </a:bodyPr>
          <a:lstStyle/>
          <a:p>
            <a:r>
              <a:rPr lang="en-US" sz="3600" b="1" dirty="0"/>
              <a:t>Sentiment Analysis to find topics’ ratings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9A928-59A4-214C-8058-CCE80B14C529}"/>
              </a:ext>
            </a:extLst>
          </p:cNvPr>
          <p:cNvSpPr txBox="1"/>
          <p:nvPr/>
        </p:nvSpPr>
        <p:spPr>
          <a:xfrm>
            <a:off x="6734629" y="1888610"/>
            <a:ext cx="525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Rating = % positive reviews on aggregated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6852A-6FB7-F543-9F78-D45C3E0EB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" t="36430" r="25420" b="34807"/>
          <a:stretch/>
        </p:blipFill>
        <p:spPr>
          <a:xfrm>
            <a:off x="6096002" y="3223687"/>
            <a:ext cx="1915886" cy="474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2A415-BFB0-C644-B92A-FE0F4AD6E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" t="36430" r="41785" b="32727"/>
          <a:stretch/>
        </p:blipFill>
        <p:spPr>
          <a:xfrm>
            <a:off x="6096001" y="3759411"/>
            <a:ext cx="1436915" cy="508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0E7E0-E3A3-3749-8D07-1DC3243C8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" t="36430" r="58645" b="37609"/>
          <a:stretch/>
        </p:blipFill>
        <p:spPr>
          <a:xfrm>
            <a:off x="6096001" y="4329436"/>
            <a:ext cx="943429" cy="428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E9BCE-7022-3A4E-B39D-C44C9FA68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" t="36430" r="75009" b="35770"/>
          <a:stretch/>
        </p:blipFill>
        <p:spPr>
          <a:xfrm>
            <a:off x="6096002" y="4865159"/>
            <a:ext cx="464457" cy="458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0D3B8-7D38-B341-8633-9C497AE1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1091"/>
            <a:ext cx="5803431" cy="4443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3E895C-B031-414B-B4C7-462AC4922665}"/>
              </a:ext>
            </a:extLst>
          </p:cNvPr>
          <p:cNvSpPr txBox="1"/>
          <p:nvPr/>
        </p:nvSpPr>
        <p:spPr>
          <a:xfrm>
            <a:off x="8084458" y="3296259"/>
            <a:ext cx="407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than 75% users reviewed positively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6F888-3FD1-C44E-8DC1-EFF5F64CE481}"/>
              </a:ext>
            </a:extLst>
          </p:cNvPr>
          <p:cNvSpPr txBox="1"/>
          <p:nvPr/>
        </p:nvSpPr>
        <p:spPr>
          <a:xfrm>
            <a:off x="8084457" y="3829035"/>
            <a:ext cx="407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 ~ 75% users reviewed positively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EEBD7-0827-8348-BFF5-59BDED3897F1}"/>
              </a:ext>
            </a:extLst>
          </p:cNvPr>
          <p:cNvSpPr txBox="1"/>
          <p:nvPr/>
        </p:nvSpPr>
        <p:spPr>
          <a:xfrm>
            <a:off x="8084456" y="4358807"/>
            <a:ext cx="407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 ~ 50% users reviewed positively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7A8C7-2776-8844-8289-33904F7CD05E}"/>
              </a:ext>
            </a:extLst>
          </p:cNvPr>
          <p:cNvSpPr txBox="1"/>
          <p:nvPr/>
        </p:nvSpPr>
        <p:spPr>
          <a:xfrm>
            <a:off x="8084455" y="4909697"/>
            <a:ext cx="407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than 25% users reviewed positively</a:t>
            </a:r>
          </a:p>
        </p:txBody>
      </p:sp>
    </p:spTree>
    <p:extLst>
      <p:ext uri="{BB962C8B-B14F-4D97-AF65-F5344CB8AC3E}">
        <p14:creationId xmlns:p14="http://schemas.microsoft.com/office/powerpoint/2010/main" val="222536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61B-B66A-6746-8E88-0F291611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4675"/>
            <a:ext cx="10515600" cy="306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Dashboard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FB6C8-88B0-2E42-AE9C-6BEE94A1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456B5-0466-2C47-BF0D-B153DB0FDE7B}"/>
              </a:ext>
            </a:extLst>
          </p:cNvPr>
          <p:cNvSpPr/>
          <p:nvPr/>
        </p:nvSpPr>
        <p:spPr>
          <a:xfrm>
            <a:off x="3222175" y="2786743"/>
            <a:ext cx="5762171" cy="1320800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304D-D239-A84F-9C49-114A2C88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US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EFF-2242-3D49-84F3-CA85AA439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43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b="1" dirty="0"/>
              <a:t>Downtime/Results trade-off: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Some people prefer short recovery time while other prefer drastic results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Negative reviews on less-invasive procedure are usually for the minimal result.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b="1" dirty="0"/>
              <a:t>High amount of “Not Sure” Reviews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Many patients wait months to decide if they like the results or not.</a:t>
            </a:r>
          </a:p>
        </p:txBody>
      </p:sp>
    </p:spTree>
    <p:extLst>
      <p:ext uri="{BB962C8B-B14F-4D97-AF65-F5344CB8AC3E}">
        <p14:creationId xmlns:p14="http://schemas.microsoft.com/office/powerpoint/2010/main" val="4559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522</Words>
  <Application>Microsoft Macintosh PowerPoint</Application>
  <PresentationFormat>Widescreen</PresentationFormat>
  <Paragraphs>105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Topic Modeling and Sentiment Analysis on Aesthetic Procedure Reviews </vt:lpstr>
      <vt:lpstr>PowerPoint Presentation</vt:lpstr>
      <vt:lpstr>Business Scenario</vt:lpstr>
      <vt:lpstr>Data + Methods</vt:lpstr>
      <vt:lpstr>Latent Dirichlet Allocation to identify topics from text</vt:lpstr>
      <vt:lpstr>Latent Dirichlet Allocation to identify topics from text</vt:lpstr>
      <vt:lpstr>Sentiment Analysis to find topics’ ratings</vt:lpstr>
      <vt:lpstr>PowerPoint Presentation</vt:lpstr>
      <vt:lpstr>Insights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2018-03-11T23:59:43Z</dcterms:created>
  <dcterms:modified xsi:type="dcterms:W3CDTF">2018-03-12T15:58:06Z</dcterms:modified>
</cp:coreProperties>
</file>