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8"/>
  </p:notesMasterIdLst>
  <p:handoutMasterIdLst>
    <p:handoutMasterId r:id="rId29"/>
  </p:handoutMasterIdLst>
  <p:sldIdLst>
    <p:sldId id="585" r:id="rId2"/>
    <p:sldId id="576" r:id="rId3"/>
    <p:sldId id="481" r:id="rId4"/>
    <p:sldId id="584" r:id="rId5"/>
    <p:sldId id="587" r:id="rId6"/>
    <p:sldId id="586" r:id="rId7"/>
    <p:sldId id="552" r:id="rId8"/>
    <p:sldId id="598" r:id="rId9"/>
    <p:sldId id="578" r:id="rId10"/>
    <p:sldId id="550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54" r:id="rId20"/>
    <p:sldId id="555" r:id="rId21"/>
    <p:sldId id="582" r:id="rId22"/>
    <p:sldId id="596" r:id="rId23"/>
    <p:sldId id="568" r:id="rId24"/>
    <p:sldId id="597" r:id="rId25"/>
    <p:sldId id="583" r:id="rId26"/>
    <p:sldId id="599" r:id="rId2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CFFFF"/>
    <a:srgbClr val="CCCCFF"/>
    <a:srgbClr val="CCECFF"/>
    <a:srgbClr val="99CCFF"/>
    <a:srgbClr val="FFCC66"/>
    <a:srgbClr val="FF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 autoAdjust="0"/>
    <p:restoredTop sz="77106" autoAdjust="0"/>
  </p:normalViewPr>
  <p:slideViewPr>
    <p:cSldViewPr snapToGrid="0" showGuides="1">
      <p:cViewPr varScale="1">
        <p:scale>
          <a:sx n="90" d="100"/>
          <a:sy n="90" d="100"/>
        </p:scale>
        <p:origin x="-2232" y="-114"/>
      </p:cViewPr>
      <p:guideLst>
        <p:guide orient="horz" pos="1541"/>
        <p:guide pos="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73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Going Further with Aspect-Oriented Programming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207500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</a:t>
            </a:r>
            <a:r>
              <a:rPr lang="en-GB" sz="1000" b="0" smtClean="0"/>
              <a:t>2017</a:t>
            </a:r>
            <a:endParaRPr lang="en-GB" sz="1000" b="0" dirty="0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3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Going Further with Aspect-Oriented Programming</a:t>
            </a:r>
          </a:p>
        </p:txBody>
      </p:sp>
      <p:sp>
        <p:nvSpPr>
          <p:cNvPr id="296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40825"/>
            <a:ext cx="2355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b="0" smtClean="0"/>
              <a:t>© Olsen Software, </a:t>
            </a:r>
            <a:r>
              <a:rPr lang="en-GB" sz="1000" b="0" smtClean="0"/>
              <a:t>2017</a:t>
            </a:r>
            <a:endParaRPr lang="en-GB" sz="1000" b="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965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Going Further with Aspect-Oriented Programming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400" b="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30713"/>
            <a:ext cx="56911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32AF46E5-B07F-42AB-A7D2-38F5DD1D0D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573960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Going Further with</a:t>
            </a:r>
            <a:br>
              <a:rPr lang="en-GB" dirty="0" smtClean="0"/>
            </a:br>
            <a:r>
              <a:rPr lang="en-GB" dirty="0" smtClean="0"/>
              <a:t>Aspect-Oriented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Annotate advice method with </a:t>
            </a:r>
            <a:r>
              <a:rPr lang="en-GB" smtClean="0">
                <a:latin typeface="Lucida Console" pitchFamily="49" charset="0"/>
              </a:rPr>
              <a:t>@Before </a:t>
            </a:r>
          </a:p>
          <a:p>
            <a:pPr lvl="1" eaLnBrk="1" hangingPunct="1"/>
            <a:r>
              <a:rPr lang="en-GB" smtClean="0"/>
              <a:t>Proxy intercepts method call on target object</a:t>
            </a:r>
          </a:p>
          <a:p>
            <a:pPr lvl="1" eaLnBrk="1" hangingPunct="1"/>
            <a:r>
              <a:rPr lang="en-GB" smtClean="0"/>
              <a:t>Calls </a:t>
            </a:r>
            <a:r>
              <a:rPr lang="en-GB" smtClean="0">
                <a:latin typeface="Lucida Console" pitchFamily="49" charset="0"/>
              </a:rPr>
              <a:t>@Before</a:t>
            </a:r>
            <a:r>
              <a:rPr lang="en-GB" smtClean="0"/>
              <a:t> advice method</a:t>
            </a:r>
          </a:p>
          <a:p>
            <a:pPr lvl="1" eaLnBrk="1" hangingPunct="1"/>
            <a:r>
              <a:rPr lang="en-GB" smtClean="0"/>
              <a:t>Then calls target method (unless advice method threw exception)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Advice</a:t>
            </a:r>
            <a:endParaRPr lang="en-GB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FD5E1D2-45E9-4812-9D97-1C672423D66E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2722563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4765675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>
            <a:off x="6808788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296" name="Rectangle 19"/>
          <p:cNvSpPr>
            <a:spLocks noChangeArrowheads="1"/>
          </p:cNvSpPr>
          <p:nvPr/>
        </p:nvSpPr>
        <p:spPr bwMode="auto">
          <a:xfrm>
            <a:off x="2371725" y="2940050"/>
            <a:ext cx="717550" cy="381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4067175" y="2940050"/>
            <a:ext cx="138430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Before advice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2298" name="Rectangle 21"/>
          <p:cNvSpPr>
            <a:spLocks noChangeArrowheads="1"/>
          </p:cNvSpPr>
          <p:nvPr/>
        </p:nvSpPr>
        <p:spPr bwMode="auto">
          <a:xfrm>
            <a:off x="6438900" y="2940050"/>
            <a:ext cx="71755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Target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2299" name="Line 22"/>
          <p:cNvSpPr>
            <a:spLocks noChangeShapeType="1"/>
          </p:cNvSpPr>
          <p:nvPr/>
        </p:nvSpPr>
        <p:spPr bwMode="auto">
          <a:xfrm>
            <a:off x="1639888" y="3708400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0" name="Line 23"/>
          <p:cNvSpPr>
            <a:spLocks noChangeShapeType="1"/>
          </p:cNvSpPr>
          <p:nvPr/>
        </p:nvSpPr>
        <p:spPr bwMode="auto">
          <a:xfrm flipH="1">
            <a:off x="1639888" y="6221413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1" name="Line 25"/>
          <p:cNvSpPr>
            <a:spLocks noChangeShapeType="1"/>
          </p:cNvSpPr>
          <p:nvPr/>
        </p:nvSpPr>
        <p:spPr bwMode="auto">
          <a:xfrm>
            <a:off x="2840038" y="4005263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2" name="Line 26"/>
          <p:cNvSpPr>
            <a:spLocks noChangeShapeType="1"/>
          </p:cNvSpPr>
          <p:nvPr/>
        </p:nvSpPr>
        <p:spPr bwMode="auto">
          <a:xfrm>
            <a:off x="2838450" y="5199063"/>
            <a:ext cx="3787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3" name="Line 27"/>
          <p:cNvSpPr>
            <a:spLocks noChangeShapeType="1"/>
          </p:cNvSpPr>
          <p:nvPr/>
        </p:nvSpPr>
        <p:spPr bwMode="auto">
          <a:xfrm flipH="1">
            <a:off x="2887663" y="5567363"/>
            <a:ext cx="380365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4" name="Line 28"/>
          <p:cNvSpPr>
            <a:spLocks noChangeShapeType="1"/>
          </p:cNvSpPr>
          <p:nvPr/>
        </p:nvSpPr>
        <p:spPr bwMode="auto">
          <a:xfrm flipH="1">
            <a:off x="2887663" y="4403725"/>
            <a:ext cx="179228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5" name="Rectangle 13"/>
          <p:cNvSpPr>
            <a:spLocks noChangeArrowheads="1"/>
          </p:cNvSpPr>
          <p:nvPr/>
        </p:nvSpPr>
        <p:spPr bwMode="auto">
          <a:xfrm>
            <a:off x="4603750" y="3914775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306" name="Rectangle 14"/>
          <p:cNvSpPr>
            <a:spLocks noChangeArrowheads="1"/>
          </p:cNvSpPr>
          <p:nvPr/>
        </p:nvSpPr>
        <p:spPr bwMode="auto">
          <a:xfrm>
            <a:off x="6637338" y="509905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307" name="Rectangle 12"/>
          <p:cNvSpPr>
            <a:spLocks noChangeArrowheads="1"/>
          </p:cNvSpPr>
          <p:nvPr/>
        </p:nvSpPr>
        <p:spPr bwMode="auto">
          <a:xfrm>
            <a:off x="2566988" y="3606800"/>
            <a:ext cx="323850" cy="2674938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Do a security check on every </a:t>
            </a:r>
            <a:r>
              <a:rPr lang="en-GB" smtClean="0">
                <a:latin typeface="Lucida Console" pitchFamily="49" charset="0"/>
              </a:rPr>
              <a:t>@Secured</a:t>
            </a:r>
            <a:r>
              <a:rPr lang="en-GB" smtClean="0"/>
              <a:t> operation</a:t>
            </a:r>
          </a:p>
          <a:p>
            <a:pPr lvl="1" eaLnBrk="1" hangingPunct="1"/>
            <a:r>
              <a:rPr lang="en-GB" smtClean="0"/>
              <a:t>Here's an example of a </a:t>
            </a:r>
            <a:r>
              <a:rPr lang="en-GB" smtClean="0">
                <a:latin typeface="Lucida Console" pitchFamily="49" charset="0"/>
              </a:rPr>
              <a:t>@Secured</a:t>
            </a:r>
            <a:r>
              <a:rPr lang="en-GB" smtClean="0"/>
              <a:t> operation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pointcut matches calls to </a:t>
            </a:r>
            <a:r>
              <a:rPr lang="en-GB" smtClean="0">
                <a:latin typeface="Lucida Console" pitchFamily="49" charset="0"/>
              </a:rPr>
              <a:t>@Secured</a:t>
            </a:r>
            <a:r>
              <a:rPr lang="en-GB" smtClean="0"/>
              <a:t>-annotated methods</a:t>
            </a:r>
          </a:p>
          <a:p>
            <a:pPr lvl="2" eaLnBrk="1" hangingPunct="1"/>
            <a:r>
              <a:rPr lang="en-GB" smtClean="0"/>
              <a:t>Argument binding makes available the proxy and </a:t>
            </a:r>
            <a:r>
              <a:rPr lang="en-GB" smtClean="0">
                <a:latin typeface="Lucida Console" pitchFamily="49" charset="0"/>
              </a:rPr>
              <a:t>@Secured</a:t>
            </a:r>
            <a:r>
              <a:rPr lang="en-GB" smtClean="0"/>
              <a:t> annotation object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Before advice method runs the security check</a:t>
            </a:r>
          </a:p>
          <a:p>
            <a:pPr lvl="2" eaLnBrk="1" hangingPunct="1"/>
            <a:r>
              <a:rPr lang="en-GB" smtClean="0"/>
              <a:t>Checks whether the user is in an allowed role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Advice – Example</a:t>
            </a:r>
            <a:endParaRPr lang="en-GB" smtClean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2E7B57-05D9-494C-BDEE-7F44CFC12A08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869395" name="Rectangle 19"/>
          <p:cNvSpPr>
            <a:spLocks noChangeArrowheads="1"/>
          </p:cNvSpPr>
          <p:nvPr/>
        </p:nvSpPr>
        <p:spPr bwMode="auto">
          <a:xfrm>
            <a:off x="1241425" y="1990725"/>
            <a:ext cx="7270750" cy="5048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@Secured(allowedRoles={"manager","clerk"})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chargePenaltyFee() { … 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69396" name="Rectangle 20"/>
          <p:cNvSpPr>
            <a:spLocks noChangeArrowheads="1"/>
          </p:cNvSpPr>
          <p:nvPr/>
        </p:nvSpPr>
        <p:spPr bwMode="auto">
          <a:xfrm>
            <a:off x="1241425" y="3768725"/>
            <a:ext cx="7270750" cy="8096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@Pointcut("execution(* *(..)) &amp;&amp; 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       this(object) &amp;&amp; 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       @annotation(secured)")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callToSecuredMethod(Object object, Secured secured) {}</a:t>
            </a:r>
          </a:p>
        </p:txBody>
      </p:sp>
      <p:sp>
        <p:nvSpPr>
          <p:cNvPr id="869397" name="Rectangle 21"/>
          <p:cNvSpPr>
            <a:spLocks noChangeArrowheads="1"/>
          </p:cNvSpPr>
          <p:nvPr/>
        </p:nvSpPr>
        <p:spPr bwMode="auto">
          <a:xfrm>
            <a:off x="1241425" y="5880100"/>
            <a:ext cx="7270750" cy="8191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@Before("callToSecuredMethod(object, secured)")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doSecurityCheck(JoinPoint jp, Object object, Secured secured)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checkPermission(jp, object, secured.allowedRoles());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6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95" grpId="0" animBg="1"/>
      <p:bldP spid="869396" grpId="0" animBg="1"/>
      <p:bldP spid="8693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Annotate advice method with </a:t>
            </a:r>
            <a:r>
              <a:rPr lang="en-GB" smtClean="0">
                <a:latin typeface="Lucida Console" pitchFamily="49" charset="0"/>
              </a:rPr>
              <a:t>@AfterReturning</a:t>
            </a:r>
          </a:p>
          <a:p>
            <a:pPr lvl="1" eaLnBrk="1" hangingPunct="1"/>
            <a:r>
              <a:rPr lang="en-GB" smtClean="0"/>
              <a:t>Proxy calls </a:t>
            </a:r>
            <a:r>
              <a:rPr lang="en-GB" smtClean="0">
                <a:latin typeface="Lucida Console" pitchFamily="49" charset="0"/>
              </a:rPr>
              <a:t>@AfterReturning</a:t>
            </a:r>
            <a:r>
              <a:rPr lang="en-GB" smtClean="0"/>
              <a:t> advice method after the target method returns successfully</a:t>
            </a:r>
          </a:p>
          <a:p>
            <a:pPr lvl="1" eaLnBrk="1" hangingPunct="1"/>
            <a:r>
              <a:rPr lang="en-GB" smtClean="0"/>
              <a:t>Gives access to returned object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Returning Advice</a:t>
            </a:r>
            <a:endParaRPr lang="en-GB" smtClean="0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A93D6FF-4C2D-4EE1-9F53-1F82E786A246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2722563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765675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6808788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371725" y="2940050"/>
            <a:ext cx="717550" cy="381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705225" y="2940050"/>
            <a:ext cx="2117725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AfterReturning advice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438900" y="2940050"/>
            <a:ext cx="71755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Target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1639888" y="3708400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 flipH="1">
            <a:off x="1639888" y="6221413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2840038" y="5233988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2838450" y="3998913"/>
            <a:ext cx="3787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>
            <a:off x="2887663" y="4367213"/>
            <a:ext cx="380365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H="1">
            <a:off x="2887663" y="5632450"/>
            <a:ext cx="179228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03750" y="51435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637338" y="38989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566988" y="3606800"/>
            <a:ext cx="323850" cy="2674938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5184775" y="4318000"/>
            <a:ext cx="1493838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200" i="1">
                <a:solidFill>
                  <a:schemeClr val="tx2"/>
                </a:solidFill>
              </a:rPr>
              <a:t>successful return</a:t>
            </a:r>
            <a:endParaRPr lang="en-US" sz="12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Audit all operations that return a </a:t>
            </a:r>
            <a:r>
              <a:rPr lang="en-GB" smtClean="0">
                <a:latin typeface="Lucida Console" pitchFamily="49" charset="0"/>
              </a:rPr>
              <a:t>@Secret</a:t>
            </a:r>
            <a:r>
              <a:rPr lang="en-GB" smtClean="0"/>
              <a:t>-annotated type</a:t>
            </a:r>
          </a:p>
          <a:p>
            <a:pPr lvl="1" eaLnBrk="1" hangingPunct="1"/>
            <a:r>
              <a:rPr lang="en-GB" smtClean="0"/>
              <a:t>Here's an example of such an operation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pointcut matches methods with </a:t>
            </a:r>
            <a:r>
              <a:rPr lang="en-GB" smtClean="0">
                <a:latin typeface="Lucida Console" pitchFamily="49" charset="0"/>
              </a:rPr>
              <a:t>@Secret</a:t>
            </a:r>
            <a:r>
              <a:rPr lang="en-GB" smtClean="0"/>
              <a:t>-annotated return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After Returning advice method audits the return value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pointcut  - </a:t>
            </a:r>
            <a:r>
              <a:rPr lang="en-GB" smtClean="0"/>
              <a:t>specifies the pointcut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returning - </a:t>
            </a:r>
            <a:r>
              <a:rPr lang="en-GB" smtClean="0"/>
              <a:t>gives access to the actual returned object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AfterReturning Advice – Example</a:t>
            </a:r>
            <a:endParaRPr lang="en-GB" smtClean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8A4FD86-1783-4120-9D7A-16FAC64C83B3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1241425" y="1990725"/>
            <a:ext cx="727075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@Secret String getMyPassword() { … 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73477" name="Rectangle 5"/>
          <p:cNvSpPr>
            <a:spLocks noChangeArrowheads="1"/>
          </p:cNvSpPr>
          <p:nvPr/>
        </p:nvSpPr>
        <p:spPr bwMode="auto">
          <a:xfrm>
            <a:off x="1241425" y="3101975"/>
            <a:ext cx="7270750" cy="4857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@Pointcut("execution((@myannotationspackage.Secret *) *(..))")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methodReturningSecretValue() {}</a:t>
            </a:r>
          </a:p>
        </p:txBody>
      </p:sp>
      <p:sp>
        <p:nvSpPr>
          <p:cNvPr id="873478" name="Rectangle 6"/>
          <p:cNvSpPr>
            <a:spLocks noChangeArrowheads="1"/>
          </p:cNvSpPr>
          <p:nvPr/>
        </p:nvSpPr>
        <p:spPr bwMode="auto">
          <a:xfrm>
            <a:off x="1241425" y="5156200"/>
            <a:ext cx="7270750" cy="1143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@AfterReturning(pointcut="methodReturningSecretValue()",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          returning="retval")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auditSecretReturnValue(JoinPoint jp, Object retval)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</a:t>
            </a:r>
            <a:r>
              <a:rPr lang="en-US" sz="1200" b="0">
                <a:latin typeface="Lucida Console" pitchFamily="49" charset="0"/>
              </a:rPr>
              <a:t>System.out.println("Method: "     + jp.getSignature().getName() +          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                 " returning: " + retval);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 animBg="1"/>
      <p:bldP spid="873477" grpId="0" animBg="1"/>
      <p:bldP spid="8734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Annotate advice method with </a:t>
            </a:r>
            <a:r>
              <a:rPr lang="en-GB" smtClean="0">
                <a:latin typeface="Lucida Console" pitchFamily="49" charset="0"/>
              </a:rPr>
              <a:t>@AfterThrowing</a:t>
            </a:r>
          </a:p>
          <a:p>
            <a:pPr lvl="1" eaLnBrk="1" hangingPunct="1"/>
            <a:r>
              <a:rPr lang="en-GB" smtClean="0"/>
              <a:t>Proxy calls </a:t>
            </a:r>
            <a:r>
              <a:rPr lang="en-GB" smtClean="0">
                <a:latin typeface="Lucida Console" pitchFamily="49" charset="0"/>
              </a:rPr>
              <a:t>@AfterThrowing</a:t>
            </a:r>
            <a:r>
              <a:rPr lang="en-GB" smtClean="0"/>
              <a:t> advice method if target method threw an exception</a:t>
            </a:r>
          </a:p>
          <a:p>
            <a:pPr lvl="1" eaLnBrk="1" hangingPunct="1"/>
            <a:r>
              <a:rPr lang="en-GB" smtClean="0"/>
              <a:t>Gives access to exception object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Throwing Advice</a:t>
            </a:r>
            <a:endParaRPr lang="en-GB" smtClean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2767F2D-0C7F-451F-9B79-0825F95DDACC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22563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4765675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6808788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2371725" y="2940050"/>
            <a:ext cx="717550" cy="381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3705225" y="2940050"/>
            <a:ext cx="2117725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AfterThrowing advice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6438900" y="2940050"/>
            <a:ext cx="71755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Target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639888" y="3708400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1639888" y="6221413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2840038" y="5233988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2838450" y="3998913"/>
            <a:ext cx="3787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2887663" y="4367213"/>
            <a:ext cx="380365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2887663" y="5632450"/>
            <a:ext cx="179228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4603750" y="51435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637338" y="38989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2566988" y="3606800"/>
            <a:ext cx="323850" cy="2674938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737225" y="4318000"/>
            <a:ext cx="933450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200" i="1">
                <a:solidFill>
                  <a:schemeClr val="tx2"/>
                </a:solidFill>
              </a:rPr>
              <a:t>exception</a:t>
            </a:r>
            <a:endParaRPr lang="en-US" sz="12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Log all operations that throw an </a:t>
            </a:r>
            <a:r>
              <a:rPr lang="en-GB" smtClean="0">
                <a:latin typeface="Lucida Console" pitchFamily="49" charset="0"/>
              </a:rPr>
              <a:t>IOException</a:t>
            </a:r>
          </a:p>
          <a:p>
            <a:pPr lvl="1" eaLnBrk="1" hangingPunct="1"/>
            <a:r>
              <a:rPr lang="en-GB" smtClean="0"/>
              <a:t>Here's an example of such an operation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pointcut matches methods any methods, not very interesting!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After Throwing advice method logs the exception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pointcut - </a:t>
            </a:r>
            <a:r>
              <a:rPr lang="en-GB" smtClean="0"/>
              <a:t>specifies the pointcut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throwing - </a:t>
            </a:r>
            <a:r>
              <a:rPr lang="en-GB" smtClean="0"/>
              <a:t>gives access to exception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AfterThrowing Advice – Example</a:t>
            </a:r>
            <a:endParaRPr lang="en-GB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BEC3CEB-A35E-445B-BD63-55F465F5B4B9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1241425" y="1990725"/>
            <a:ext cx="727075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writeSomeDataToFile() throws IOException { … 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1241425" y="3101975"/>
            <a:ext cx="7270750" cy="4857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@Pointcut("execution(*(..))")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anyMethod() {}</a:t>
            </a: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1241425" y="5156200"/>
            <a:ext cx="7270750" cy="1143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@AfterThrowing(pointcut="anyMethod()",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         throwing="ex")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logIOException(JoinPoint jp, IOException ex)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</a:t>
            </a:r>
            <a:r>
              <a:rPr lang="en-US" sz="1200" b="0">
                <a:latin typeface="Lucida Console" pitchFamily="49" charset="0"/>
              </a:rPr>
              <a:t>System.out.println("Method: "     + jp.getSignature().getName() +          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                 " exception: " + ex.getMessage());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86400" y="5213350"/>
            <a:ext cx="2254250" cy="349250"/>
            <a:chOff x="3456" y="3284"/>
            <a:chExt cx="1420" cy="220"/>
          </a:xfrm>
        </p:grpSpPr>
        <p:sp>
          <p:nvSpPr>
            <p:cNvPr id="17417" name="Freeform 9"/>
            <p:cNvSpPr>
              <a:spLocks/>
            </p:cNvSpPr>
            <p:nvPr/>
          </p:nvSpPr>
          <p:spPr bwMode="auto">
            <a:xfrm>
              <a:off x="3456" y="3342"/>
              <a:ext cx="204" cy="162"/>
            </a:xfrm>
            <a:custGeom>
              <a:avLst/>
              <a:gdLst>
                <a:gd name="T0" fmla="*/ 204 w 204"/>
                <a:gd name="T1" fmla="*/ 0 h 162"/>
                <a:gd name="T2" fmla="*/ 0 w 204"/>
                <a:gd name="T3" fmla="*/ 0 h 162"/>
                <a:gd name="T4" fmla="*/ 0 w 204"/>
                <a:gd name="T5" fmla="*/ 162 h 162"/>
                <a:gd name="T6" fmla="*/ 0 60000 65536"/>
                <a:gd name="T7" fmla="*/ 0 60000 65536"/>
                <a:gd name="T8" fmla="*/ 0 60000 65536"/>
                <a:gd name="T9" fmla="*/ 0 w 204"/>
                <a:gd name="T10" fmla="*/ 0 h 162"/>
                <a:gd name="T11" fmla="*/ 204 w 204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" h="162">
                  <a:moveTo>
                    <a:pt x="204" y="0"/>
                  </a:moveTo>
                  <a:lnTo>
                    <a:pt x="0" y="0"/>
                  </a:lnTo>
                  <a:lnTo>
                    <a:pt x="0" y="162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3638" y="3284"/>
              <a:ext cx="1238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GB" sz="1200" b="0">
                  <a:solidFill>
                    <a:schemeClr val="hlink"/>
                  </a:solidFill>
                </a:rPr>
                <a:t>Type of arg acts as a filter</a:t>
              </a:r>
              <a:endParaRPr lang="en-US" sz="1200" b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7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2" grpId="0" animBg="1"/>
      <p:bldP spid="877573" grpId="0" animBg="1"/>
      <p:bldP spid="8775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Annotate advice method with </a:t>
            </a:r>
            <a:r>
              <a:rPr lang="en-GB" smtClean="0">
                <a:latin typeface="Lucida Console" pitchFamily="49" charset="0"/>
              </a:rPr>
              <a:t>@After</a:t>
            </a:r>
          </a:p>
          <a:p>
            <a:pPr lvl="1" eaLnBrk="1" hangingPunct="1"/>
            <a:r>
              <a:rPr lang="en-GB" smtClean="0"/>
              <a:t>Proxy calls </a:t>
            </a:r>
            <a:r>
              <a:rPr lang="en-GB" smtClean="0">
                <a:latin typeface="Lucida Console" pitchFamily="49" charset="0"/>
              </a:rPr>
              <a:t>@After</a:t>
            </a:r>
            <a:r>
              <a:rPr lang="en-GB" smtClean="0"/>
              <a:t> advice method after target method ends (whether the method returned normally or threw an exception)</a:t>
            </a:r>
          </a:p>
          <a:p>
            <a:pPr lvl="1" eaLnBrk="1" hangingPunct="1"/>
            <a:r>
              <a:rPr lang="en-GB" smtClean="0"/>
              <a:t>Note: you cannot access return-object or exception-object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Advice</a:t>
            </a:r>
            <a:endParaRPr lang="en-GB" smtClean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814BD29-C5AC-4260-ABD0-AA7C0264813E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722563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4765675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6808788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2371725" y="2940050"/>
            <a:ext cx="717550" cy="381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3705225" y="2940050"/>
            <a:ext cx="2117725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After advice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438900" y="2940050"/>
            <a:ext cx="71755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Target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639888" y="3708400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>
            <a:off x="1639888" y="6221413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840038" y="5233988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838450" y="3998913"/>
            <a:ext cx="37877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2887663" y="4367213"/>
            <a:ext cx="380365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2887663" y="5632450"/>
            <a:ext cx="179228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4603750" y="51435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637338" y="3898900"/>
            <a:ext cx="323850" cy="576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2566988" y="3606800"/>
            <a:ext cx="323850" cy="2674938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4889500" y="4318000"/>
            <a:ext cx="1765300" cy="27463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GB" sz="1200" i="1">
                <a:solidFill>
                  <a:schemeClr val="tx2"/>
                </a:solidFill>
              </a:rPr>
              <a:t>success or exception</a:t>
            </a:r>
            <a:endParaRPr lang="en-US" sz="12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Annotate advice method with </a:t>
            </a:r>
            <a:r>
              <a:rPr lang="en-GB" dirty="0" smtClean="0">
                <a:latin typeface="Lucida Console" pitchFamily="49" charset="0"/>
              </a:rPr>
              <a:t>@Around</a:t>
            </a:r>
          </a:p>
          <a:p>
            <a:pPr lvl="1" eaLnBrk="1" hangingPunct="1"/>
            <a:r>
              <a:rPr lang="en-GB" dirty="0" smtClean="0"/>
              <a:t>Most complex (and powerful) type of advice</a:t>
            </a:r>
          </a:p>
          <a:p>
            <a:pPr lvl="1" eaLnBrk="1" hangingPunct="1"/>
            <a:r>
              <a:rPr lang="en-GB" dirty="0" smtClean="0"/>
              <a:t>Executes around target method</a:t>
            </a:r>
          </a:p>
          <a:p>
            <a:pPr lvl="1" eaLnBrk="1" hangingPunct="1"/>
            <a:r>
              <a:rPr lang="en-GB" dirty="0" smtClean="0"/>
              <a:t>Useful for transactions, caching, etc.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Around Advice</a:t>
            </a:r>
            <a:endParaRPr lang="en-GB" smtClean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208CFEA-F8BD-421B-AFAF-091948B51EB4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2722563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4765675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6808788" y="3159125"/>
            <a:ext cx="0" cy="36036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2371725" y="2940050"/>
            <a:ext cx="717550" cy="38100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705225" y="2940050"/>
            <a:ext cx="2117725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Around advice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6438900" y="2940050"/>
            <a:ext cx="717550" cy="381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chemeClr val="tx2"/>
                </a:solidFill>
              </a:rPr>
              <a:t>Target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1639888" y="3708400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1639888" y="6221413"/>
            <a:ext cx="9223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2840038" y="3910013"/>
            <a:ext cx="1749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4857750" y="4303713"/>
            <a:ext cx="17684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H="1">
            <a:off x="4926013" y="5072063"/>
            <a:ext cx="17653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H="1">
            <a:off x="2887663" y="5632450"/>
            <a:ext cx="179228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4603750" y="3819525"/>
            <a:ext cx="323850" cy="1900238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637338" y="4213225"/>
            <a:ext cx="323850" cy="957263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2566988" y="3606800"/>
            <a:ext cx="323850" cy="2674938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Time how long operations take</a:t>
            </a:r>
          </a:p>
          <a:p>
            <a:pPr lvl="1" eaLnBrk="1" hangingPunct="1"/>
            <a:r>
              <a:rPr lang="en-GB" smtClean="0"/>
              <a:t>Here's an example of an operation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pointcut matches any methods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This Around advice method times the operation</a:t>
            </a:r>
          </a:p>
          <a:p>
            <a:pPr lvl="2" eaLnBrk="1" hangingPunct="1"/>
            <a:r>
              <a:rPr lang="en-GB" smtClean="0"/>
              <a:t>The advice method must take a </a:t>
            </a:r>
            <a:r>
              <a:rPr lang="en-GB" smtClean="0">
                <a:latin typeface="Lucida Console" pitchFamily="49" charset="0"/>
              </a:rPr>
              <a:t>ProceedingJoinPoint</a:t>
            </a:r>
            <a:r>
              <a:rPr lang="en-GB" smtClean="0"/>
              <a:t> arg</a:t>
            </a:r>
          </a:p>
          <a:p>
            <a:pPr lvl="2" eaLnBrk="1" hangingPunct="1"/>
            <a:r>
              <a:rPr lang="en-GB" smtClean="0"/>
              <a:t>Call </a:t>
            </a:r>
            <a:r>
              <a:rPr lang="en-GB" smtClean="0">
                <a:latin typeface="Lucida Console" pitchFamily="49" charset="0"/>
              </a:rPr>
              <a:t>ProceedingJoinPoint</a:t>
            </a:r>
            <a:r>
              <a:rPr lang="en-GB" smtClean="0"/>
              <a:t>'s </a:t>
            </a:r>
            <a:r>
              <a:rPr lang="en-GB" smtClean="0">
                <a:latin typeface="Lucida Console" pitchFamily="49" charset="0"/>
              </a:rPr>
              <a:t>proceed()</a:t>
            </a:r>
            <a:r>
              <a:rPr lang="en-GB" smtClean="0"/>
              <a:t> to invoke target method</a:t>
            </a:r>
          </a:p>
          <a:p>
            <a:pPr lvl="2" eaLnBrk="1" hangingPunct="1"/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Around Advice – Example</a:t>
            </a:r>
            <a:endParaRPr lang="en-GB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4703F2-CABE-48D8-AD2E-782C768F5E2A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1241425" y="1990725"/>
            <a:ext cx="727075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String doSomething(int someParam, String anotherParam) { … 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auto">
          <a:xfrm>
            <a:off x="1241425" y="5156200"/>
            <a:ext cx="7270750" cy="1409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@Around("anyMethod()")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Object timeMethod(ProceedingJoinPoint pjp)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// Start timer.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Object retval = pjp.proceed();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// Stop timer.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return retval</a:t>
            </a:r>
            <a:r>
              <a:rPr lang="en-US" sz="1200" b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auto">
          <a:xfrm>
            <a:off x="1241425" y="3101975"/>
            <a:ext cx="7270750" cy="4857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@Pointcut("execution(* *(..))")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void anyMethod()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8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8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/>
      <p:bldP spid="883718" grpId="0" animBg="1"/>
      <p:bldP spid="8837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 </a:t>
            </a:r>
            <a:r>
              <a:rPr lang="en-GB" smtClean="0">
                <a:sym typeface="Wingdings" pitchFamily="2" charset="2"/>
              </a:rPr>
              <a:t></a:t>
            </a:r>
            <a:endParaRPr lang="en-US" smtClean="0"/>
          </a:p>
          <a:p>
            <a:pPr eaLnBrk="1" hangingPunct="1"/>
            <a:r>
              <a:rPr lang="en-GB" smtClean="0"/>
              <a:t>Defining an introduction interface</a:t>
            </a:r>
          </a:p>
          <a:p>
            <a:pPr eaLnBrk="1" hangingPunct="1"/>
            <a:r>
              <a:rPr lang="en-GB" smtClean="0"/>
              <a:t>Implementing the introduction mix-in</a:t>
            </a:r>
            <a:r>
              <a:rPr lang="en-US" smtClean="0"/>
              <a:t> </a:t>
            </a:r>
          </a:p>
          <a:p>
            <a:pPr eaLnBrk="1" hangingPunct="1"/>
            <a:r>
              <a:rPr lang="en-GB" smtClean="0"/>
              <a:t>Creating the mix-in aspect</a:t>
            </a:r>
          </a:p>
          <a:p>
            <a:pPr eaLnBrk="1" hangingPunct="1"/>
            <a:r>
              <a:rPr lang="en-GB" smtClean="0"/>
              <a:t>Testing introductions</a:t>
            </a: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mtClean="0"/>
              <a:t>3. Introductions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AB2145B-512D-4E37-848C-BA45ECB2F16E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300" smtClean="0"/>
              <a:t>More on pointcut expressions</a:t>
            </a:r>
            <a:endParaRPr lang="en-US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300" smtClean="0"/>
              <a:t>Types of advice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300" smtClean="0"/>
              <a:t>Introductions</a:t>
            </a:r>
            <a:endParaRPr lang="en-GB" smtClean="0"/>
          </a:p>
          <a:p>
            <a:pPr marL="457200" indent="-457200" eaLnBrk="1" hangingPunct="1"/>
            <a:endParaRPr lang="en-GB" smtClean="0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300" smtClean="0"/>
              <a:t>Contents</a:t>
            </a:r>
            <a:endParaRPr lang="en-GB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B8335D2-F5B0-4B42-A2FE-196BF2853F1E}" type="slidenum">
              <a:rPr lang="en-GB" smtClean="0"/>
              <a:pPr/>
              <a:t>2</a:t>
            </a:fld>
            <a:endParaRPr lang="en-GB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40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Demo </a:t>
              </a:r>
              <a:r>
                <a:rPr lang="en-GB" sz="2000" dirty="0">
                  <a:solidFill>
                    <a:schemeClr val="tx2"/>
                  </a:solidFill>
                  <a:sym typeface="Wingdings" pitchFamily="2" charset="2"/>
                </a:rPr>
                <a:t>project</a:t>
              </a:r>
              <a:r>
                <a:rPr lang="en-GB" sz="2000">
                  <a:solidFill>
                    <a:schemeClr val="tx2"/>
                  </a:solidFill>
                  <a:sym typeface="Wingdings" pitchFamily="2" charset="2"/>
                </a:rPr>
                <a:t>: 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DemoAopAdditional                  </a:t>
              </a:r>
              <a:endParaRPr lang="en-US" sz="2000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Introductions are an important part of Spring AOP</a:t>
            </a:r>
          </a:p>
          <a:p>
            <a:pPr lvl="1" eaLnBrk="1" hangingPunct="1"/>
            <a:r>
              <a:rPr lang="en-GB" dirty="0" smtClean="0"/>
              <a:t>Enable you to add new functionality to an existing class</a:t>
            </a:r>
          </a:p>
          <a:p>
            <a:pPr lvl="1" eaLnBrk="1" hangingPunct="1"/>
            <a:r>
              <a:rPr lang="en-GB" dirty="0" smtClean="0"/>
              <a:t>… by introducing any interface to an existing class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Useful for adding cross-cutting behaviour</a:t>
            </a:r>
          </a:p>
          <a:p>
            <a:pPr lvl="1" eaLnBrk="1" hangingPunct="1"/>
            <a:r>
              <a:rPr lang="en-GB" dirty="0" smtClean="0"/>
              <a:t>Where it would be infeasible for objects to inherit the functionality from a base class</a:t>
            </a:r>
          </a:p>
          <a:p>
            <a:pPr lvl="1" eaLnBrk="1" hangingPunct="1"/>
            <a:r>
              <a:rPr lang="en-GB" dirty="0" smtClean="0"/>
              <a:t>… because Java doesn't allow multiple inheritance</a:t>
            </a:r>
          </a:p>
          <a:p>
            <a:pPr lvl="1" eaLnBrk="1" hangingPunct="1"/>
            <a:r>
              <a:rPr lang="en-GB" dirty="0" smtClean="0"/>
              <a:t>… and you don't want to implement the behaviour in each class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 </a:t>
            </a:r>
            <a:r>
              <a:rPr lang="en-GB" smtClean="0">
                <a:sym typeface="Wingdings" pitchFamily="2" charset="2"/>
              </a:rPr>
              <a:t>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010338B-FBEA-44C7-BEED-96FCA769665F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Step 1: Define an interface </a:t>
            </a:r>
          </a:p>
          <a:p>
            <a:pPr lvl="1" eaLnBrk="1" hangingPunct="1"/>
            <a:r>
              <a:rPr lang="en-GB" dirty="0" smtClean="0"/>
              <a:t>Describes the functionality you want to introduce</a:t>
            </a:r>
          </a:p>
          <a:p>
            <a:pPr eaLnBrk="1" hangingPunct="1"/>
            <a:r>
              <a:rPr lang="en-GB" dirty="0" smtClean="0"/>
              <a:t>Example: </a:t>
            </a:r>
          </a:p>
          <a:p>
            <a:pPr lvl="1" eaLnBrk="1" hangingPunct="1"/>
            <a:r>
              <a:rPr lang="en-GB" dirty="0" smtClean="0"/>
              <a:t>Define a </a:t>
            </a:r>
            <a:r>
              <a:rPr lang="en-GB" dirty="0" err="1" smtClean="0">
                <a:latin typeface="Lucida Console" pitchFamily="49" charset="0"/>
              </a:rPr>
              <a:t>CallTracker</a:t>
            </a:r>
            <a:r>
              <a:rPr lang="en-GB" dirty="0" smtClean="0"/>
              <a:t> interface that tracks normal/failing method calls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Defining an Introduction Interface</a:t>
            </a:r>
            <a:endParaRPr lang="en-GB" sz="220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F9C8D0C-45B6-4146-81DC-C0623FD21CA5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1030288" y="3162300"/>
            <a:ext cx="7323137" cy="17700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public interface CallTracker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void   markNormal();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void   markFailing();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int    countNormalCalls();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int    countFailingCalls();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String describe();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Step 2: Implement the introduction</a:t>
            </a:r>
          </a:p>
          <a:p>
            <a:pPr lvl="1" eaLnBrk="1" hangingPunct="1"/>
            <a:r>
              <a:rPr lang="en-GB" smtClean="0"/>
              <a:t>This is often referred to as a "mix-in"</a:t>
            </a:r>
          </a:p>
          <a:p>
            <a:pPr eaLnBrk="1" hangingPunct="1"/>
            <a:r>
              <a:rPr lang="en-GB" smtClean="0"/>
              <a:t>Example: </a:t>
            </a:r>
          </a:p>
          <a:p>
            <a:pPr lvl="1" eaLnBrk="1" hangingPunct="1"/>
            <a:r>
              <a:rPr lang="en-GB" smtClean="0"/>
              <a:t>Define a </a:t>
            </a:r>
            <a:r>
              <a:rPr lang="en-GB" smtClean="0">
                <a:latin typeface="Lucida Console" pitchFamily="49" charset="0"/>
              </a:rPr>
              <a:t>CallTrackerImpl</a:t>
            </a:r>
            <a:r>
              <a:rPr lang="en-GB" smtClean="0"/>
              <a:t> class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Implementing the Introduction Mix-In</a:t>
            </a:r>
            <a:endParaRPr lang="en-GB" sz="2200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093A252-AF9F-4CF3-9923-2EF0E0CC00C2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1030288" y="2886075"/>
            <a:ext cx="7323137" cy="3579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public class CallTrackerImpl implements CallTracker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private int normalCalls, failingCalls;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void markNormal()  { normalCalls++; 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void markFailing() { failingCalls++; }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int countNormalCalls()  { return normalCalls; 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int countFailingCalls() { return failingCalls; }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String describe() { return toString(); }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@Override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String toString()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return "CallTrackerImpl: " +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     " normal calls="    + normalCalls +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     " failing calls="   + failingCalls;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Step 3a: Define an aspect class to apply the mix-in</a:t>
            </a:r>
          </a:p>
          <a:p>
            <a:pPr lvl="1" eaLnBrk="1" hangingPunct="1"/>
            <a:r>
              <a:rPr lang="en-GB" smtClean="0"/>
              <a:t>Define a mix-in field and annotate with </a:t>
            </a:r>
            <a:r>
              <a:rPr lang="en-GB" smtClean="0">
                <a:latin typeface="Lucida Console" pitchFamily="49" charset="0"/>
              </a:rPr>
              <a:t>@DeclareParents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value       – </a:t>
            </a:r>
            <a:r>
              <a:rPr lang="en-GB" smtClean="0"/>
              <a:t>The types of target class to apply the mix-in to</a:t>
            </a:r>
          </a:p>
          <a:p>
            <a:pPr lvl="2" eaLnBrk="1" hangingPunct="1"/>
            <a:r>
              <a:rPr lang="en-GB" smtClean="0">
                <a:latin typeface="Lucida Console" pitchFamily="49" charset="0"/>
              </a:rPr>
              <a:t>defaultImpl – </a:t>
            </a:r>
            <a:r>
              <a:rPr lang="en-GB" smtClean="0"/>
              <a:t>The concrete implementation type of the mix-in</a:t>
            </a:r>
          </a:p>
          <a:p>
            <a:pPr eaLnBrk="1" hangingPunct="1"/>
            <a:r>
              <a:rPr lang="en-GB" smtClean="0"/>
              <a:t>Example: 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the Mix-In Aspect </a:t>
            </a:r>
            <a:r>
              <a:rPr lang="en-GB" sz="2800" smtClean="0"/>
              <a:t>(1 of 2)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D97B3ED-868F-427C-8347-91C8FD536483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820273" name="Rectangle 49"/>
          <p:cNvSpPr>
            <a:spLocks noChangeArrowheads="1"/>
          </p:cNvSpPr>
          <p:nvPr/>
        </p:nvSpPr>
        <p:spPr bwMode="auto">
          <a:xfrm>
            <a:off x="1030288" y="3143250"/>
            <a:ext cx="7323137" cy="19510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@Aspect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CallTrackerAspect</a:t>
            </a:r>
            <a:r>
              <a:rPr lang="en-GB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DeclareParents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(value="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mypackage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.*", </a:t>
            </a:r>
          </a:p>
          <a:p>
            <a:pPr defTabSz="739775">
              <a:defRPr/>
            </a:pP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       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defaultImpl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CallTrackerImpl.class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public </a:t>
            </a:r>
            <a:r>
              <a:rPr lang="en-GB" sz="1200" dirty="0" err="1" smtClean="0">
                <a:solidFill>
                  <a:srgbClr val="FF0000"/>
                </a:solidFill>
                <a:latin typeface="Lucida Console" pitchFamily="49" charset="0"/>
              </a:rPr>
              <a:t>CallTracker</a:t>
            </a:r>
            <a:r>
              <a:rPr lang="en-GB" sz="12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mixin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Plus </a:t>
            </a:r>
            <a:r>
              <a:rPr lang="en-GB" sz="1200" b="0" dirty="0" err="1">
                <a:latin typeface="Lucida Console" pitchFamily="49" charset="0"/>
              </a:rPr>
              <a:t>pointcuts</a:t>
            </a:r>
            <a:r>
              <a:rPr lang="en-GB" sz="1200" b="0" dirty="0">
                <a:latin typeface="Lucida Console" pitchFamily="49" charset="0"/>
              </a:rPr>
              <a:t> and advice methods, see next slide…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Step 3b: Define an aspect class to apply the mix-in</a:t>
            </a:r>
          </a:p>
          <a:p>
            <a:pPr lvl="1" eaLnBrk="1" hangingPunct="1"/>
            <a:r>
              <a:rPr lang="en-GB" smtClean="0"/>
              <a:t>Define pointcuts and advice methods in the aspect class</a:t>
            </a:r>
            <a:endParaRPr lang="en-GB" smtClean="0">
              <a:latin typeface="Lucida Console" pitchFamily="49" charset="0"/>
            </a:endParaRPr>
          </a:p>
          <a:p>
            <a:pPr lvl="2" eaLnBrk="1" hangingPunct="1"/>
            <a:r>
              <a:rPr lang="en-GB" smtClean="0"/>
              <a:t>E.g. a pointcut that matches all calls on beans in our package</a:t>
            </a:r>
          </a:p>
          <a:p>
            <a:pPr lvl="2" eaLnBrk="1" hangingPunct="1"/>
            <a:r>
              <a:rPr lang="en-GB" smtClean="0"/>
              <a:t>E.g. </a:t>
            </a:r>
            <a:r>
              <a:rPr lang="en-GB" smtClean="0">
                <a:latin typeface="Lucida Console" pitchFamily="49" charset="0"/>
              </a:rPr>
              <a:t>AfterReturning</a:t>
            </a:r>
            <a:r>
              <a:rPr lang="en-GB" smtClean="0"/>
              <a:t> and </a:t>
            </a:r>
            <a:r>
              <a:rPr lang="en-GB" smtClean="0">
                <a:latin typeface="Lucida Console" pitchFamily="49" charset="0"/>
              </a:rPr>
              <a:t>AfterThrowing</a:t>
            </a:r>
            <a:r>
              <a:rPr lang="en-GB" smtClean="0"/>
              <a:t> advice methods</a:t>
            </a:r>
          </a:p>
          <a:p>
            <a:pPr eaLnBrk="1" hangingPunct="1"/>
            <a:r>
              <a:rPr lang="en-GB" smtClean="0"/>
              <a:t>Example: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the Mix-In Aspect </a:t>
            </a:r>
            <a:r>
              <a:rPr lang="en-GB" sz="2800" smtClean="0"/>
              <a:t>(2 of 2)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7F0B75B-9D6D-4700-AC17-76E0BCA5004D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887812" name="Rectangle 4"/>
          <p:cNvSpPr>
            <a:spLocks noChangeArrowheads="1"/>
          </p:cNvSpPr>
          <p:nvPr/>
        </p:nvSpPr>
        <p:spPr bwMode="auto">
          <a:xfrm>
            <a:off x="1030288" y="3143250"/>
            <a:ext cx="7323137" cy="33988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@Aspect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CallTrackerAspect</a:t>
            </a:r>
            <a:r>
              <a:rPr lang="en-GB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// Mix-in declaration, as per previous slide.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Pointcut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("execution(*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mypackage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.*.*(..))")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private void </a:t>
            </a:r>
            <a:r>
              <a:rPr lang="en-GB" sz="1200" b="0" dirty="0" err="1">
                <a:latin typeface="Lucida Console" pitchFamily="49" charset="0"/>
              </a:rPr>
              <a:t>opCall</a:t>
            </a:r>
            <a:r>
              <a:rPr lang="en-GB" sz="1200" b="0" dirty="0">
                <a:latin typeface="Lucida Console" pitchFamily="49" charset="0"/>
              </a:rPr>
              <a:t>() {}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@</a:t>
            </a:r>
            <a:r>
              <a:rPr lang="en-GB" sz="1200" b="0" dirty="0" err="1">
                <a:latin typeface="Lucida Console" pitchFamily="49" charset="0"/>
              </a:rPr>
              <a:t>AfterReturning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pointcut</a:t>
            </a:r>
            <a:r>
              <a:rPr lang="en-GB" sz="1200" b="0" dirty="0">
                <a:latin typeface="Lucida Console" pitchFamily="49" charset="0"/>
              </a:rPr>
              <a:t>="</a:t>
            </a:r>
            <a:r>
              <a:rPr lang="en-GB" sz="1200" b="0" dirty="0" err="1">
                <a:latin typeface="Lucida Console" pitchFamily="49" charset="0"/>
              </a:rPr>
              <a:t>opCall</a:t>
            </a:r>
            <a:r>
              <a:rPr lang="en-GB" sz="1200" b="0" dirty="0">
                <a:latin typeface="Lucida Console" pitchFamily="49" charset="0"/>
              </a:rPr>
              <a:t>() &amp;&amp; </a:t>
            </a:r>
            <a:r>
              <a:rPr lang="en-GB" sz="1200" b="0" dirty="0" smtClean="0">
                <a:latin typeface="Lucida Console" pitchFamily="49" charset="0"/>
              </a:rPr>
              <a:t>this(</a:t>
            </a:r>
            <a:r>
              <a:rPr lang="en-GB" sz="1200" dirty="0" err="1" smtClean="0">
                <a:solidFill>
                  <a:srgbClr val="FF0000"/>
                </a:solidFill>
                <a:latin typeface="Lucida Console" pitchFamily="49" charset="0"/>
              </a:rPr>
              <a:t>theProxyObj</a:t>
            </a:r>
            <a:r>
              <a:rPr lang="en-GB" sz="1200" b="0" dirty="0" smtClean="0">
                <a:latin typeface="Lucida Console" pitchFamily="49" charset="0"/>
              </a:rPr>
              <a:t>)")</a:t>
            </a: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public void </a:t>
            </a:r>
            <a:r>
              <a:rPr lang="en-GB" sz="1200" b="0" dirty="0" err="1">
                <a:latin typeface="Lucida Console" pitchFamily="49" charset="0"/>
              </a:rPr>
              <a:t>trackNormalCall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CallTracker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theProxyObj</a:t>
            </a:r>
            <a:r>
              <a:rPr lang="en-GB" sz="1200" b="0" dirty="0" smtClean="0">
                <a:latin typeface="Lucida Console" pitchFamily="49" charset="0"/>
              </a:rPr>
              <a:t>)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theProxyObj</a:t>
            </a:r>
            <a:r>
              <a:rPr lang="en-GB" sz="1200" b="0" dirty="0" err="1" smtClean="0">
                <a:latin typeface="Lucida Console" pitchFamily="49" charset="0"/>
              </a:rPr>
              <a:t>.markNormal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@</a:t>
            </a:r>
            <a:r>
              <a:rPr lang="en-GB" sz="1200" b="0" dirty="0" err="1">
                <a:latin typeface="Lucida Console" pitchFamily="49" charset="0"/>
              </a:rPr>
              <a:t>AfterThrowing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0" dirty="0" err="1">
                <a:latin typeface="Lucida Console" pitchFamily="49" charset="0"/>
              </a:rPr>
              <a:t>pointcut</a:t>
            </a:r>
            <a:r>
              <a:rPr lang="en-GB" sz="1200" b="0" dirty="0">
                <a:latin typeface="Lucida Console" pitchFamily="49" charset="0"/>
              </a:rPr>
              <a:t>="</a:t>
            </a:r>
            <a:r>
              <a:rPr lang="en-GB" sz="1200" b="0" dirty="0" err="1">
                <a:latin typeface="Lucida Console" pitchFamily="49" charset="0"/>
              </a:rPr>
              <a:t>opCall</a:t>
            </a:r>
            <a:r>
              <a:rPr lang="en-GB" sz="1200" b="0" dirty="0">
                <a:latin typeface="Lucida Console" pitchFamily="49" charset="0"/>
              </a:rPr>
              <a:t>() &amp;&amp; </a:t>
            </a:r>
            <a:r>
              <a:rPr lang="en-GB" sz="1200" b="0" dirty="0" smtClean="0">
                <a:latin typeface="Lucida Console" pitchFamily="49" charset="0"/>
              </a:rPr>
              <a:t>this(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theProxyObj</a:t>
            </a:r>
            <a:r>
              <a:rPr lang="en-GB" sz="1200" b="0" dirty="0" smtClean="0">
                <a:latin typeface="Lucida Console" pitchFamily="49" charset="0"/>
              </a:rPr>
              <a:t>)", </a:t>
            </a:r>
            <a:r>
              <a:rPr lang="en-GB" sz="1200" b="0" dirty="0">
                <a:latin typeface="Lucida Console" pitchFamily="49" charset="0"/>
              </a:rPr>
              <a:t>throwing="t")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public void </a:t>
            </a:r>
            <a:r>
              <a:rPr lang="en-GB" sz="1200" b="0" dirty="0" err="1">
                <a:latin typeface="Lucida Console" pitchFamily="49" charset="0"/>
              </a:rPr>
              <a:t>trackFailingCall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CallTracker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theProxyObj</a:t>
            </a:r>
            <a:r>
              <a:rPr lang="en-GB" sz="1200" b="0" dirty="0" smtClean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Throwable</a:t>
            </a:r>
            <a:r>
              <a:rPr lang="en-GB" sz="1200" b="0" dirty="0">
                <a:latin typeface="Lucida Console" pitchFamily="49" charset="0"/>
              </a:rPr>
              <a:t> t) {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theProxyObj</a:t>
            </a:r>
            <a:r>
              <a:rPr lang="en-GB" sz="1200" b="0" dirty="0" err="1" smtClean="0">
                <a:latin typeface="Lucida Console" pitchFamily="49" charset="0"/>
              </a:rPr>
              <a:t>.markFailing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Step 4: Write a test application to verify introductions work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Introductions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9D4E207-C3A5-4CA8-87AF-F4C16A654067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871538" y="1649413"/>
            <a:ext cx="7953375" cy="4332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import mypackage.MyService;  // Import interface for our application bean.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public class IntroductionsTestApp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static void main(String[] args)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ApplicationContext context = new ClassPathXmlApplicationContext(…);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MyService bean = (MyService)context.getBean("myservice");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try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bean.goodOp1();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bean.goodOp2();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bean.badOp();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} catch (Exception ex) {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  System.out.println(ex.getMessage());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</a:t>
            </a: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CallTracker t = (CallTracker)bean;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  System.out.println("Bean tracking details: " + </a:t>
            </a: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t.describe()</a:t>
            </a:r>
            <a:r>
              <a:rPr lang="en-GB" sz="1200" b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}  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6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Pointcut designators wrt target</a:t>
            </a:r>
            <a:endParaRPr lang="en-US" smtClean="0"/>
          </a:p>
          <a:p>
            <a:pPr eaLnBrk="1" hangingPunct="1"/>
            <a:r>
              <a:rPr lang="en-GB" smtClean="0"/>
              <a:t>Pointcut designators wrt source</a:t>
            </a:r>
          </a:p>
          <a:p>
            <a:pPr eaLnBrk="1" hangingPunct="1"/>
            <a:r>
              <a:rPr lang="en-US" smtClean="0"/>
              <a:t>Accessing arguments in advice methods</a:t>
            </a:r>
          </a:p>
          <a:p>
            <a:pPr eaLnBrk="1" hangingPunct="1"/>
            <a:r>
              <a:rPr lang="en-GB" smtClean="0"/>
              <a:t>Argument binding</a:t>
            </a:r>
            <a:endParaRPr lang="en-US" smtClean="0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mtClean="0"/>
              <a:t>1. More on Pointcut Expressions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7E2E24D-2814-4971-B81C-B9D808C74856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Pointcut Designators wrt Target</a:t>
            </a:r>
            <a:endParaRPr lang="en-GB" sz="2800" smtClean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8F67C72-78F7-428D-ADBE-18ADFE18A68C}" type="slidenum">
              <a:rPr lang="en-GB" smtClean="0"/>
              <a:pPr/>
              <a:t>4</a:t>
            </a:fld>
            <a:endParaRPr lang="en-GB" smtClean="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5725" y="1027113"/>
            <a:ext cx="9037638" cy="280987"/>
            <a:chOff x="54" y="647"/>
            <a:chExt cx="5693" cy="177"/>
          </a:xfrm>
        </p:grpSpPr>
        <p:sp>
          <p:nvSpPr>
            <p:cNvPr id="6177" name="Text Box 4"/>
            <p:cNvSpPr txBox="1">
              <a:spLocks noChangeArrowheads="1"/>
            </p:cNvSpPr>
            <p:nvPr/>
          </p:nvSpPr>
          <p:spPr bwMode="auto">
            <a:xfrm>
              <a:off x="54" y="647"/>
              <a:ext cx="776" cy="177"/>
            </a:xfrm>
            <a:prstGeom prst="rect">
              <a:avLst/>
            </a:prstGeom>
            <a:solidFill>
              <a:srgbClr val="6699FF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 dirty="0">
                  <a:solidFill>
                    <a:schemeClr val="bg1"/>
                  </a:solidFill>
                </a:rPr>
                <a:t>Designator</a:t>
              </a:r>
            </a:p>
          </p:txBody>
        </p:sp>
        <p:sp>
          <p:nvSpPr>
            <p:cNvPr id="6178" name="Text Box 5"/>
            <p:cNvSpPr txBox="1">
              <a:spLocks noChangeArrowheads="1"/>
            </p:cNvSpPr>
            <p:nvPr/>
          </p:nvSpPr>
          <p:spPr bwMode="auto">
            <a:xfrm>
              <a:off x="843" y="647"/>
              <a:ext cx="4121" cy="177"/>
            </a:xfrm>
            <a:prstGeom prst="rect">
              <a:avLst/>
            </a:prstGeom>
            <a:solidFill>
              <a:srgbClr val="6699FF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6179" name="Text Box 54"/>
            <p:cNvSpPr txBox="1">
              <a:spLocks noChangeArrowheads="1"/>
            </p:cNvSpPr>
            <p:nvPr/>
          </p:nvSpPr>
          <p:spPr bwMode="auto">
            <a:xfrm>
              <a:off x="4981" y="647"/>
              <a:ext cx="766" cy="177"/>
            </a:xfrm>
            <a:prstGeom prst="rect">
              <a:avLst/>
            </a:prstGeom>
            <a:solidFill>
              <a:srgbClr val="6699FF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>
                  <a:solidFill>
                    <a:schemeClr val="bg1"/>
                  </a:solidFill>
                </a:rPr>
                <a:t>Wildcards?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85725" y="1330325"/>
            <a:ext cx="9037638" cy="757238"/>
            <a:chOff x="54" y="838"/>
            <a:chExt cx="5693" cy="477"/>
          </a:xfrm>
        </p:grpSpPr>
        <p:sp>
          <p:nvSpPr>
            <p:cNvPr id="6174" name="Text Box 9"/>
            <p:cNvSpPr txBox="1">
              <a:spLocks noChangeArrowheads="1"/>
            </p:cNvSpPr>
            <p:nvPr/>
          </p:nvSpPr>
          <p:spPr bwMode="auto">
            <a:xfrm>
              <a:off x="843" y="838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execution of methods. This is the most commonly used pointcut expression. </a:t>
              </a:r>
            </a:p>
            <a:p>
              <a:r>
                <a:rPr lang="en-GB" sz="1200" b="0">
                  <a:solidFill>
                    <a:schemeClr val="tx2"/>
                  </a:solidFill>
                </a:rPr>
                <a:t>You can specify the visibility, annotations, return type, package, class name, method name, argument types, and exceptions. </a:t>
              </a:r>
            </a:p>
          </p:txBody>
        </p:sp>
        <p:sp>
          <p:nvSpPr>
            <p:cNvPr id="6175" name="Text Box 8"/>
            <p:cNvSpPr txBox="1">
              <a:spLocks noChangeArrowheads="1"/>
            </p:cNvSpPr>
            <p:nvPr/>
          </p:nvSpPr>
          <p:spPr bwMode="auto">
            <a:xfrm>
              <a:off x="54" y="838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execution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76" name="Text Box 55"/>
            <p:cNvSpPr txBox="1">
              <a:spLocks noChangeArrowheads="1"/>
            </p:cNvSpPr>
            <p:nvPr/>
          </p:nvSpPr>
          <p:spPr bwMode="auto">
            <a:xfrm>
              <a:off x="4981" y="838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*  ..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4613" y="2917825"/>
            <a:ext cx="9048750" cy="757238"/>
            <a:chOff x="47" y="1838"/>
            <a:chExt cx="5700" cy="477"/>
          </a:xfrm>
        </p:grpSpPr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47" y="1838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@target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843" y="1838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on beans that have the specified annotation. Typically used for binding.</a:t>
              </a:r>
              <a:br>
                <a:rPr lang="en-GB" sz="1200" b="0">
                  <a:solidFill>
                    <a:schemeClr val="tx2"/>
                  </a:solidFill>
                </a:rPr>
              </a:br>
              <a:endParaRPr lang="en-GB" sz="600" b="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@target(org.springframework.transaction.annotation.Transactional) </a:t>
              </a:r>
              <a:r>
                <a:rPr lang="en-GB" sz="1200" b="0">
                  <a:solidFill>
                    <a:schemeClr val="tx2"/>
                  </a:solidFill>
                </a:rPr>
                <a:t>matches calls on any beans that are annotated with </a:t>
              </a:r>
              <a:r>
                <a:rPr lang="en-GB" sz="1200">
                  <a:solidFill>
                    <a:schemeClr val="tx2"/>
                  </a:solidFill>
                </a:rPr>
                <a:t>@Transactional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6173" name="Text Box 56"/>
            <p:cNvSpPr txBox="1">
              <a:spLocks noChangeArrowheads="1"/>
            </p:cNvSpPr>
            <p:nvPr/>
          </p:nvSpPr>
          <p:spPr bwMode="auto">
            <a:xfrm>
              <a:off x="4981" y="1838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</a:rPr>
                <a:t>(no)</a:t>
              </a:r>
              <a:endParaRPr lang="en-GB" sz="1200" b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4613" y="4494213"/>
            <a:ext cx="9048750" cy="757237"/>
            <a:chOff x="47" y="2831"/>
            <a:chExt cx="5700" cy="477"/>
          </a:xfrm>
        </p:grpSpPr>
        <p:sp>
          <p:nvSpPr>
            <p:cNvPr id="6168" name="Text Box 28"/>
            <p:cNvSpPr txBox="1">
              <a:spLocks noChangeArrowheads="1"/>
            </p:cNvSpPr>
            <p:nvPr/>
          </p:nvSpPr>
          <p:spPr bwMode="auto">
            <a:xfrm>
              <a:off x="47" y="2831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@annotation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69" name="Text Box 29"/>
            <p:cNvSpPr txBox="1">
              <a:spLocks noChangeArrowheads="1"/>
            </p:cNvSpPr>
            <p:nvPr/>
          </p:nvSpPr>
          <p:spPr bwMode="auto">
            <a:xfrm>
              <a:off x="836" y="2831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on methods that have the specified annotation. </a:t>
              </a:r>
              <a:br>
                <a:rPr lang="en-GB" sz="1200" b="0">
                  <a:solidFill>
                    <a:schemeClr val="tx2"/>
                  </a:solidFill>
                </a:rPr>
              </a:br>
              <a:r>
                <a:rPr lang="en-GB" sz="600" b="0">
                  <a:solidFill>
                    <a:schemeClr val="tx2"/>
                  </a:solidFill>
                </a:rPr>
                <a:t> </a:t>
              </a: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@annotation(org.springframework.transaction.annotation.Transactional) </a:t>
              </a:r>
              <a:r>
                <a:rPr lang="en-GB" sz="1200" b="0">
                  <a:solidFill>
                    <a:schemeClr val="tx2"/>
                  </a:solidFill>
                </a:rPr>
                <a:t>matches calls to any methods that are annotated with </a:t>
              </a:r>
              <a:r>
                <a:rPr lang="en-GB" sz="1200">
                  <a:solidFill>
                    <a:schemeClr val="tx2"/>
                  </a:solidFill>
                </a:rPr>
                <a:t>@Transactional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6170" name="Text Box 57"/>
            <p:cNvSpPr txBox="1">
              <a:spLocks noChangeArrowheads="1"/>
            </p:cNvSpPr>
            <p:nvPr/>
          </p:nvSpPr>
          <p:spPr bwMode="auto">
            <a:xfrm>
              <a:off x="4981" y="2831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</a:rPr>
                <a:t>(no)</a:t>
              </a:r>
              <a:endParaRPr lang="en-GB" sz="1200" b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4613" y="6076950"/>
            <a:ext cx="9048750" cy="757238"/>
            <a:chOff x="47" y="3828"/>
            <a:chExt cx="5700" cy="477"/>
          </a:xfrm>
        </p:grpSpPr>
        <p:sp>
          <p:nvSpPr>
            <p:cNvPr id="6165" name="Text Box 45"/>
            <p:cNvSpPr txBox="1">
              <a:spLocks noChangeArrowheads="1"/>
            </p:cNvSpPr>
            <p:nvPr/>
          </p:nvSpPr>
          <p:spPr bwMode="auto">
            <a:xfrm>
              <a:off x="47" y="3828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@args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66" name="Text Box 46"/>
            <p:cNvSpPr txBox="1">
              <a:spLocks noChangeArrowheads="1"/>
            </p:cNvSpPr>
            <p:nvPr/>
          </p:nvSpPr>
          <p:spPr bwMode="auto">
            <a:xfrm>
              <a:off x="836" y="3828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that are called with the specified annotated arguments. </a:t>
              </a:r>
              <a:endParaRPr lang="en-GB" sz="1200" b="0" u="sng">
                <a:solidFill>
                  <a:schemeClr val="tx2"/>
                </a:solidFill>
              </a:endParaRPr>
            </a:p>
            <a:p>
              <a:r>
                <a:rPr lang="en-GB" sz="600">
                  <a:solidFill>
                    <a:schemeClr val="tx2"/>
                  </a:solidFill>
                </a:rPr>
                <a:t> </a:t>
              </a: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@args(MyAnn1, .., MyAnn2) </a:t>
              </a:r>
              <a:r>
                <a:rPr lang="en-GB" sz="1200" b="0">
                  <a:solidFill>
                    <a:schemeClr val="tx2"/>
                  </a:solidFill>
                </a:rPr>
                <a:t>matches calls that receive a </a:t>
              </a:r>
              <a:r>
                <a:rPr lang="en-GB" sz="1200">
                  <a:solidFill>
                    <a:schemeClr val="tx2"/>
                  </a:solidFill>
                </a:rPr>
                <a:t>@MyAnn1</a:t>
              </a:r>
              <a:r>
                <a:rPr lang="en-GB" sz="1200" b="0">
                  <a:solidFill>
                    <a:schemeClr val="tx2"/>
                  </a:solidFill>
                </a:rPr>
                <a:t>-annotated first argument, a </a:t>
              </a:r>
              <a:r>
                <a:rPr lang="en-GB" sz="1200">
                  <a:solidFill>
                    <a:schemeClr val="tx2"/>
                  </a:solidFill>
                </a:rPr>
                <a:t>@MyAnn2</a:t>
              </a:r>
              <a:r>
                <a:rPr lang="en-GB" sz="1200" b="0">
                  <a:solidFill>
                    <a:schemeClr val="tx2"/>
                  </a:solidFill>
                </a:rPr>
                <a:t>-annotated last argument, and anything else in between.</a:t>
              </a:r>
            </a:p>
          </p:txBody>
        </p:sp>
        <p:sp>
          <p:nvSpPr>
            <p:cNvPr id="6167" name="Text Box 58"/>
            <p:cNvSpPr txBox="1">
              <a:spLocks noChangeArrowheads="1"/>
            </p:cNvSpPr>
            <p:nvPr/>
          </p:nvSpPr>
          <p:spPr bwMode="auto">
            <a:xfrm>
              <a:off x="4981" y="3828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..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74613" y="2127250"/>
            <a:ext cx="9048750" cy="757238"/>
            <a:chOff x="47" y="1340"/>
            <a:chExt cx="5700" cy="477"/>
          </a:xfrm>
        </p:grpSpPr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7" y="1340"/>
              <a:ext cx="77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target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836" y="1340"/>
              <a:ext cx="4121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on beans of the specified type. </a:t>
              </a:r>
              <a:br>
                <a:rPr lang="en-GB" sz="1200" b="0">
                  <a:solidFill>
                    <a:schemeClr val="tx2"/>
                  </a:solidFill>
                </a:rPr>
              </a:br>
              <a:endParaRPr lang="en-GB" sz="600" b="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target(com.osl.AccountSvcImpl) </a:t>
              </a:r>
              <a:r>
                <a:rPr lang="en-GB" sz="1200" b="0">
                  <a:solidFill>
                    <a:schemeClr val="tx2"/>
                  </a:solidFill>
                </a:rPr>
                <a:t>matches calls on instances of </a:t>
              </a:r>
              <a:r>
                <a:rPr lang="en-GB" sz="1200">
                  <a:solidFill>
                    <a:schemeClr val="tx2"/>
                  </a:solidFill>
                </a:rPr>
                <a:t>AccountSvcImpl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6164" name="Text Box 59"/>
            <p:cNvSpPr txBox="1">
              <a:spLocks noChangeArrowheads="1"/>
            </p:cNvSpPr>
            <p:nvPr/>
          </p:nvSpPr>
          <p:spPr bwMode="auto">
            <a:xfrm>
              <a:off x="4981" y="1340"/>
              <a:ext cx="76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</a:rPr>
                <a:t>(no)</a:t>
              </a:r>
              <a:endParaRPr lang="en-GB" sz="1200" b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74613" y="3709988"/>
            <a:ext cx="9048750" cy="757237"/>
            <a:chOff x="47" y="2337"/>
            <a:chExt cx="5700" cy="477"/>
          </a:xfrm>
        </p:grpSpPr>
        <p:sp>
          <p:nvSpPr>
            <p:cNvPr id="6159" name="Text Box 26"/>
            <p:cNvSpPr txBox="1">
              <a:spLocks noChangeArrowheads="1"/>
            </p:cNvSpPr>
            <p:nvPr/>
          </p:nvSpPr>
          <p:spPr bwMode="auto">
            <a:xfrm>
              <a:off x="47" y="2337"/>
              <a:ext cx="77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bean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60" name="Text Box 27"/>
            <p:cNvSpPr txBox="1">
              <a:spLocks noChangeArrowheads="1"/>
            </p:cNvSpPr>
            <p:nvPr/>
          </p:nvSpPr>
          <p:spPr bwMode="auto">
            <a:xfrm>
              <a:off x="836" y="2337"/>
              <a:ext cx="4121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on beans that have the specified id/name. Useful for vertical slicing.</a:t>
              </a:r>
              <a:endParaRPr lang="en-GB" sz="1200" b="0" u="sng">
                <a:solidFill>
                  <a:schemeClr val="tx2"/>
                </a:solidFill>
              </a:endParaRPr>
            </a:p>
            <a:p>
              <a:endParaRPr lang="en-GB" sz="60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bean(account*) </a:t>
              </a:r>
              <a:r>
                <a:rPr lang="en-GB" sz="1200" b="0">
                  <a:solidFill>
                    <a:schemeClr val="tx2"/>
                  </a:solidFill>
                </a:rPr>
                <a:t>matches calls to all beans whose id/name starts with </a:t>
              </a:r>
              <a:r>
                <a:rPr lang="en-GB" sz="1200">
                  <a:solidFill>
                    <a:schemeClr val="tx2"/>
                  </a:solidFill>
                </a:rPr>
                <a:t>account</a:t>
              </a:r>
              <a:r>
                <a:rPr lang="en-GB" sz="1200" b="0">
                  <a:solidFill>
                    <a:schemeClr val="tx2"/>
                  </a:solidFill>
                </a:rPr>
                <a:t>, such as </a:t>
              </a:r>
              <a:r>
                <a:rPr lang="en-GB" sz="1200">
                  <a:solidFill>
                    <a:schemeClr val="tx2"/>
                  </a:solidFill>
                </a:rPr>
                <a:t>accountController</a:t>
              </a:r>
              <a:r>
                <a:rPr lang="en-GB" sz="1200" b="0">
                  <a:solidFill>
                    <a:schemeClr val="tx2"/>
                  </a:solidFill>
                </a:rPr>
                <a:t>, </a:t>
              </a:r>
              <a:r>
                <a:rPr lang="en-GB" sz="1200">
                  <a:solidFill>
                    <a:schemeClr val="tx2"/>
                  </a:solidFill>
                </a:rPr>
                <a:t>accountService</a:t>
              </a:r>
              <a:r>
                <a:rPr lang="en-GB" sz="1200" b="0">
                  <a:solidFill>
                    <a:schemeClr val="tx2"/>
                  </a:solidFill>
                </a:rPr>
                <a:t>, </a:t>
              </a:r>
              <a:r>
                <a:rPr lang="en-GB" sz="1200">
                  <a:solidFill>
                    <a:schemeClr val="tx2"/>
                  </a:solidFill>
                </a:rPr>
                <a:t>accountRepository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6161" name="Text Box 60"/>
            <p:cNvSpPr txBox="1">
              <a:spLocks noChangeArrowheads="1"/>
            </p:cNvSpPr>
            <p:nvPr/>
          </p:nvSpPr>
          <p:spPr bwMode="auto">
            <a:xfrm>
              <a:off x="4981" y="2337"/>
              <a:ext cx="76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*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74613" y="5276850"/>
            <a:ext cx="9048750" cy="757238"/>
            <a:chOff x="47" y="3324"/>
            <a:chExt cx="5700" cy="477"/>
          </a:xfrm>
        </p:grpSpPr>
        <p:sp>
          <p:nvSpPr>
            <p:cNvPr id="6156" name="Text Box 34"/>
            <p:cNvSpPr txBox="1">
              <a:spLocks noChangeArrowheads="1"/>
            </p:cNvSpPr>
            <p:nvPr/>
          </p:nvSpPr>
          <p:spPr bwMode="auto">
            <a:xfrm>
              <a:off x="47" y="3324"/>
              <a:ext cx="77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args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6157" name="Text Box 35"/>
            <p:cNvSpPr txBox="1">
              <a:spLocks noChangeArrowheads="1"/>
            </p:cNvSpPr>
            <p:nvPr/>
          </p:nvSpPr>
          <p:spPr bwMode="auto">
            <a:xfrm>
              <a:off x="836" y="3324"/>
              <a:ext cx="4121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that receive the specified argument types. Typically used for binding.</a:t>
              </a:r>
              <a:endParaRPr lang="en-GB" sz="1200" b="0" u="sng">
                <a:solidFill>
                  <a:schemeClr val="tx2"/>
                </a:solidFill>
              </a:endParaRPr>
            </a:p>
            <a:p>
              <a:r>
                <a:rPr lang="en-GB" sz="600">
                  <a:solidFill>
                    <a:schemeClr val="tx2"/>
                  </a:solidFill>
                </a:rPr>
                <a:t> </a:t>
              </a: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args(Serializable, .., String) </a:t>
              </a:r>
              <a:r>
                <a:rPr lang="en-GB" sz="1200" b="0">
                  <a:solidFill>
                    <a:schemeClr val="tx2"/>
                  </a:solidFill>
                </a:rPr>
                <a:t>matches calls that receive a </a:t>
              </a:r>
              <a:r>
                <a:rPr lang="en-GB" sz="1200">
                  <a:solidFill>
                    <a:schemeClr val="tx2"/>
                  </a:solidFill>
                </a:rPr>
                <a:t>Serializable</a:t>
              </a:r>
              <a:r>
                <a:rPr lang="en-GB" sz="1200" b="0">
                  <a:solidFill>
                    <a:schemeClr val="tx2"/>
                  </a:solidFill>
                </a:rPr>
                <a:t> first argument, a </a:t>
              </a:r>
              <a:r>
                <a:rPr lang="en-GB" sz="1200">
                  <a:solidFill>
                    <a:schemeClr val="tx2"/>
                  </a:solidFill>
                </a:rPr>
                <a:t>String</a:t>
              </a:r>
              <a:r>
                <a:rPr lang="en-GB" sz="1200" b="0">
                  <a:solidFill>
                    <a:schemeClr val="tx2"/>
                  </a:solidFill>
                </a:rPr>
                <a:t> as the last argument, and anything else in between. </a:t>
              </a:r>
            </a:p>
          </p:txBody>
        </p:sp>
        <p:sp>
          <p:nvSpPr>
            <p:cNvPr id="6158" name="Text Box 61"/>
            <p:cNvSpPr txBox="1">
              <a:spLocks noChangeArrowheads="1"/>
            </p:cNvSpPr>
            <p:nvPr/>
          </p:nvSpPr>
          <p:spPr bwMode="auto">
            <a:xfrm>
              <a:off x="4981" y="3324"/>
              <a:ext cx="76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..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Pointcut Designators wrt Source</a:t>
            </a:r>
            <a:endParaRPr lang="en-GB" sz="280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7B5CFB7-CC62-4EF0-9FC4-61C6BE184DC6}" type="slidenum">
              <a:rPr lang="en-GB" smtClean="0"/>
              <a:pPr/>
              <a:t>5</a:t>
            </a:fld>
            <a:endParaRPr lang="en-GB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" y="1027113"/>
            <a:ext cx="9037638" cy="280987"/>
            <a:chOff x="54" y="647"/>
            <a:chExt cx="5693" cy="177"/>
          </a:xfrm>
          <a:solidFill>
            <a:srgbClr val="6699FF"/>
          </a:solidFill>
        </p:grpSpPr>
        <p:sp>
          <p:nvSpPr>
            <p:cNvPr id="7185" name="Text Box 4"/>
            <p:cNvSpPr txBox="1">
              <a:spLocks noChangeArrowheads="1"/>
            </p:cNvSpPr>
            <p:nvPr/>
          </p:nvSpPr>
          <p:spPr bwMode="auto">
            <a:xfrm>
              <a:off x="54" y="647"/>
              <a:ext cx="776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>
                  <a:solidFill>
                    <a:schemeClr val="bg1"/>
                  </a:solidFill>
                </a:rPr>
                <a:t>Designator</a:t>
              </a:r>
            </a:p>
          </p:txBody>
        </p:sp>
        <p:sp>
          <p:nvSpPr>
            <p:cNvPr id="7186" name="Text Box 5"/>
            <p:cNvSpPr txBox="1">
              <a:spLocks noChangeArrowheads="1"/>
            </p:cNvSpPr>
            <p:nvPr/>
          </p:nvSpPr>
          <p:spPr bwMode="auto">
            <a:xfrm>
              <a:off x="843" y="647"/>
              <a:ext cx="4121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>
                  <a:solidFill>
                    <a:schemeClr val="bg1"/>
                  </a:solidFill>
                </a:rPr>
                <a:t>Description</a:t>
              </a:r>
            </a:p>
          </p:txBody>
        </p:sp>
        <p:sp>
          <p:nvSpPr>
            <p:cNvPr id="7187" name="Text Box 6"/>
            <p:cNvSpPr txBox="1">
              <a:spLocks noChangeArrowheads="1"/>
            </p:cNvSpPr>
            <p:nvPr/>
          </p:nvSpPr>
          <p:spPr bwMode="auto">
            <a:xfrm>
              <a:off x="4981" y="647"/>
              <a:ext cx="766" cy="177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400">
                  <a:solidFill>
                    <a:schemeClr val="bg1"/>
                  </a:solidFill>
                </a:rPr>
                <a:t>Wildcards?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5725" y="1330325"/>
            <a:ext cx="9037638" cy="757238"/>
            <a:chOff x="54" y="838"/>
            <a:chExt cx="5693" cy="477"/>
          </a:xfrm>
        </p:grpSpPr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843" y="838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into beans that have the specified type.</a:t>
              </a:r>
            </a:p>
            <a:p>
              <a:endParaRPr lang="en-GB" sz="600" b="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within(com.osl..Account*) </a:t>
              </a:r>
              <a:r>
                <a:rPr lang="en-GB" sz="1200" b="0">
                  <a:solidFill>
                    <a:schemeClr val="tx2"/>
                  </a:solidFill>
                </a:rPr>
                <a:t>matches calls into any type that starts with </a:t>
              </a:r>
              <a:r>
                <a:rPr lang="en-GB" sz="1200">
                  <a:solidFill>
                    <a:schemeClr val="tx2"/>
                  </a:solidFill>
                </a:rPr>
                <a:t>Account</a:t>
              </a:r>
              <a:r>
                <a:rPr lang="en-GB" sz="1200" b="0">
                  <a:solidFill>
                    <a:schemeClr val="tx2"/>
                  </a:solidFill>
                </a:rPr>
                <a:t>, located in the </a:t>
              </a:r>
              <a:r>
                <a:rPr lang="en-GB" sz="1200">
                  <a:solidFill>
                    <a:schemeClr val="tx2"/>
                  </a:solidFill>
                </a:rPr>
                <a:t>com.osl</a:t>
              </a:r>
              <a:r>
                <a:rPr lang="en-GB" sz="1200" b="0">
                  <a:solidFill>
                    <a:schemeClr val="tx2"/>
                  </a:solidFill>
                </a:rPr>
                <a:t> package (or sub-package).</a:t>
              </a: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54" y="838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within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4981" y="838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*  ..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4613" y="2917825"/>
            <a:ext cx="9048750" cy="757238"/>
            <a:chOff x="47" y="1838"/>
            <a:chExt cx="5700" cy="477"/>
          </a:xfrm>
        </p:grpSpPr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7" y="1838"/>
              <a:ext cx="77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this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843" y="1838"/>
              <a:ext cx="4121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into Spring proxy objects that have the specified type.</a:t>
              </a:r>
              <a:r>
                <a:rPr lang="en-GB" sz="1200"/>
                <a:t> </a:t>
              </a:r>
              <a:r>
                <a:rPr lang="en-GB" sz="1200" b="0">
                  <a:solidFill>
                    <a:schemeClr val="tx2"/>
                  </a:solidFill>
                </a:rPr>
                <a:t/>
              </a:r>
              <a:br>
                <a:rPr lang="en-GB" sz="1200" b="0">
                  <a:solidFill>
                    <a:schemeClr val="tx2"/>
                  </a:solidFill>
                </a:rPr>
              </a:br>
              <a:endParaRPr lang="en-GB" sz="600" b="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this(com.osl.AccountSvc)</a:t>
              </a:r>
              <a:r>
                <a:rPr lang="en-GB" sz="1200" b="0">
                  <a:solidFill>
                    <a:schemeClr val="tx2"/>
                  </a:solidFill>
                </a:rPr>
                <a:t> matches calls into proxies that implement </a:t>
              </a:r>
              <a:r>
                <a:rPr lang="en-GB" sz="1200">
                  <a:solidFill>
                    <a:schemeClr val="tx2"/>
                  </a:solidFill>
                </a:rPr>
                <a:t>AccountSvc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4981" y="1838"/>
              <a:ext cx="766" cy="477"/>
            </a:xfrm>
            <a:prstGeom prst="rect">
              <a:avLst/>
            </a:prstGeom>
            <a:solidFill>
              <a:srgbClr val="FFBD5D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</a:rPr>
                <a:t>(no)</a:t>
              </a:r>
              <a:endParaRPr lang="en-GB" sz="1200" b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4613" y="2127250"/>
            <a:ext cx="9048750" cy="757238"/>
            <a:chOff x="47" y="1340"/>
            <a:chExt cx="5700" cy="477"/>
          </a:xfrm>
        </p:grpSpPr>
        <p:sp>
          <p:nvSpPr>
            <p:cNvPr id="7176" name="Text Box 24"/>
            <p:cNvSpPr txBox="1">
              <a:spLocks noChangeArrowheads="1"/>
            </p:cNvSpPr>
            <p:nvPr/>
          </p:nvSpPr>
          <p:spPr bwMode="auto">
            <a:xfrm>
              <a:off x="47" y="1340"/>
              <a:ext cx="77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@within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  <p:sp>
          <p:nvSpPr>
            <p:cNvPr id="7177" name="Text Box 25"/>
            <p:cNvSpPr txBox="1">
              <a:spLocks noChangeArrowheads="1"/>
            </p:cNvSpPr>
            <p:nvPr/>
          </p:nvSpPr>
          <p:spPr bwMode="auto">
            <a:xfrm>
              <a:off x="836" y="1340"/>
              <a:ext cx="4121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GB" sz="1200" b="0">
                  <a:solidFill>
                    <a:schemeClr val="tx2"/>
                  </a:solidFill>
                </a:rPr>
                <a:t>Matches calls into beans that have the specified annotation. </a:t>
              </a:r>
              <a:br>
                <a:rPr lang="en-GB" sz="1200" b="0">
                  <a:solidFill>
                    <a:schemeClr val="tx2"/>
                  </a:solidFill>
                </a:rPr>
              </a:br>
              <a:endParaRPr lang="en-GB" sz="600" b="0">
                <a:solidFill>
                  <a:schemeClr val="tx2"/>
                </a:solidFill>
              </a:endParaRPr>
            </a:p>
            <a:p>
              <a:r>
                <a:rPr lang="en-GB" sz="1200" b="0">
                  <a:solidFill>
                    <a:schemeClr val="tx2"/>
                  </a:solidFill>
                </a:rPr>
                <a:t>E.g. </a:t>
              </a:r>
              <a:r>
                <a:rPr lang="en-GB" sz="1200">
                  <a:solidFill>
                    <a:schemeClr val="tx2"/>
                  </a:solidFill>
                </a:rPr>
                <a:t>@within(StartsTransaction) </a:t>
              </a:r>
              <a:r>
                <a:rPr lang="en-GB" sz="1200" b="0">
                  <a:solidFill>
                    <a:schemeClr val="tx2"/>
                  </a:solidFill>
                </a:rPr>
                <a:t>matches calls into beans that are annotated with </a:t>
              </a:r>
              <a:r>
                <a:rPr lang="en-GB" sz="1200">
                  <a:solidFill>
                    <a:schemeClr val="tx2"/>
                  </a:solidFill>
                </a:rPr>
                <a:t>StartsTransaction</a:t>
              </a:r>
              <a:r>
                <a:rPr lang="en-GB" sz="1200" b="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7178" name="Text Box 26"/>
            <p:cNvSpPr txBox="1">
              <a:spLocks noChangeArrowheads="1"/>
            </p:cNvSpPr>
            <p:nvPr/>
          </p:nvSpPr>
          <p:spPr bwMode="auto">
            <a:xfrm>
              <a:off x="4981" y="1340"/>
              <a:ext cx="766" cy="477"/>
            </a:xfrm>
            <a:prstGeom prst="rect">
              <a:avLst/>
            </a:prstGeom>
            <a:solidFill>
              <a:srgbClr val="FFFF66"/>
            </a:solidFill>
            <a:ln w="28575">
              <a:noFill/>
              <a:miter lim="800000"/>
              <a:headEnd/>
              <a:tailEnd type="none" w="lg" len="lg"/>
            </a:ln>
          </p:spPr>
          <p:txBody>
            <a:bodyPr/>
            <a:lstStyle/>
            <a:p>
              <a:r>
                <a:rPr lang="en-US" sz="1200" b="0">
                  <a:solidFill>
                    <a:schemeClr val="tx2"/>
                  </a:solidFill>
                  <a:latin typeface="Lucida Console" pitchFamily="49" charset="0"/>
                </a:rPr>
                <a:t>*  ..</a:t>
              </a:r>
              <a:endParaRPr lang="en-GB" sz="1200" b="0">
                <a:solidFill>
                  <a:schemeClr val="tx2"/>
                </a:solidFill>
                <a:latin typeface="Lucida Console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Advice methods often need to access arguments</a:t>
            </a:r>
          </a:p>
          <a:p>
            <a:pPr lvl="1" eaLnBrk="1" hangingPunct="1"/>
            <a:r>
              <a:rPr lang="en-GB" smtClean="0"/>
              <a:t>For example, consider the following application class:</a:t>
            </a:r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We can define a pointcut to intercept methods</a:t>
            </a:r>
          </a:p>
          <a:p>
            <a:pPr lvl="1" eaLnBrk="1" hangingPunct="1"/>
            <a:r>
              <a:rPr lang="en-GB" smtClean="0"/>
              <a:t>We can also use a </a:t>
            </a:r>
            <a:r>
              <a:rPr lang="en-GB" smtClean="0">
                <a:latin typeface="Lucida Console" pitchFamily="49" charset="0"/>
              </a:rPr>
              <a:t>JoinPoint</a:t>
            </a:r>
            <a:r>
              <a:rPr lang="en-GB" smtClean="0"/>
              <a:t> to access the arguments passed in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300" smtClean="0"/>
              <a:t>Accessing Arguments in Advice Methods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CB5D2BA-57A4-4097-886A-35D1F775D415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863252" name="Rectangle 20"/>
          <p:cNvSpPr>
            <a:spLocks noChangeArrowheads="1"/>
          </p:cNvSpPr>
          <p:nvPr/>
        </p:nvSpPr>
        <p:spPr bwMode="auto">
          <a:xfrm>
            <a:off x="917575" y="1981200"/>
            <a:ext cx="7680325" cy="1171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public class BankService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void doDeposit(int accountID, double amount) { …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void doWithdraw(int accountID, double amount) { …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63253" name="Rectangle 21"/>
          <p:cNvSpPr>
            <a:spLocks noChangeArrowheads="1"/>
          </p:cNvSpPr>
          <p:nvPr/>
        </p:nvSpPr>
        <p:spPr bwMode="auto">
          <a:xfrm>
            <a:off x="917575" y="4202113"/>
            <a:ext cx="7680325" cy="21383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@Aspect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public class MyAspect {</a:t>
            </a:r>
          </a:p>
          <a:p>
            <a:pPr defTabSz="739775">
              <a:defRPr/>
            </a:pPr>
            <a:endParaRPr lang="en-GB" sz="1200" b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@Before("execution(* BankService.do*(int, double))")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public void logBizOp(JoinPoint jp) {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System.out.println("***Method: "    + jp.getSignature().getName() +          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                       " account id: "  + jp.getArgs()[0] +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  </a:t>
            </a:r>
            <a:r>
              <a:rPr lang="en-US" sz="1200" b="0">
                <a:latin typeface="Lucida Console" pitchFamily="49" charset="0"/>
              </a:rPr>
              <a:t>" amount: "      + jp.getArgs()[1]);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0">
                <a:latin typeface="Lucida Console" pitchFamily="49" charset="0"/>
              </a:rPr>
              <a:t>}</a:t>
            </a:r>
            <a:endParaRPr lang="en-US" sz="1200" b="0">
              <a:latin typeface="Lucida Console" pitchFamily="49" charset="0"/>
            </a:endParaRPr>
          </a:p>
        </p:txBody>
      </p:sp>
      <p:sp>
        <p:nvSpPr>
          <p:cNvPr id="8199" name="Arc 23"/>
          <p:cNvSpPr>
            <a:spLocks/>
          </p:cNvSpPr>
          <p:nvPr/>
        </p:nvSpPr>
        <p:spPr bwMode="auto">
          <a:xfrm flipH="1" flipV="1">
            <a:off x="5632450" y="5730875"/>
            <a:ext cx="820738" cy="465138"/>
          </a:xfrm>
          <a:custGeom>
            <a:avLst/>
            <a:gdLst>
              <a:gd name="T0" fmla="*/ 0 w 21600"/>
              <a:gd name="T1" fmla="*/ 0 h 21600"/>
              <a:gd name="T2" fmla="*/ 31185686 w 21600"/>
              <a:gd name="T3" fmla="*/ 10016358 h 21600"/>
              <a:gd name="T4" fmla="*/ 0 w 21600"/>
              <a:gd name="T5" fmla="*/ 1001635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6343650" y="6015038"/>
            <a:ext cx="2109788" cy="658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180975" indent="-180975"/>
            <a:r>
              <a:rPr lang="en-GB" sz="1200" b="0">
                <a:solidFill>
                  <a:schemeClr val="hlink"/>
                </a:solidFill>
              </a:rPr>
              <a:t>Problems with this approach</a:t>
            </a:r>
          </a:p>
          <a:p>
            <a:pPr marL="180975" indent="-180975">
              <a:buFontTx/>
              <a:buChar char="•"/>
            </a:pPr>
            <a:r>
              <a:rPr lang="en-GB" sz="1200" b="0">
                <a:solidFill>
                  <a:schemeClr val="hlink"/>
                </a:solidFill>
              </a:rPr>
              <a:t>Not very clear </a:t>
            </a:r>
          </a:p>
          <a:p>
            <a:pPr marL="180975" indent="-180975">
              <a:buFontTx/>
              <a:buChar char="•"/>
            </a:pPr>
            <a:r>
              <a:rPr lang="en-GB" sz="1200" b="0">
                <a:solidFill>
                  <a:schemeClr val="hlink"/>
                </a:solidFill>
              </a:rPr>
              <a:t>Not type-safe</a:t>
            </a:r>
            <a:endParaRPr lang="en-US" sz="1200" b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err="1" smtClean="0"/>
              <a:t>Pointcuts</a:t>
            </a:r>
            <a:r>
              <a:rPr lang="en-GB" dirty="0" smtClean="0"/>
              <a:t> can bind </a:t>
            </a:r>
            <a:r>
              <a:rPr lang="en-GB" dirty="0" err="1" smtClean="0"/>
              <a:t>JoinPoint</a:t>
            </a:r>
            <a:r>
              <a:rPr lang="en-GB" dirty="0" smtClean="0"/>
              <a:t> context information to arguments in the advice method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this   – </a:t>
            </a:r>
            <a:r>
              <a:rPr lang="en-GB" dirty="0" smtClean="0"/>
              <a:t>gives access to currently-executing object (i.e. proxy)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</a:rPr>
              <a:t>target – </a:t>
            </a:r>
            <a:r>
              <a:rPr lang="en-GB" dirty="0" smtClean="0"/>
              <a:t>gives access to the target (i.e. your object)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args</a:t>
            </a:r>
            <a:r>
              <a:rPr lang="en-GB" dirty="0" smtClean="0">
                <a:latin typeface="Lucida Console" pitchFamily="49" charset="0"/>
              </a:rPr>
              <a:t>   – </a:t>
            </a:r>
            <a:r>
              <a:rPr lang="en-GB" dirty="0" smtClean="0"/>
              <a:t>gives access to method arguments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Enables you to write POJO advice methods</a:t>
            </a:r>
          </a:p>
          <a:p>
            <a:pPr lvl="1" eaLnBrk="1" hangingPunct="1"/>
            <a:r>
              <a:rPr lang="en-GB" dirty="0" smtClean="0"/>
              <a:t>Alternative to working with </a:t>
            </a:r>
            <a:r>
              <a:rPr lang="en-GB" dirty="0" err="1" smtClean="0">
                <a:latin typeface="Lucida Console" pitchFamily="49" charset="0"/>
              </a:rPr>
              <a:t>JoinPoint</a:t>
            </a:r>
            <a:r>
              <a:rPr lang="en-GB" dirty="0" smtClean="0"/>
              <a:t> directly</a:t>
            </a:r>
          </a:p>
          <a:p>
            <a:pPr lvl="1" eaLnBrk="1" hangingPunct="1"/>
            <a:r>
              <a:rPr lang="en-GB" dirty="0" smtClean="0"/>
              <a:t>(You can still use </a:t>
            </a:r>
            <a:r>
              <a:rPr lang="en-GB" dirty="0" err="1" smtClean="0">
                <a:latin typeface="Lucida Console" pitchFamily="49" charset="0"/>
              </a:rPr>
              <a:t>JoinPoint</a:t>
            </a:r>
            <a:r>
              <a:rPr lang="en-GB" dirty="0" smtClean="0"/>
              <a:t> as well </a:t>
            </a:r>
            <a:r>
              <a:rPr lang="en-GB" dirty="0" smtClean="0">
                <a:sym typeface="Wingdings" pitchFamily="2" charset="2"/>
              </a:rPr>
              <a:t>)</a:t>
            </a:r>
            <a:endParaRPr lang="en-GB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 Binding </a:t>
            </a:r>
            <a:r>
              <a:rPr lang="en-US" sz="2800" smtClean="0"/>
              <a:t>(1 of 2)</a:t>
            </a:r>
            <a:endParaRPr lang="en-GB" sz="2800" smtClean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E16DC1C-7552-40D8-8DFD-134FEC3C1EB7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 Binding </a:t>
            </a:r>
            <a:r>
              <a:rPr lang="en-US" sz="2800" smtClean="0"/>
              <a:t>(2 of 2)</a:t>
            </a:r>
            <a:endParaRPr lang="en-GB" sz="2800" smtClean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67A99B8-8660-414B-8D34-7DBF3F4FE68D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auto">
          <a:xfrm>
            <a:off x="917575" y="1679575"/>
            <a:ext cx="7680325" cy="23251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@Aspect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MyAspect</a:t>
            </a:r>
            <a:r>
              <a:rPr lang="en-US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@Before("execution(* </a:t>
            </a:r>
            <a:r>
              <a:rPr lang="en-GB" sz="1200" b="0" dirty="0" err="1">
                <a:latin typeface="Lucida Console" pitchFamily="49" charset="0"/>
              </a:rPr>
              <a:t>BankService.do</a:t>
            </a:r>
            <a:r>
              <a:rPr lang="en-GB" sz="1200" b="0" dirty="0">
                <a:latin typeface="Lucida Console" pitchFamily="49" charset="0"/>
              </a:rPr>
              <a:t>*(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, double)) &amp;&amp; " +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      "target(service) &amp;&amp; </a:t>
            </a:r>
            <a:r>
              <a:rPr lang="en-GB" sz="1200" b="0" dirty="0" err="1">
                <a:latin typeface="Lucida Console" pitchFamily="49" charset="0"/>
              </a:rPr>
              <a:t>args</a:t>
            </a:r>
            <a:r>
              <a:rPr lang="en-GB" sz="1200" b="0" dirty="0">
                <a:latin typeface="Lucida Console" pitchFamily="49" charset="0"/>
              </a:rPr>
              <a:t>(id, amt)")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public void </a:t>
            </a:r>
            <a:r>
              <a:rPr lang="en-GB" sz="1200" b="0" dirty="0" smtClean="0">
                <a:latin typeface="Lucida Console" pitchFamily="49" charset="0"/>
              </a:rPr>
              <a:t>logBizOp2(</a:t>
            </a:r>
            <a:r>
              <a:rPr lang="en-GB" sz="1200" b="0" dirty="0" err="1" smtClean="0">
                <a:latin typeface="Lucida Console" pitchFamily="49" charset="0"/>
              </a:rPr>
              <a:t>BankService</a:t>
            </a:r>
            <a:r>
              <a:rPr lang="en-GB" sz="1200" b="0" dirty="0" smtClean="0">
                <a:latin typeface="Lucida Console" pitchFamily="49" charset="0"/>
              </a:rPr>
              <a:t> </a:t>
            </a:r>
            <a:r>
              <a:rPr lang="en-GB" sz="1200" b="0" dirty="0">
                <a:latin typeface="Lucida Console" pitchFamily="49" charset="0"/>
              </a:rPr>
              <a:t>service,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id, double amt) {</a:t>
            </a:r>
          </a:p>
          <a:p>
            <a:pPr defTabSz="739775">
              <a:defRPr/>
            </a:pPr>
            <a:endParaRPr lang="en-GB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0" dirty="0" smtClean="0">
                <a:latin typeface="Lucida Console" pitchFamily="49" charset="0"/>
              </a:rPr>
              <a:t>    // </a:t>
            </a:r>
            <a:r>
              <a:rPr lang="en-GB" sz="1200" b="0" dirty="0">
                <a:latin typeface="Lucida Console" pitchFamily="49" charset="0"/>
              </a:rPr>
              <a:t>Levy 10% </a:t>
            </a:r>
            <a:r>
              <a:rPr lang="en-GB" sz="1200" b="0" dirty="0" err="1">
                <a:latin typeface="Lucida Console" pitchFamily="49" charset="0"/>
              </a:rPr>
              <a:t>punative</a:t>
            </a:r>
            <a:r>
              <a:rPr lang="en-GB" sz="1200" b="0" dirty="0">
                <a:latin typeface="Lucida Console" pitchFamily="49" charset="0"/>
              </a:rPr>
              <a:t> fee on poor customer. </a:t>
            </a:r>
            <a:r>
              <a:rPr lang="en-GB" sz="1200" b="0" dirty="0" err="1">
                <a:latin typeface="Lucida Console" pitchFamily="49" charset="0"/>
              </a:rPr>
              <a:t>Mwa</a:t>
            </a:r>
            <a:r>
              <a:rPr lang="en-GB" sz="1200" b="0" dirty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mwa</a:t>
            </a:r>
            <a:r>
              <a:rPr lang="en-GB" sz="1200" b="0" dirty="0">
                <a:latin typeface="Lucida Console" pitchFamily="49" charset="0"/>
              </a:rPr>
              <a:t>, </a:t>
            </a:r>
            <a:r>
              <a:rPr lang="en-GB" sz="1200" b="0" dirty="0" err="1">
                <a:latin typeface="Lucida Console" pitchFamily="49" charset="0"/>
              </a:rPr>
              <a:t>mwa</a:t>
            </a:r>
            <a:r>
              <a:rPr lang="en-GB" sz="1200" b="0" dirty="0">
                <a:latin typeface="Lucida Console" pitchFamily="49" charset="0"/>
              </a:rPr>
              <a:t>...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0" dirty="0" err="1">
                <a:latin typeface="Lucida Console" pitchFamily="49" charset="0"/>
              </a:rPr>
              <a:t>service.levyFee</a:t>
            </a:r>
            <a:r>
              <a:rPr lang="en-GB" sz="1200" b="0" dirty="0">
                <a:latin typeface="Lucida Console" pitchFamily="49" charset="0"/>
              </a:rPr>
              <a:t>(id, amt * 0.10);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}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advice</a:t>
            </a:r>
          </a:p>
          <a:p>
            <a:pPr eaLnBrk="1" hangingPunct="1"/>
            <a:r>
              <a:rPr lang="en-GB" smtClean="0"/>
              <a:t>After returning advice</a:t>
            </a:r>
          </a:p>
          <a:p>
            <a:pPr eaLnBrk="1" hangingPunct="1"/>
            <a:r>
              <a:rPr lang="en-US" smtClean="0"/>
              <a:t>After throwing advice</a:t>
            </a:r>
          </a:p>
          <a:p>
            <a:pPr eaLnBrk="1" hangingPunct="1"/>
            <a:r>
              <a:rPr lang="en-US" smtClean="0"/>
              <a:t>After advice</a:t>
            </a:r>
          </a:p>
          <a:p>
            <a:pPr eaLnBrk="1" hangingPunct="1"/>
            <a:r>
              <a:rPr lang="en-US" smtClean="0"/>
              <a:t>Around advice</a:t>
            </a:r>
            <a:endParaRPr lang="en-GB" smtClean="0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mtClean="0"/>
              <a:t>2. Types of Advice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045590F-1E65-422A-B9B7-705B278FAAE2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13133</TotalTime>
  <Words>2014</Words>
  <Application>Microsoft Office PowerPoint</Application>
  <PresentationFormat>On-screen Show (4:3)</PresentationFormat>
  <Paragraphs>420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1_Blends</vt:lpstr>
      <vt:lpstr>Going Further with Aspect-Oriented Programming</vt:lpstr>
      <vt:lpstr>Contents</vt:lpstr>
      <vt:lpstr>1. More on Pointcut Expressions</vt:lpstr>
      <vt:lpstr>Pointcut Designators wrt Target</vt:lpstr>
      <vt:lpstr>Pointcut Designators wrt Source</vt:lpstr>
      <vt:lpstr>Accessing Arguments in Advice Methods</vt:lpstr>
      <vt:lpstr>Argument Binding (1 of 2)</vt:lpstr>
      <vt:lpstr>Argument Binding (2 of 2)</vt:lpstr>
      <vt:lpstr>2. Types of Advice</vt:lpstr>
      <vt:lpstr>Before Advice</vt:lpstr>
      <vt:lpstr>Before Advice – Example</vt:lpstr>
      <vt:lpstr>After Returning Advice</vt:lpstr>
      <vt:lpstr>AfterReturning Advice – Example</vt:lpstr>
      <vt:lpstr>After Throwing Advice</vt:lpstr>
      <vt:lpstr>AfterThrowing Advice – Example</vt:lpstr>
      <vt:lpstr>After Advice</vt:lpstr>
      <vt:lpstr>Around Advice</vt:lpstr>
      <vt:lpstr>Around Advice – Example</vt:lpstr>
      <vt:lpstr>3. Introductions</vt:lpstr>
      <vt:lpstr>Introduction </vt:lpstr>
      <vt:lpstr>Defining an Introduction Interface</vt:lpstr>
      <vt:lpstr>Implementing the Introduction Mix-In</vt:lpstr>
      <vt:lpstr>Creating the Mix-In Aspect (1 of 2)</vt:lpstr>
      <vt:lpstr>Creating the Mix-In Aspect (2 of 2)</vt:lpstr>
      <vt:lpstr>Testing Introductions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361</cp:revision>
  <dcterms:created xsi:type="dcterms:W3CDTF">2002-05-03T12:27:39Z</dcterms:created>
  <dcterms:modified xsi:type="dcterms:W3CDTF">2017-03-14T20:28:50Z</dcterms:modified>
</cp:coreProperties>
</file>