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A2CB8-440B-47EF-BEB1-0C4C59A1FA3E}" v="56" dt="2024-08-20T01:55:15.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AA382A-442C-40D4-B4E0-EA46FA9AB4C7}" type="datetimeFigureOut">
              <a:rPr lang="es-US" smtClean="0"/>
              <a:t>8/19/2024</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180425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A382A-442C-40D4-B4E0-EA46FA9AB4C7}" type="datetimeFigureOut">
              <a:rPr lang="es-US" smtClean="0"/>
              <a:t>8/19/2024</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12590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A382A-442C-40D4-B4E0-EA46FA9AB4C7}" type="datetimeFigureOut">
              <a:rPr lang="es-US" smtClean="0"/>
              <a:t>8/19/2024</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3177303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A382A-442C-40D4-B4E0-EA46FA9AB4C7}" type="datetimeFigureOut">
              <a:rPr lang="es-US" smtClean="0"/>
              <a:t>8/19/2024</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CA4AC3EB-D431-40A3-803E-CCD209B71441}" type="slidenum">
              <a:rPr lang="es-US" smtClean="0"/>
              <a:t>‹#›</a:t>
            </a:fld>
            <a:endParaRPr lang="es-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103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A382A-442C-40D4-B4E0-EA46FA9AB4C7}" type="datetimeFigureOut">
              <a:rPr lang="es-US" smtClean="0"/>
              <a:t>8/19/2024</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362167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AA382A-442C-40D4-B4E0-EA46FA9AB4C7}" type="datetimeFigureOut">
              <a:rPr lang="es-US" smtClean="0"/>
              <a:t>8/19/2024</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3357710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AA382A-442C-40D4-B4E0-EA46FA9AB4C7}" type="datetimeFigureOut">
              <a:rPr lang="es-US" smtClean="0"/>
              <a:t>8/19/2024</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2175375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A382A-442C-40D4-B4E0-EA46FA9AB4C7}" type="datetimeFigureOut">
              <a:rPr lang="es-US" smtClean="0"/>
              <a:t>8/19/2024</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4225399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A382A-442C-40D4-B4E0-EA46FA9AB4C7}" type="datetimeFigureOut">
              <a:rPr lang="es-US" smtClean="0"/>
              <a:t>8/19/2024</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411398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A382A-442C-40D4-B4E0-EA46FA9AB4C7}" type="datetimeFigureOut">
              <a:rPr lang="es-US" smtClean="0"/>
              <a:t>8/19/2024</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186326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A382A-442C-40D4-B4E0-EA46FA9AB4C7}" type="datetimeFigureOut">
              <a:rPr lang="es-US" smtClean="0"/>
              <a:t>8/19/2024</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215546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A382A-442C-40D4-B4E0-EA46FA9AB4C7}" type="datetimeFigureOut">
              <a:rPr lang="es-US" smtClean="0"/>
              <a:t>8/19/2024</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342465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AA382A-442C-40D4-B4E0-EA46FA9AB4C7}" type="datetimeFigureOut">
              <a:rPr lang="es-US" smtClean="0"/>
              <a:t>8/19/2024</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368287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A382A-442C-40D4-B4E0-EA46FA9AB4C7}" type="datetimeFigureOut">
              <a:rPr lang="es-US" smtClean="0"/>
              <a:t>8/19/2024</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407286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A382A-442C-40D4-B4E0-EA46FA9AB4C7}" type="datetimeFigureOut">
              <a:rPr lang="es-US" smtClean="0"/>
              <a:t>8/19/2024</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60992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AA382A-442C-40D4-B4E0-EA46FA9AB4C7}" type="datetimeFigureOut">
              <a:rPr lang="es-US" smtClean="0"/>
              <a:t>8/19/2024</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121808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AA382A-442C-40D4-B4E0-EA46FA9AB4C7}" type="datetimeFigureOut">
              <a:rPr lang="es-US" smtClean="0"/>
              <a:t>8/19/2024</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CA4AC3EB-D431-40A3-803E-CCD209B71441}" type="slidenum">
              <a:rPr lang="es-US" smtClean="0"/>
              <a:t>‹#›</a:t>
            </a:fld>
            <a:endParaRPr lang="es-US"/>
          </a:p>
        </p:txBody>
      </p:sp>
    </p:spTree>
    <p:extLst>
      <p:ext uri="{BB962C8B-B14F-4D97-AF65-F5344CB8AC3E}">
        <p14:creationId xmlns:p14="http://schemas.microsoft.com/office/powerpoint/2010/main" val="72977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AAA382A-442C-40D4-B4E0-EA46FA9AB4C7}" type="datetimeFigureOut">
              <a:rPr lang="es-US" smtClean="0"/>
              <a:t>8/19/2024</a:t>
            </a:fld>
            <a:endParaRPr lang="es-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A4AC3EB-D431-40A3-803E-CCD209B71441}" type="slidenum">
              <a:rPr lang="es-US" smtClean="0"/>
              <a:t>‹#›</a:t>
            </a:fld>
            <a:endParaRPr lang="es-US"/>
          </a:p>
        </p:txBody>
      </p:sp>
    </p:spTree>
    <p:extLst>
      <p:ext uri="{BB962C8B-B14F-4D97-AF65-F5344CB8AC3E}">
        <p14:creationId xmlns:p14="http://schemas.microsoft.com/office/powerpoint/2010/main" val="19019662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E07F-6A61-2F31-2565-1304E7F6EE7E}"/>
              </a:ext>
            </a:extLst>
          </p:cNvPr>
          <p:cNvSpPr>
            <a:spLocks noGrp="1"/>
          </p:cNvSpPr>
          <p:nvPr>
            <p:ph type="ctrTitle"/>
          </p:nvPr>
        </p:nvSpPr>
        <p:spPr/>
        <p:txBody>
          <a:bodyPr>
            <a:normAutofit fontScale="90000"/>
          </a:bodyPr>
          <a:lstStyle/>
          <a:p>
            <a:r>
              <a:rPr kumimoji="0" lang="es-US" altLang="es-US" sz="6000" b="1" i="0" u="none" strike="noStrike" cap="none" normalizeH="0" baseline="0" dirty="0">
                <a:ln>
                  <a:noFill/>
                </a:ln>
                <a:solidFill>
                  <a:schemeClr val="tx1"/>
                </a:solidFill>
                <a:effectLst/>
                <a:latin typeface="Arial" panose="020B0604020202020204" pitchFamily="34" charset="0"/>
              </a:rPr>
              <a:t>Introducción a las Bases de Datos</a:t>
            </a:r>
            <a:endParaRPr lang="es-US" sz="6000" b="1" dirty="0"/>
          </a:p>
        </p:txBody>
      </p:sp>
      <p:sp>
        <p:nvSpPr>
          <p:cNvPr id="4" name="Rectangle 1">
            <a:extLst>
              <a:ext uri="{FF2B5EF4-FFF2-40B4-BE49-F238E27FC236}">
                <a16:creationId xmlns:a16="http://schemas.microsoft.com/office/drawing/2014/main" id="{120037D0-1596-8D35-AF91-DB61ECE238C4}"/>
              </a:ext>
            </a:extLst>
          </p:cNvPr>
          <p:cNvSpPr>
            <a:spLocks noGrp="1" noChangeArrowheads="1"/>
          </p:cNvSpPr>
          <p:nvPr>
            <p:ph type="subTitle" idx="1"/>
          </p:nvPr>
        </p:nvSpPr>
        <p:spPr bwMode="auto">
          <a:xfrm>
            <a:off x="1370693" y="3800789"/>
            <a:ext cx="945061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US" altLang="es-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b="0" i="0" u="none" strike="noStrike" cap="none" normalizeH="0" baseline="0" dirty="0">
                <a:ln>
                  <a:noFill/>
                </a:ln>
                <a:solidFill>
                  <a:schemeClr val="tx1"/>
                </a:solidFill>
                <a:effectLst/>
                <a:latin typeface="Arial" panose="020B0604020202020204" pitchFamily="34" charset="0"/>
              </a:rPr>
              <a:t>Datos del alumno: Jorge Parra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b="0" i="0" u="none" strike="noStrike" cap="none" normalizeH="0" baseline="0" dirty="0">
                <a:ln>
                  <a:noFill/>
                </a:ln>
                <a:solidFill>
                  <a:schemeClr val="tx1"/>
                </a:solidFill>
                <a:effectLst/>
                <a:latin typeface="Arial" panose="020B0604020202020204" pitchFamily="34" charset="0"/>
              </a:rPr>
              <a:t>Matrícula: 13104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b="0" i="0" u="none" strike="noStrike" cap="none" normalizeH="0" baseline="0" dirty="0">
                <a:ln>
                  <a:noFill/>
                </a:ln>
                <a:solidFill>
                  <a:schemeClr val="tx1"/>
                </a:solidFill>
                <a:effectLst/>
                <a:latin typeface="Arial" panose="020B0604020202020204" pitchFamily="34" charset="0"/>
              </a:rPr>
              <a:t>Escuela: ULSA</a:t>
            </a:r>
          </a:p>
        </p:txBody>
      </p:sp>
    </p:spTree>
    <p:extLst>
      <p:ext uri="{BB962C8B-B14F-4D97-AF65-F5344CB8AC3E}">
        <p14:creationId xmlns:p14="http://schemas.microsoft.com/office/powerpoint/2010/main" val="42921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es-US" sz="4800" b="1" dirty="0"/>
              <a:t>Transformación de la computación (2/4)</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Sistemas de escritorio (80s): Con la llegada de las PC, el procesamiento de datos se descentraliza, permitiendo a las empresas y usuarios domésticos realizar tareas computacionales localmente.</a:t>
            </a:r>
            <a:endParaRPr lang="es-US" sz="3600" dirty="0"/>
          </a:p>
        </p:txBody>
      </p:sp>
    </p:spTree>
    <p:extLst>
      <p:ext uri="{BB962C8B-B14F-4D97-AF65-F5344CB8AC3E}">
        <p14:creationId xmlns:p14="http://schemas.microsoft.com/office/powerpoint/2010/main" val="304666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es-US" sz="4800" b="1" dirty="0"/>
              <a:t>Transformación de la computación (3/4)</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Sistemas Cliente/Servidor (90s): Se divide el procesamiento entre clientes (</a:t>
            </a:r>
            <a:r>
              <a:rPr lang="es-US" sz="3200" dirty="0" err="1"/>
              <a:t>PCs</a:t>
            </a:r>
            <a:r>
              <a:rPr lang="es-US" sz="3200" dirty="0"/>
              <a:t>) y servidores, mejorando la eficiencia y permitiendo la expansión de redes locales y el uso de aplicaciones empresariales.</a:t>
            </a:r>
            <a:endParaRPr lang="es-US" sz="3600" dirty="0"/>
          </a:p>
        </p:txBody>
      </p:sp>
    </p:spTree>
    <p:extLst>
      <p:ext uri="{BB962C8B-B14F-4D97-AF65-F5344CB8AC3E}">
        <p14:creationId xmlns:p14="http://schemas.microsoft.com/office/powerpoint/2010/main" val="85316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es-US" sz="4800" b="1" dirty="0"/>
              <a:t>Transformación de la computación (4/4)</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err="1"/>
              <a:t>Grid</a:t>
            </a:r>
            <a:r>
              <a:rPr lang="es-US" sz="3200" dirty="0"/>
              <a:t> </a:t>
            </a:r>
            <a:r>
              <a:rPr lang="es-US" sz="3200" dirty="0" err="1"/>
              <a:t>computing</a:t>
            </a:r>
            <a:r>
              <a:rPr lang="es-US" sz="3200" dirty="0"/>
              <a:t>: Modelo de computación distribuida que utiliza recursos de múltiples computadoras para trabajar en conjunto en tareas complejas, como simulaciones científicas o análisis de grandes datos.</a:t>
            </a:r>
            <a:endParaRPr lang="es-US" sz="3600" dirty="0"/>
          </a:p>
        </p:txBody>
      </p:sp>
    </p:spTree>
    <p:extLst>
      <p:ext uri="{BB962C8B-B14F-4D97-AF65-F5344CB8AC3E}">
        <p14:creationId xmlns:p14="http://schemas.microsoft.com/office/powerpoint/2010/main" val="333337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Modelos de Bases de Datos (1/2)</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Archivo plano: Datos almacenados en un archivo simple sin estructuras complejas. Relacional: Datos organizados en tablas interrelacionadas. Jerárquico: Datos estructurados en una jerarquía tipo árbol.</a:t>
            </a:r>
            <a:endParaRPr lang="es-US" sz="3600" dirty="0"/>
          </a:p>
        </p:txBody>
      </p:sp>
    </p:spTree>
    <p:extLst>
      <p:ext uri="{BB962C8B-B14F-4D97-AF65-F5344CB8AC3E}">
        <p14:creationId xmlns:p14="http://schemas.microsoft.com/office/powerpoint/2010/main" val="492711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Modelos de Bases de Datos (2/2)</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De red: Similar al jerárquico pero con conexiones más complejas. Orientado a Objetos: Combina conceptos de programación orientada a objetos con almacenamiento de datos. </a:t>
            </a:r>
            <a:r>
              <a:rPr lang="es-US" sz="3200" dirty="0" err="1"/>
              <a:t>Document</a:t>
            </a:r>
            <a:r>
              <a:rPr lang="es-US" sz="3200" dirty="0"/>
              <a:t>: Almacena datos en documentos </a:t>
            </a:r>
            <a:r>
              <a:rPr lang="es-US" sz="3200" dirty="0" err="1"/>
              <a:t>semi-estructurados</a:t>
            </a:r>
            <a:r>
              <a:rPr lang="es-US" sz="3200" dirty="0"/>
              <a:t>. Key-</a:t>
            </a:r>
            <a:r>
              <a:rPr lang="es-US" sz="3200" dirty="0" err="1"/>
              <a:t>value</a:t>
            </a:r>
            <a:r>
              <a:rPr lang="es-US" sz="3200" dirty="0"/>
              <a:t>: Simple asociación entre clave y valor.</a:t>
            </a:r>
            <a:endParaRPr lang="es-US" sz="3600" dirty="0"/>
          </a:p>
        </p:txBody>
      </p:sp>
    </p:spTree>
    <p:extLst>
      <p:ext uri="{BB962C8B-B14F-4D97-AF65-F5344CB8AC3E}">
        <p14:creationId xmlns:p14="http://schemas.microsoft.com/office/powerpoint/2010/main" val="749290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Definición de DBMS</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Un DBMS es un software que permite la creación, actualización, y administración de bases de datos. Facilita la interacción entre usuarios y bases de datos, garantizando la seguridad, integridad y recuperación de datos.</a:t>
            </a:r>
            <a:endParaRPr lang="es-US" sz="3600" dirty="0"/>
          </a:p>
        </p:txBody>
      </p:sp>
    </p:spTree>
    <p:extLst>
      <p:ext uri="{BB962C8B-B14F-4D97-AF65-F5344CB8AC3E}">
        <p14:creationId xmlns:p14="http://schemas.microsoft.com/office/powerpoint/2010/main" val="794266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es-US" sz="4800" b="1" dirty="0"/>
              <a:t>Descripción de DBMS relacionales (1/3)</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Oracle: Potente y escalable, ampliamente utilizado en grandes corporaciones. Ofrece una amplia gama de funcionalidades avanzadas para gestionar grandes volúmenes de datos y aplicaciones críticas.</a:t>
            </a:r>
            <a:endParaRPr lang="es-US" sz="3600" dirty="0"/>
          </a:p>
        </p:txBody>
      </p:sp>
    </p:spTree>
    <p:extLst>
      <p:ext uri="{BB962C8B-B14F-4D97-AF65-F5344CB8AC3E}">
        <p14:creationId xmlns:p14="http://schemas.microsoft.com/office/powerpoint/2010/main" val="26439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es-US" sz="4800" b="1" dirty="0"/>
              <a:t>Descripción de DBMS relacionales (2/3)</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MySQL: DBMS de código abierto, popular por su flexibilidad y facilidad de uso. Es ideal para aplicaciones web y pequeños proyectos que requieren un sistema eficiente y ligero.</a:t>
            </a:r>
            <a:endParaRPr lang="es-US" sz="3600" dirty="0"/>
          </a:p>
        </p:txBody>
      </p:sp>
    </p:spTree>
    <p:extLst>
      <p:ext uri="{BB962C8B-B14F-4D97-AF65-F5344CB8AC3E}">
        <p14:creationId xmlns:p14="http://schemas.microsoft.com/office/powerpoint/2010/main" val="449928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es-US" sz="4800" b="1" dirty="0"/>
              <a:t>Descripción de DBMS relacionales (3/3)</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SQL Server: Producto de Microsoft, integra perfectamente con otros productos de Microsoft, como Azure. Es utilizado en aplicaciones empresariales y ofrece herramientas robustas para análisis y gestión de datos.</a:t>
            </a:r>
            <a:endParaRPr lang="es-US" sz="3600" dirty="0"/>
          </a:p>
        </p:txBody>
      </p:sp>
    </p:spTree>
    <p:extLst>
      <p:ext uri="{BB962C8B-B14F-4D97-AF65-F5344CB8AC3E}">
        <p14:creationId xmlns:p14="http://schemas.microsoft.com/office/powerpoint/2010/main" val="402766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es-US" sz="4800" b="1" dirty="0"/>
              <a:t>Conceptos de bases de datos relacionales (1/2)</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SQL: Lenguaje estándar para consultar y manipular bases de datos. DDL: Comandos para definir la estructura de la base de datos (CREATE, ALTER, DROP).</a:t>
            </a:r>
            <a:endParaRPr lang="es-US" sz="3600" dirty="0"/>
          </a:p>
        </p:txBody>
      </p:sp>
    </p:spTree>
    <p:extLst>
      <p:ext uri="{BB962C8B-B14F-4D97-AF65-F5344CB8AC3E}">
        <p14:creationId xmlns:p14="http://schemas.microsoft.com/office/powerpoint/2010/main" val="205034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Definición de dato</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Un dato es una representación simbólica, ya sea numérica, alfabética o de otro tipo, que por sí solo no tiene significado completo. Ejemplos incluyen un número, una palabra o un símbolo.</a:t>
            </a:r>
          </a:p>
        </p:txBody>
      </p:sp>
    </p:spTree>
    <p:extLst>
      <p:ext uri="{BB962C8B-B14F-4D97-AF65-F5344CB8AC3E}">
        <p14:creationId xmlns:p14="http://schemas.microsoft.com/office/powerpoint/2010/main" val="3568849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es-US" sz="4800" b="1" dirty="0"/>
              <a:t>Conceptos de bases de datos relacionales (2/2)</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DML: Comandos para manipular datos dentro de la base de datos (SELECT, INSERT, UPDATE, DELETE). Facilita la interacción con los datos almacenados.</a:t>
            </a:r>
            <a:endParaRPr lang="es-US" sz="3600" dirty="0"/>
          </a:p>
        </p:txBody>
      </p:sp>
    </p:spTree>
    <p:extLst>
      <p:ext uri="{BB962C8B-B14F-4D97-AF65-F5344CB8AC3E}">
        <p14:creationId xmlns:p14="http://schemas.microsoft.com/office/powerpoint/2010/main" val="3272482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Estructuras de almacenamiento (1/7)</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err="1"/>
              <a:t>Tablespace</a:t>
            </a:r>
            <a:r>
              <a:rPr lang="es-US" sz="3200" dirty="0"/>
              <a:t>: Un contenedor lógico dentro del cual se organizan y almacenan los datos en una base de datos. Facilita la gestión de grandes volúmenes de datos.</a:t>
            </a:r>
            <a:endParaRPr lang="es-US" sz="3600" dirty="0"/>
          </a:p>
        </p:txBody>
      </p:sp>
    </p:spTree>
    <p:extLst>
      <p:ext uri="{BB962C8B-B14F-4D97-AF65-F5344CB8AC3E}">
        <p14:creationId xmlns:p14="http://schemas.microsoft.com/office/powerpoint/2010/main" val="2761351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Estructuras de almacenamiento (2/7):</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4087326"/>
          </a:xfrm>
        </p:spPr>
        <p:txBody>
          <a:bodyPr>
            <a:normAutofit/>
          </a:bodyPr>
          <a:lstStyle/>
          <a:p>
            <a:r>
              <a:rPr lang="es-US" sz="3600" dirty="0"/>
              <a:t>"Segmento: Un segmento es una porción dentro de un </a:t>
            </a:r>
            <a:r>
              <a:rPr lang="es-US" sz="3600" dirty="0" err="1"/>
              <a:t>tablespace</a:t>
            </a:r>
            <a:r>
              <a:rPr lang="es-US" sz="3600" dirty="0"/>
              <a:t> que contiene datos relacionados, como una tabla o un índice. Ayuda a organizar los datos de manera eficiente."</a:t>
            </a:r>
          </a:p>
        </p:txBody>
      </p:sp>
    </p:spTree>
    <p:extLst>
      <p:ext uri="{BB962C8B-B14F-4D97-AF65-F5344CB8AC3E}">
        <p14:creationId xmlns:p14="http://schemas.microsoft.com/office/powerpoint/2010/main" val="3979744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Estructuras de almacenamiento (3/7):</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"Extensión: Una extensión es un conjunto de bloques contiguos dentro de un segmento. Se utiliza para agrupar bloques de datos, mejorando la gestión del espacio de almacenamiento."</a:t>
            </a:r>
          </a:p>
        </p:txBody>
      </p:sp>
    </p:spTree>
    <p:extLst>
      <p:ext uri="{BB962C8B-B14F-4D97-AF65-F5344CB8AC3E}">
        <p14:creationId xmlns:p14="http://schemas.microsoft.com/office/powerpoint/2010/main" val="317595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Estructuras de almacenamiento (4/7):</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"Bloque de Datos: Es la unidad mínima de almacenamiento en una base de datos. Cada bloque contiene una porción de datos y su tamaño depende de la configuración del DBMS."</a:t>
            </a:r>
          </a:p>
        </p:txBody>
      </p:sp>
    </p:spTree>
    <p:extLst>
      <p:ext uri="{BB962C8B-B14F-4D97-AF65-F5344CB8AC3E}">
        <p14:creationId xmlns:p14="http://schemas.microsoft.com/office/powerpoint/2010/main" val="1109015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Estructuras de almacenamiento (5/7):</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"Archivos de datos: Son los ficheros físicos en los que se almacenan los datos de las tablas, índices, y otros objetos de la base de datos. Están ubicados en el sistema de archivos del servidor."</a:t>
            </a:r>
          </a:p>
        </p:txBody>
      </p:sp>
    </p:spTree>
    <p:extLst>
      <p:ext uri="{BB962C8B-B14F-4D97-AF65-F5344CB8AC3E}">
        <p14:creationId xmlns:p14="http://schemas.microsoft.com/office/powerpoint/2010/main" val="1369155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Estructuras de almacenamiento (6/7):</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"Archivos de control: Contienen metadatos sobre la estructura física de la base de datos, como la ubicación de los archivos de datos y redo logs. Son esenciales para la recuperación de la base de datos."</a:t>
            </a:r>
          </a:p>
        </p:txBody>
      </p:sp>
    </p:spTree>
    <p:extLst>
      <p:ext uri="{BB962C8B-B14F-4D97-AF65-F5344CB8AC3E}">
        <p14:creationId xmlns:p14="http://schemas.microsoft.com/office/powerpoint/2010/main" val="4066667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Estructuras de almacenamiento (7/7):</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"Redo Logs: Archivos que registran todas las transacciones que modifican los datos. Son fundamentales para la recuperación en caso de fallos, ya que permiten restaurar la base de datos al último estado consistente."</a:t>
            </a:r>
          </a:p>
        </p:txBody>
      </p:sp>
    </p:spTree>
    <p:extLst>
      <p:ext uri="{BB962C8B-B14F-4D97-AF65-F5344CB8AC3E}">
        <p14:creationId xmlns:p14="http://schemas.microsoft.com/office/powerpoint/2010/main" val="11576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Definición de bases de datos NoSQL:</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lnSpcReduction="10000"/>
          </a:bodyPr>
          <a:lstStyle/>
          <a:p>
            <a:r>
              <a:rPr lang="es-US" sz="3600" dirty="0"/>
              <a:t>"Las bases de datos NoSQL están diseñadas para manejar grandes volúmenes de datos no estructurados y permiten una escalabilidad horizontal. Son ideales para aplicaciones modernas que requieren flexibilidad en la estructura de datos."</a:t>
            </a:r>
          </a:p>
        </p:txBody>
      </p:sp>
    </p:spTree>
    <p:extLst>
      <p:ext uri="{BB962C8B-B14F-4D97-AF65-F5344CB8AC3E}">
        <p14:creationId xmlns:p14="http://schemas.microsoft.com/office/powerpoint/2010/main" val="726282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pt-BR" sz="4800" b="1" dirty="0"/>
              <a:t>Bases de datos NoSQL: MongoDB:</a:t>
            </a:r>
            <a:endParaRPr lang="es-US" sz="4800" b="1" dirty="0"/>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"MongoDB utiliza un modelo de base de datos </a:t>
            </a:r>
            <a:r>
              <a:rPr lang="es-US" sz="3600" dirty="0" err="1"/>
              <a:t>Document</a:t>
            </a:r>
            <a:r>
              <a:rPr lang="es-US" sz="3600" dirty="0"/>
              <a:t>, donde los datos se almacenan en documentos JSON flexibles. Es muy popular en aplicaciones web y móviles debido a su escalabilidad y facilidad de uso."</a:t>
            </a:r>
          </a:p>
        </p:txBody>
      </p:sp>
    </p:spTree>
    <p:extLst>
      <p:ext uri="{BB962C8B-B14F-4D97-AF65-F5344CB8AC3E}">
        <p14:creationId xmlns:p14="http://schemas.microsoft.com/office/powerpoint/2010/main" val="53708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Definición de información</a:t>
            </a:r>
            <a:endParaRPr lang="es-US" sz="8800" b="1" dirty="0"/>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La información es un conjunto de datos procesados que proporcionan contexto y significado, facilitando la toma de decisiones. Por ejemplo, un informe de ventas mensual.</a:t>
            </a:r>
            <a:endParaRPr lang="es-US" sz="3600" dirty="0"/>
          </a:p>
        </p:txBody>
      </p:sp>
    </p:spTree>
    <p:extLst>
      <p:ext uri="{BB962C8B-B14F-4D97-AF65-F5344CB8AC3E}">
        <p14:creationId xmlns:p14="http://schemas.microsoft.com/office/powerpoint/2010/main" val="2083224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Bases de datos NoSQL: Redis:</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lnSpcReduction="10000"/>
          </a:bodyPr>
          <a:lstStyle/>
          <a:p>
            <a:r>
              <a:rPr lang="es-US" sz="3600" dirty="0"/>
              <a:t>"Redis es un sistema de almacenamiento en memoria basado en el modelo Key-</a:t>
            </a:r>
            <a:r>
              <a:rPr lang="es-US" sz="3600" dirty="0" err="1"/>
              <a:t>value</a:t>
            </a:r>
            <a:r>
              <a:rPr lang="es-US" sz="3600" dirty="0"/>
              <a:t>. Es extremadamente rápido y se utiliza en aplicaciones que requieren respuestas en tiempo real, como cachés o sistemas de mensajería."</a:t>
            </a:r>
          </a:p>
        </p:txBody>
      </p:sp>
    </p:spTree>
    <p:extLst>
      <p:ext uri="{BB962C8B-B14F-4D97-AF65-F5344CB8AC3E}">
        <p14:creationId xmlns:p14="http://schemas.microsoft.com/office/powerpoint/2010/main" val="1892996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pt-BR" sz="4800" b="1" dirty="0"/>
              <a:t>Bases de datos NoSQL: Cassandra:</a:t>
            </a:r>
            <a:endParaRPr lang="es-US" sz="4800" b="1" dirty="0"/>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lnSpcReduction="10000"/>
          </a:bodyPr>
          <a:lstStyle/>
          <a:p>
            <a:r>
              <a:rPr lang="es-US" sz="3600" dirty="0"/>
              <a:t>"</a:t>
            </a:r>
            <a:r>
              <a:rPr lang="es-US" sz="3600" dirty="0" err="1"/>
              <a:t>Cassandra</a:t>
            </a:r>
            <a:r>
              <a:rPr lang="es-US" sz="3600" dirty="0"/>
              <a:t> utiliza un modelo Columnar, que es eficiente para escribir y leer grandes volúmenes de datos. Es utilizado por empresas que necesitan alta disponibilidad y escalabilidad, como en el análisis de grandes datos."</a:t>
            </a:r>
          </a:p>
        </p:txBody>
      </p:sp>
    </p:spTree>
    <p:extLst>
      <p:ext uri="{BB962C8B-B14F-4D97-AF65-F5344CB8AC3E}">
        <p14:creationId xmlns:p14="http://schemas.microsoft.com/office/powerpoint/2010/main" val="436434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pt-BR" sz="4800" b="1" dirty="0"/>
              <a:t>Administrador de bases de datos (1/3):</a:t>
            </a:r>
            <a:endParaRPr lang="es-US" sz="4800" b="1" dirty="0"/>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"El DBA es el encargado de gestionar todos los aspectos técnicos de una base de datos, asegurando su funcionamiento continuo y eficiente. Es un rol clave en cualquier organización que dependa de datos."</a:t>
            </a:r>
          </a:p>
        </p:txBody>
      </p:sp>
    </p:spTree>
    <p:extLst>
      <p:ext uri="{BB962C8B-B14F-4D97-AF65-F5344CB8AC3E}">
        <p14:creationId xmlns:p14="http://schemas.microsoft.com/office/powerpoint/2010/main" val="1038945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pt-BR" sz="4800" b="1" dirty="0"/>
              <a:t>Administrador de bases de datos (2/3):</a:t>
            </a:r>
            <a:endParaRPr lang="es-US" sz="4800" b="1" dirty="0"/>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"Tareas del DBA incluyen el respaldo de datos, recuperación ante desastres, y monitoreo constante del rendimiento de la base de datos para detectar y corregir problemas."</a:t>
            </a:r>
          </a:p>
        </p:txBody>
      </p:sp>
    </p:spTree>
    <p:extLst>
      <p:ext uri="{BB962C8B-B14F-4D97-AF65-F5344CB8AC3E}">
        <p14:creationId xmlns:p14="http://schemas.microsoft.com/office/powerpoint/2010/main" val="3353673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pt-BR" sz="4800" b="1" dirty="0"/>
              <a:t>Administrador de bases de datos (3/3):</a:t>
            </a:r>
            <a:endParaRPr lang="es-US" sz="4800" b="1" dirty="0"/>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lnSpcReduction="10000"/>
          </a:bodyPr>
          <a:lstStyle/>
          <a:p>
            <a:r>
              <a:rPr lang="es-US" sz="3600" dirty="0"/>
              <a:t>"Otras tareas incluyen la gestión de la seguridad, garantizando que solo personal autorizado tenga acceso, y la actualización de software para mantener el sistema al día con las últimas tecnologías y parches de seguridad."</a:t>
            </a:r>
          </a:p>
        </p:txBody>
      </p:sp>
    </p:spTree>
    <p:extLst>
      <p:ext uri="{BB962C8B-B14F-4D97-AF65-F5344CB8AC3E}">
        <p14:creationId xmlns:p14="http://schemas.microsoft.com/office/powerpoint/2010/main" val="3262999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Bases de datos distribuidas:</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fontScale="92500"/>
          </a:bodyPr>
          <a:lstStyle/>
          <a:p>
            <a:r>
              <a:rPr lang="es-US" sz="3600" dirty="0"/>
              <a:t>"Las bases de datos distribuidas almacenan datos en múltiples servidores ubicados en diferentes lugares. Esto mejora la disponibilidad y permite que las aplicaciones accedan a los datos de manera más eficiente, independientemente de su ubicación geográfica."</a:t>
            </a:r>
          </a:p>
        </p:txBody>
      </p:sp>
    </p:spTree>
    <p:extLst>
      <p:ext uri="{BB962C8B-B14F-4D97-AF65-F5344CB8AC3E}">
        <p14:creationId xmlns:p14="http://schemas.microsoft.com/office/powerpoint/2010/main" val="3012803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Entorno Cliente/Servidor:</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lnSpcReduction="10000"/>
          </a:bodyPr>
          <a:lstStyle/>
          <a:p>
            <a:r>
              <a:rPr lang="es-US" sz="3600" dirty="0"/>
              <a:t>"En un entorno Cliente/Servidor, las aplicaciones se dividen entre un cliente, que solicita servicios, y un servidor, que los provee. Este modelo es fundamental en la arquitectura de redes modernas, permitiendo la escalabilidad y la centralización de recursos."</a:t>
            </a:r>
          </a:p>
        </p:txBody>
      </p:sp>
    </p:spTree>
    <p:extLst>
      <p:ext uri="{BB962C8B-B14F-4D97-AF65-F5344CB8AC3E}">
        <p14:creationId xmlns:p14="http://schemas.microsoft.com/office/powerpoint/2010/main" val="1720207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Resumen de conceptos clave (1/3):</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"Dato vs. Información: Comprender la diferencia entre ambos es crucial para el diseño y uso de sistemas de bases de datos."</a:t>
            </a:r>
          </a:p>
          <a:p>
            <a:r>
              <a:rPr lang="es-US" sz="3600" dirty="0"/>
              <a:t>"Bases de Datos: Sistemas organizados para almacenar, gestionar y recuperar datos."</a:t>
            </a:r>
          </a:p>
        </p:txBody>
      </p:sp>
    </p:spTree>
    <p:extLst>
      <p:ext uri="{BB962C8B-B14F-4D97-AF65-F5344CB8AC3E}">
        <p14:creationId xmlns:p14="http://schemas.microsoft.com/office/powerpoint/2010/main" val="3221036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Resumen de conceptos clave (2/3):</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fontScale="92500" lnSpcReduction="10000"/>
          </a:bodyPr>
          <a:lstStyle/>
          <a:p>
            <a:r>
              <a:rPr lang="es-US" sz="3600" dirty="0"/>
              <a:t>"Modelos de DB: Diferentes formas de estructurar y organizar los datos."</a:t>
            </a:r>
          </a:p>
          <a:p>
            <a:r>
              <a:rPr lang="es-US" sz="3600" dirty="0"/>
              <a:t>"DBMS: Software para la gestión eficiente de bases de datos."</a:t>
            </a:r>
          </a:p>
          <a:p>
            <a:r>
              <a:rPr lang="es-US" sz="3600" dirty="0"/>
              <a:t>"Estructuras de almacenamiento: Organización física y lógica de los datos."</a:t>
            </a:r>
          </a:p>
        </p:txBody>
      </p:sp>
    </p:spTree>
    <p:extLst>
      <p:ext uri="{BB962C8B-B14F-4D97-AF65-F5344CB8AC3E}">
        <p14:creationId xmlns:p14="http://schemas.microsoft.com/office/powerpoint/2010/main" val="169451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Resumen de conceptos clave (3/3):</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"NoSQL: Bases de datos diseñadas para manejar grandes volúmenes de datos no estructurados."</a:t>
            </a:r>
          </a:p>
          <a:p>
            <a:r>
              <a:rPr lang="es-US" sz="3600" dirty="0"/>
              <a:t>"Administrador de BD: Rol clave en la gestión y seguridad de bases de datos."</a:t>
            </a:r>
          </a:p>
        </p:txBody>
      </p:sp>
    </p:spTree>
    <p:extLst>
      <p:ext uri="{BB962C8B-B14F-4D97-AF65-F5344CB8AC3E}">
        <p14:creationId xmlns:p14="http://schemas.microsoft.com/office/powerpoint/2010/main" val="222430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es-US" sz="4800" b="1" dirty="0"/>
              <a:t>Diferencia entre dato e información y ejemplo</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Los datos son los componentes básicos, mientras que la información es el resultado de organizar y analizar esos datos. Ejemplo: 300 ventas (dato) -&gt; Incremento del 10% en ventas este mes (información).</a:t>
            </a:r>
            <a:endParaRPr lang="es-US" sz="3600" dirty="0"/>
          </a:p>
        </p:txBody>
      </p:sp>
    </p:spTree>
    <p:extLst>
      <p:ext uri="{BB962C8B-B14F-4D97-AF65-F5344CB8AC3E}">
        <p14:creationId xmlns:p14="http://schemas.microsoft.com/office/powerpoint/2010/main" val="3180809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Conclusión (1/2):</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600" dirty="0"/>
              <a:t>"La gestión de bases de datos es fundamental en el manejo eficiente de grandes volúmenes de información, permitiendo a las organizaciones tomar decisiones basadas en datos."</a:t>
            </a:r>
          </a:p>
        </p:txBody>
      </p:sp>
    </p:spTree>
    <p:extLst>
      <p:ext uri="{BB962C8B-B14F-4D97-AF65-F5344CB8AC3E}">
        <p14:creationId xmlns:p14="http://schemas.microsoft.com/office/powerpoint/2010/main" val="3588527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Conclusión (2/2):</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lnSpcReduction="10000"/>
          </a:bodyPr>
          <a:lstStyle/>
          <a:p>
            <a:r>
              <a:rPr lang="es-US" sz="3600" dirty="0"/>
              <a:t>"La evolución de las bases de datos, desde los primeros modelos jerárquicos hasta las modernas bases de datos NoSQL, ha permitido desarrollar sistemas más robustos, escalables y adaptables a las necesidades de las aplicaciones actuales."</a:t>
            </a:r>
          </a:p>
        </p:txBody>
      </p:sp>
    </p:spTree>
    <p:extLst>
      <p:ext uri="{BB962C8B-B14F-4D97-AF65-F5344CB8AC3E}">
        <p14:creationId xmlns:p14="http://schemas.microsoft.com/office/powerpoint/2010/main" val="2485898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a:xfrm>
            <a:off x="913794" y="609600"/>
            <a:ext cx="10706705" cy="1295400"/>
          </a:xfrm>
        </p:spPr>
        <p:txBody>
          <a:bodyPr>
            <a:normAutofit/>
          </a:bodyPr>
          <a:lstStyle/>
          <a:p>
            <a:r>
              <a:rPr lang="es-US" sz="4800" b="1" dirty="0"/>
              <a:t>"¡Gracias por su atención!"</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pPr algn="ctr"/>
            <a:r>
              <a:rPr lang="en-US" sz="3600" dirty="0"/>
              <a:t>Jorge Parra Hidalgo</a:t>
            </a:r>
          </a:p>
          <a:p>
            <a:pPr algn="ctr"/>
            <a:r>
              <a:rPr lang="en-US" sz="3600" dirty="0"/>
              <a:t>ITIT</a:t>
            </a:r>
          </a:p>
          <a:p>
            <a:pPr algn="ctr"/>
            <a:r>
              <a:rPr lang="en-US" sz="3600" dirty="0"/>
              <a:t>13104</a:t>
            </a:r>
          </a:p>
        </p:txBody>
      </p:sp>
    </p:spTree>
    <p:extLst>
      <p:ext uri="{BB962C8B-B14F-4D97-AF65-F5344CB8AC3E}">
        <p14:creationId xmlns:p14="http://schemas.microsoft.com/office/powerpoint/2010/main" val="69794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Definición de bases de datos</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Una base de datos es un sistema organizado para almacenar, gestionar y recuperar datos de forma eficiente. Es un componente esencial en cualquier sistema de información.</a:t>
            </a:r>
            <a:endParaRPr lang="es-US" sz="3600" dirty="0"/>
          </a:p>
        </p:txBody>
      </p:sp>
    </p:spTree>
    <p:extLst>
      <p:ext uri="{BB962C8B-B14F-4D97-AF65-F5344CB8AC3E}">
        <p14:creationId xmlns:p14="http://schemas.microsoft.com/office/powerpoint/2010/main" val="1679559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Historia de las bases de datos (1/3)</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Años 60s: Se desarrollan los primeros modelos de bases de datos, como el jerárquico y de red, para gestionar grandes cantidades de datos en empresas e instituciones gubernamentales</a:t>
            </a:r>
            <a:endParaRPr lang="es-US" sz="3600" dirty="0"/>
          </a:p>
        </p:txBody>
      </p:sp>
    </p:spTree>
    <p:extLst>
      <p:ext uri="{BB962C8B-B14F-4D97-AF65-F5344CB8AC3E}">
        <p14:creationId xmlns:p14="http://schemas.microsoft.com/office/powerpoint/2010/main" val="295007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Historia de las bases de datos (2/3)</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Años 70s: Edgar F. Codd introduce el modelo relacional, revolucionando la forma en que se estructuran y manipulan las bases de datos. Esto marcó el inicio de los DBMS relacionales.</a:t>
            </a:r>
            <a:endParaRPr lang="es-US" sz="3600" dirty="0"/>
          </a:p>
        </p:txBody>
      </p:sp>
    </p:spTree>
    <p:extLst>
      <p:ext uri="{BB962C8B-B14F-4D97-AF65-F5344CB8AC3E}">
        <p14:creationId xmlns:p14="http://schemas.microsoft.com/office/powerpoint/2010/main" val="48119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a:bodyPr>
          <a:lstStyle/>
          <a:p>
            <a:r>
              <a:rPr lang="es-US" sz="4800" b="1" dirty="0"/>
              <a:t>Historia de las bases de datos (3/3)</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Años 80s-90s: Se popularizan los DBMS relacionales con herramientas como Oracle y SQL Server. En los 2000s, surgen las bases de datos NoSQL para manejar grandes volúmenes de datos no estructurados.</a:t>
            </a:r>
            <a:endParaRPr lang="es-US" sz="3600" dirty="0"/>
          </a:p>
        </p:txBody>
      </p:sp>
    </p:spTree>
    <p:extLst>
      <p:ext uri="{BB962C8B-B14F-4D97-AF65-F5344CB8AC3E}">
        <p14:creationId xmlns:p14="http://schemas.microsoft.com/office/powerpoint/2010/main" val="411235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E126-CB35-656E-C57A-FFD455D26257}"/>
              </a:ext>
            </a:extLst>
          </p:cNvPr>
          <p:cNvSpPr>
            <a:spLocks noGrp="1"/>
          </p:cNvSpPr>
          <p:nvPr>
            <p:ph type="title"/>
          </p:nvPr>
        </p:nvSpPr>
        <p:spPr/>
        <p:txBody>
          <a:bodyPr>
            <a:normAutofit fontScale="90000"/>
          </a:bodyPr>
          <a:lstStyle/>
          <a:p>
            <a:r>
              <a:rPr lang="es-US" sz="4800" b="1" dirty="0"/>
              <a:t>Transformación de la computación (1/4)</a:t>
            </a:r>
          </a:p>
        </p:txBody>
      </p:sp>
      <p:sp>
        <p:nvSpPr>
          <p:cNvPr id="3" name="Content Placeholder 2">
            <a:extLst>
              <a:ext uri="{FF2B5EF4-FFF2-40B4-BE49-F238E27FC236}">
                <a16:creationId xmlns:a16="http://schemas.microsoft.com/office/drawing/2014/main" id="{E3864FE3-E35A-ECAC-705F-7E62E1406D34}"/>
              </a:ext>
            </a:extLst>
          </p:cNvPr>
          <p:cNvSpPr>
            <a:spLocks noGrp="1"/>
          </p:cNvSpPr>
          <p:nvPr>
            <p:ph idx="1"/>
          </p:nvPr>
        </p:nvSpPr>
        <p:spPr>
          <a:xfrm>
            <a:off x="1351945" y="1999149"/>
            <a:ext cx="9639905" cy="3163401"/>
          </a:xfrm>
        </p:spPr>
        <p:txBody>
          <a:bodyPr>
            <a:normAutofit/>
          </a:bodyPr>
          <a:lstStyle/>
          <a:p>
            <a:r>
              <a:rPr lang="es-US" sz="3200" dirty="0"/>
              <a:t>Sistemas Mainframe (70s): Computadoras centralizadas que manejaban la mayoría del procesamiento de datos para grandes organizaciones. Eran costosas y requerían un entorno controlado.</a:t>
            </a:r>
            <a:endParaRPr lang="es-US" sz="3600" dirty="0"/>
          </a:p>
        </p:txBody>
      </p:sp>
    </p:spTree>
    <p:extLst>
      <p:ext uri="{BB962C8B-B14F-4D97-AF65-F5344CB8AC3E}">
        <p14:creationId xmlns:p14="http://schemas.microsoft.com/office/powerpoint/2010/main" val="3204109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42</TotalTime>
  <Words>1695</Words>
  <Application>Microsoft Office PowerPoint</Application>
  <PresentationFormat>Widescreen</PresentationFormat>
  <Paragraphs>93</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Calisto MT</vt:lpstr>
      <vt:lpstr>Wingdings 2</vt:lpstr>
      <vt:lpstr>Slate</vt:lpstr>
      <vt:lpstr>Introducción a las Bases de Datos</vt:lpstr>
      <vt:lpstr>Definición de dato</vt:lpstr>
      <vt:lpstr>Definición de información</vt:lpstr>
      <vt:lpstr>Diferencia entre dato e información y ejemplo</vt:lpstr>
      <vt:lpstr>Definición de bases de datos</vt:lpstr>
      <vt:lpstr>Historia de las bases de datos (1/3)</vt:lpstr>
      <vt:lpstr>Historia de las bases de datos (2/3)</vt:lpstr>
      <vt:lpstr>Historia de las bases de datos (3/3)</vt:lpstr>
      <vt:lpstr>Transformación de la computación (1/4)</vt:lpstr>
      <vt:lpstr>Transformación de la computación (2/4)</vt:lpstr>
      <vt:lpstr>Transformación de la computación (3/4)</vt:lpstr>
      <vt:lpstr>Transformación de la computación (4/4)</vt:lpstr>
      <vt:lpstr>Modelos de Bases de Datos (1/2)</vt:lpstr>
      <vt:lpstr>Modelos de Bases de Datos (2/2)</vt:lpstr>
      <vt:lpstr>Definición de DBMS</vt:lpstr>
      <vt:lpstr>Descripción de DBMS relacionales (1/3)</vt:lpstr>
      <vt:lpstr>Descripción de DBMS relacionales (2/3)</vt:lpstr>
      <vt:lpstr>Descripción de DBMS relacionales (3/3)</vt:lpstr>
      <vt:lpstr>Conceptos de bases de datos relacionales (1/2)</vt:lpstr>
      <vt:lpstr>Conceptos de bases de datos relacionales (2/2)</vt:lpstr>
      <vt:lpstr>Estructuras de almacenamiento (1/7)</vt:lpstr>
      <vt:lpstr>Estructuras de almacenamiento (2/7):</vt:lpstr>
      <vt:lpstr>Estructuras de almacenamiento (3/7):</vt:lpstr>
      <vt:lpstr>Estructuras de almacenamiento (4/7):</vt:lpstr>
      <vt:lpstr>Estructuras de almacenamiento (5/7):</vt:lpstr>
      <vt:lpstr>Estructuras de almacenamiento (6/7):</vt:lpstr>
      <vt:lpstr>Estructuras de almacenamiento (7/7):</vt:lpstr>
      <vt:lpstr>Definición de bases de datos NoSQL:</vt:lpstr>
      <vt:lpstr>Bases de datos NoSQL: MongoDB:</vt:lpstr>
      <vt:lpstr>Bases de datos NoSQL: Redis:</vt:lpstr>
      <vt:lpstr>Bases de datos NoSQL: Cassandra:</vt:lpstr>
      <vt:lpstr>Administrador de bases de datos (1/3):</vt:lpstr>
      <vt:lpstr>Administrador de bases de datos (2/3):</vt:lpstr>
      <vt:lpstr>Administrador de bases de datos (3/3):</vt:lpstr>
      <vt:lpstr>Bases de datos distribuidas:</vt:lpstr>
      <vt:lpstr>Entorno Cliente/Servidor:</vt:lpstr>
      <vt:lpstr>Resumen de conceptos clave (1/3):</vt:lpstr>
      <vt:lpstr>Resumen de conceptos clave (2/3):</vt:lpstr>
      <vt:lpstr>Resumen de conceptos clave (3/3):</vt:lpstr>
      <vt:lpstr>Conclusión (1/2):</vt:lpstr>
      <vt:lpstr>Conclusión (2/2):</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Jorge P</dc:creator>
  <cp:lastModifiedBy>Jorge Parra Hidalgo</cp:lastModifiedBy>
  <cp:revision>1</cp:revision>
  <dcterms:created xsi:type="dcterms:W3CDTF">2024-08-20T01:20:42Z</dcterms:created>
  <dcterms:modified xsi:type="dcterms:W3CDTF">2024-08-20T02:03:22Z</dcterms:modified>
</cp:coreProperties>
</file>