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 id="2147483817" r:id="rId2"/>
  </p:sldMasterIdLst>
  <p:notesMasterIdLst>
    <p:notesMasterId r:id="rId32"/>
  </p:notesMasterIdLst>
  <p:handoutMasterIdLst>
    <p:handoutMasterId r:id="rId33"/>
  </p:handoutMasterIdLst>
  <p:sldIdLst>
    <p:sldId id="406" r:id="rId3"/>
    <p:sldId id="420" r:id="rId4"/>
    <p:sldId id="409" r:id="rId5"/>
    <p:sldId id="417" r:id="rId6"/>
    <p:sldId id="260" r:id="rId7"/>
    <p:sldId id="411" r:id="rId8"/>
    <p:sldId id="419" r:id="rId9"/>
    <p:sldId id="408" r:id="rId10"/>
    <p:sldId id="415" r:id="rId11"/>
    <p:sldId id="416" r:id="rId12"/>
    <p:sldId id="423" r:id="rId13"/>
    <p:sldId id="426" r:id="rId14"/>
    <p:sldId id="425" r:id="rId15"/>
    <p:sldId id="428" r:id="rId16"/>
    <p:sldId id="429" r:id="rId17"/>
    <p:sldId id="414" r:id="rId18"/>
    <p:sldId id="366" r:id="rId19"/>
    <p:sldId id="385" r:id="rId20"/>
    <p:sldId id="365" r:id="rId21"/>
    <p:sldId id="348" r:id="rId22"/>
    <p:sldId id="384" r:id="rId23"/>
    <p:sldId id="386" r:id="rId24"/>
    <p:sldId id="321" r:id="rId25"/>
    <p:sldId id="387" r:id="rId26"/>
    <p:sldId id="369" r:id="rId27"/>
    <p:sldId id="375" r:id="rId28"/>
    <p:sldId id="346" r:id="rId29"/>
    <p:sldId id="345" r:id="rId30"/>
    <p:sldId id="407" r:id="rId31"/>
  </p:sldIdLst>
  <p:sldSz cx="12192000" cy="6858000"/>
  <p:notesSz cx="6858000" cy="93138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7BEA61C-FC35-47D7-96A6-69DE9D4966CC}">
          <p14:sldIdLst>
            <p14:sldId id="406"/>
          </p14:sldIdLst>
        </p14:section>
        <p14:section name="Untitled Section" id="{E8EBB86A-D59B-4385-A81A-CD2F638AD211}">
          <p14:sldIdLst>
            <p14:sldId id="420"/>
            <p14:sldId id="409"/>
            <p14:sldId id="417"/>
            <p14:sldId id="260"/>
            <p14:sldId id="411"/>
            <p14:sldId id="419"/>
            <p14:sldId id="408"/>
            <p14:sldId id="415"/>
            <p14:sldId id="416"/>
            <p14:sldId id="423"/>
            <p14:sldId id="426"/>
            <p14:sldId id="425"/>
            <p14:sldId id="428"/>
            <p14:sldId id="429"/>
            <p14:sldId id="414"/>
            <p14:sldId id="366"/>
            <p14:sldId id="385"/>
            <p14:sldId id="365"/>
            <p14:sldId id="348"/>
            <p14:sldId id="384"/>
            <p14:sldId id="386"/>
            <p14:sldId id="321"/>
            <p14:sldId id="387"/>
            <p14:sldId id="369"/>
            <p14:sldId id="375"/>
            <p14:sldId id="346"/>
            <p14:sldId id="345"/>
            <p14:sldId id="40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mes H. Marton" initials="JHM" lastIdx="9" clrIdx="0">
    <p:extLst>
      <p:ext uri="{19B8F6BF-5375-455C-9EA6-DF929625EA0E}">
        <p15:presenceInfo xmlns:p15="http://schemas.microsoft.com/office/powerpoint/2012/main" userId="S-1-5-21-2482117454-3359243091-2387698914-74190" providerId="AD"/>
      </p:ext>
    </p:extLst>
  </p:cmAuthor>
  <p:cmAuthor id="2" name="James Patrick Henson" initials="JPH" lastIdx="1" clrIdx="1">
    <p:extLst>
      <p:ext uri="{19B8F6BF-5375-455C-9EA6-DF929625EA0E}">
        <p15:presenceInfo xmlns:p15="http://schemas.microsoft.com/office/powerpoint/2012/main" userId="S::jhenson6@student.gsu.edu::4693e849-1ce6-4d16-8208-5c763b5d07d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8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6" d="100"/>
          <a:sy n="156" d="100"/>
        </p:scale>
        <p:origin x="444" y="8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atrick%20H\Documents\Dissertation%20Chapter%202%20Rural%20Hospital%20Closure\Presentations\number%20of%20closures%20graph.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Number of Rural Hospital Closures 2000-2016</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Closures</c:v>
                </c:pt>
              </c:strCache>
            </c:strRef>
          </c:tx>
          <c:spPr>
            <a:solidFill>
              <a:schemeClr val="accent1"/>
            </a:solidFill>
            <a:ln>
              <a:noFill/>
            </a:ln>
            <a:effectLst/>
          </c:spPr>
          <c:invertIfNegative val="0"/>
          <c:cat>
            <c:numRef>
              <c:f>Sheet1!$A$2:$A$18</c:f>
              <c:numCache>
                <c:formatCode>General</c:formatCode>
                <c:ptCount val="17"/>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numCache>
            </c:numRef>
          </c:cat>
          <c:val>
            <c:numRef>
              <c:f>Sheet1!$B$2:$B$18</c:f>
              <c:numCache>
                <c:formatCode>General</c:formatCode>
                <c:ptCount val="17"/>
                <c:pt idx="0">
                  <c:v>2</c:v>
                </c:pt>
                <c:pt idx="1">
                  <c:v>3</c:v>
                </c:pt>
                <c:pt idx="2">
                  <c:v>4</c:v>
                </c:pt>
                <c:pt idx="3">
                  <c:v>3</c:v>
                </c:pt>
                <c:pt idx="4">
                  <c:v>0</c:v>
                </c:pt>
                <c:pt idx="5">
                  <c:v>5</c:v>
                </c:pt>
                <c:pt idx="6">
                  <c:v>3</c:v>
                </c:pt>
                <c:pt idx="7">
                  <c:v>3</c:v>
                </c:pt>
                <c:pt idx="8">
                  <c:v>5</c:v>
                </c:pt>
                <c:pt idx="9">
                  <c:v>5</c:v>
                </c:pt>
                <c:pt idx="10">
                  <c:v>1</c:v>
                </c:pt>
                <c:pt idx="11">
                  <c:v>4</c:v>
                </c:pt>
                <c:pt idx="12">
                  <c:v>8</c:v>
                </c:pt>
                <c:pt idx="13">
                  <c:v>6</c:v>
                </c:pt>
                <c:pt idx="14">
                  <c:v>10</c:v>
                </c:pt>
                <c:pt idx="15">
                  <c:v>8</c:v>
                </c:pt>
                <c:pt idx="16">
                  <c:v>7</c:v>
                </c:pt>
              </c:numCache>
            </c:numRef>
          </c:val>
          <c:extLst>
            <c:ext xmlns:c16="http://schemas.microsoft.com/office/drawing/2014/chart" uri="{C3380CC4-5D6E-409C-BE32-E72D297353CC}">
              <c16:uniqueId val="{00000000-9858-40FF-A85A-4234B94CD36A}"/>
            </c:ext>
          </c:extLst>
        </c:ser>
        <c:dLbls>
          <c:showLegendKey val="0"/>
          <c:showVal val="0"/>
          <c:showCatName val="0"/>
          <c:showSerName val="0"/>
          <c:showPercent val="0"/>
          <c:showBubbleSize val="0"/>
        </c:dLbls>
        <c:gapWidth val="219"/>
        <c:overlap val="-27"/>
        <c:axId val="1177964959"/>
        <c:axId val="1177965375"/>
      </c:barChart>
      <c:catAx>
        <c:axId val="11779649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j-lt"/>
                <a:ea typeface="+mn-ea"/>
                <a:cs typeface="+mn-cs"/>
              </a:defRPr>
            </a:pPr>
            <a:endParaRPr lang="en-US"/>
          </a:p>
        </c:txPr>
        <c:crossAx val="1177965375"/>
        <c:crosses val="autoZero"/>
        <c:auto val="1"/>
        <c:lblAlgn val="ctr"/>
        <c:lblOffset val="100"/>
        <c:noMultiLvlLbl val="0"/>
      </c:catAx>
      <c:valAx>
        <c:axId val="117796537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j-lt"/>
                <a:ea typeface="+mn-ea"/>
                <a:cs typeface="+mn-cs"/>
              </a:defRPr>
            </a:pPr>
            <a:endParaRPr lang="en-US"/>
          </a:p>
        </c:txPr>
        <c:crossAx val="1177964959"/>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708F4-E7E2-A3B9-4FFB-33017735FAA6}"/>
              </a:ext>
            </a:extLst>
          </p:cNvPr>
          <p:cNvSpPr>
            <a:spLocks noGrp="1"/>
          </p:cNvSpPr>
          <p:nvPr>
            <p:ph type="hdr" sz="quarter"/>
          </p:nvPr>
        </p:nvSpPr>
        <p:spPr>
          <a:xfrm>
            <a:off x="0" y="0"/>
            <a:ext cx="2971800" cy="4667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7EF234C-577E-8F1C-872F-66006B5F02F4}"/>
              </a:ext>
            </a:extLst>
          </p:cNvPr>
          <p:cNvSpPr>
            <a:spLocks noGrp="1"/>
          </p:cNvSpPr>
          <p:nvPr>
            <p:ph type="dt" sz="quarter" idx="1"/>
          </p:nvPr>
        </p:nvSpPr>
        <p:spPr>
          <a:xfrm>
            <a:off x="3884613" y="0"/>
            <a:ext cx="2971800" cy="466725"/>
          </a:xfrm>
          <a:prstGeom prst="rect">
            <a:avLst/>
          </a:prstGeom>
        </p:spPr>
        <p:txBody>
          <a:bodyPr vert="horz" lIns="91440" tIns="45720" rIns="91440" bIns="45720" rtlCol="0"/>
          <a:lstStyle>
            <a:lvl1pPr algn="r">
              <a:defRPr sz="1200"/>
            </a:lvl1pPr>
          </a:lstStyle>
          <a:p>
            <a:fld id="{BD5E5923-4969-43AE-9498-1A698A600D97}" type="datetimeFigureOut">
              <a:rPr lang="en-US" smtClean="0"/>
              <a:t>1/25/2024</a:t>
            </a:fld>
            <a:endParaRPr lang="en-US"/>
          </a:p>
        </p:txBody>
      </p:sp>
      <p:sp>
        <p:nvSpPr>
          <p:cNvPr id="4" name="Footer Placeholder 3">
            <a:extLst>
              <a:ext uri="{FF2B5EF4-FFF2-40B4-BE49-F238E27FC236}">
                <a16:creationId xmlns:a16="http://schemas.microsoft.com/office/drawing/2014/main" id="{EB6C3924-2529-03BA-1880-1D0232F3B3A7}"/>
              </a:ext>
            </a:extLst>
          </p:cNvPr>
          <p:cNvSpPr>
            <a:spLocks noGrp="1"/>
          </p:cNvSpPr>
          <p:nvPr>
            <p:ph type="ftr" sz="quarter" idx="2"/>
          </p:nvPr>
        </p:nvSpPr>
        <p:spPr>
          <a:xfrm>
            <a:off x="0" y="8847138"/>
            <a:ext cx="2971800"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0BE796A-FC00-3A7F-B71F-72B304F3CAA6}"/>
              </a:ext>
            </a:extLst>
          </p:cNvPr>
          <p:cNvSpPr>
            <a:spLocks noGrp="1"/>
          </p:cNvSpPr>
          <p:nvPr>
            <p:ph type="sldNum" sz="quarter" idx="3"/>
          </p:nvPr>
        </p:nvSpPr>
        <p:spPr>
          <a:xfrm>
            <a:off x="3884613" y="8847138"/>
            <a:ext cx="2971800" cy="466725"/>
          </a:xfrm>
          <a:prstGeom prst="rect">
            <a:avLst/>
          </a:prstGeom>
        </p:spPr>
        <p:txBody>
          <a:bodyPr vert="horz" lIns="91440" tIns="45720" rIns="91440" bIns="45720" rtlCol="0" anchor="b"/>
          <a:lstStyle>
            <a:lvl1pPr algn="r">
              <a:defRPr sz="1200"/>
            </a:lvl1pPr>
          </a:lstStyle>
          <a:p>
            <a:fld id="{F908BEB4-EBCE-4D13-82FB-67AD7B06A30A}" type="slidenum">
              <a:rPr lang="en-US" smtClean="0"/>
              <a:t>‹#›</a:t>
            </a:fld>
            <a:endParaRPr lang="en-US"/>
          </a:p>
        </p:txBody>
      </p:sp>
    </p:spTree>
    <p:extLst>
      <p:ext uri="{BB962C8B-B14F-4D97-AF65-F5344CB8AC3E}">
        <p14:creationId xmlns:p14="http://schemas.microsoft.com/office/powerpoint/2010/main" val="160603704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6725"/>
          </a:xfrm>
          <a:prstGeom prst="rect">
            <a:avLst/>
          </a:prstGeom>
        </p:spPr>
        <p:txBody>
          <a:bodyPr vert="horz" lIns="91440" tIns="45720" rIns="91440" bIns="45720" rtlCol="0"/>
          <a:lstStyle>
            <a:lvl1pPr algn="r">
              <a:defRPr sz="1200"/>
            </a:lvl1pPr>
          </a:lstStyle>
          <a:p>
            <a:fld id="{5698B904-8539-49CB-A637-DE2C6FA2284D}" type="datetimeFigureOut">
              <a:rPr lang="en-US" smtClean="0"/>
              <a:t>1/25/2024</a:t>
            </a:fld>
            <a:endParaRPr lang="en-US"/>
          </a:p>
        </p:txBody>
      </p:sp>
      <p:sp>
        <p:nvSpPr>
          <p:cNvPr id="4" name="Slide Image Placeholder 3"/>
          <p:cNvSpPr>
            <a:spLocks noGrp="1" noRot="1" noChangeAspect="1"/>
          </p:cNvSpPr>
          <p:nvPr>
            <p:ph type="sldImg" idx="2"/>
          </p:nvPr>
        </p:nvSpPr>
        <p:spPr>
          <a:xfrm>
            <a:off x="635000" y="1163638"/>
            <a:ext cx="5588000" cy="31432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81513"/>
            <a:ext cx="5486400" cy="3668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7138"/>
            <a:ext cx="2971800"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47138"/>
            <a:ext cx="2971800" cy="466725"/>
          </a:xfrm>
          <a:prstGeom prst="rect">
            <a:avLst/>
          </a:prstGeom>
        </p:spPr>
        <p:txBody>
          <a:bodyPr vert="horz" lIns="91440" tIns="45720" rIns="91440" bIns="45720" rtlCol="0" anchor="b"/>
          <a:lstStyle>
            <a:lvl1pPr algn="r">
              <a:defRPr sz="1200"/>
            </a:lvl1pPr>
          </a:lstStyle>
          <a:p>
            <a:fld id="{5E81148C-2FCE-48D8-A9A8-957B107D54DB}" type="slidenum">
              <a:rPr lang="en-US" smtClean="0"/>
              <a:t>‹#›</a:t>
            </a:fld>
            <a:endParaRPr lang="en-US"/>
          </a:p>
        </p:txBody>
      </p:sp>
    </p:spTree>
    <p:extLst>
      <p:ext uri="{BB962C8B-B14F-4D97-AF65-F5344CB8AC3E}">
        <p14:creationId xmlns:p14="http://schemas.microsoft.com/office/powerpoint/2010/main" val="2076041386"/>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a:t>Please note, today, I will be presenting updated data from the 2020-2021 data cycle.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B38CAEC-4554-485B-9189-C45C7447A4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68803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01327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B06F0-DDE4-4DBB-B060-192E19E5F8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D108AD-FF47-4562-8AAA-051D259144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8" name="Date Placeholder 7">
            <a:extLst>
              <a:ext uri="{FF2B5EF4-FFF2-40B4-BE49-F238E27FC236}">
                <a16:creationId xmlns:a16="http://schemas.microsoft.com/office/drawing/2014/main" id="{D2ACEF4C-5C4F-4E13-B239-8F4E71045219}"/>
              </a:ext>
            </a:extLst>
          </p:cNvPr>
          <p:cNvSpPr>
            <a:spLocks noGrp="1"/>
          </p:cNvSpPr>
          <p:nvPr>
            <p:ph type="dt" sz="half" idx="10"/>
          </p:nvPr>
        </p:nvSpPr>
        <p:spPr>
          <a:xfrm>
            <a:off x="1347201" y="6356349"/>
            <a:ext cx="2743200" cy="365125"/>
          </a:xfrm>
        </p:spPr>
        <p:txBody>
          <a:bodyPr/>
          <a:lstStyle/>
          <a:p>
            <a:pPr>
              <a:defRPr/>
            </a:pPr>
            <a:endParaRPr lang="en-US">
              <a:solidFill>
                <a:srgbClr val="000000"/>
              </a:solidFill>
            </a:endParaRPr>
          </a:p>
        </p:txBody>
      </p:sp>
      <p:sp>
        <p:nvSpPr>
          <p:cNvPr id="9" name="Footer Placeholder 8">
            <a:extLst>
              <a:ext uri="{FF2B5EF4-FFF2-40B4-BE49-F238E27FC236}">
                <a16:creationId xmlns:a16="http://schemas.microsoft.com/office/drawing/2014/main" id="{01B7D4D1-5048-4963-8FD2-15E560D37F92}"/>
              </a:ext>
            </a:extLst>
          </p:cNvPr>
          <p:cNvSpPr>
            <a:spLocks noGrp="1"/>
          </p:cNvSpPr>
          <p:nvPr>
            <p:ph type="ftr" sz="quarter" idx="11"/>
          </p:nvPr>
        </p:nvSpPr>
        <p:spPr/>
        <p:txBody>
          <a:bodyPr/>
          <a:lstStyle/>
          <a:p>
            <a:pPr>
              <a:defRPr/>
            </a:pPr>
            <a:endParaRPr lang="en-US">
              <a:solidFill>
                <a:srgbClr val="000000"/>
              </a:solidFill>
            </a:endParaRPr>
          </a:p>
        </p:txBody>
      </p:sp>
      <p:sp>
        <p:nvSpPr>
          <p:cNvPr id="10" name="Slide Number Placeholder 9">
            <a:extLst>
              <a:ext uri="{FF2B5EF4-FFF2-40B4-BE49-F238E27FC236}">
                <a16:creationId xmlns:a16="http://schemas.microsoft.com/office/drawing/2014/main" id="{04803B7C-6AE2-4613-AEF8-AF2193AB23F7}"/>
              </a:ext>
            </a:extLst>
          </p:cNvPr>
          <p:cNvSpPr>
            <a:spLocks noGrp="1"/>
          </p:cNvSpPr>
          <p:nvPr>
            <p:ph type="sldNum" sz="quarter" idx="12"/>
          </p:nvPr>
        </p:nvSpPr>
        <p:spPr/>
        <p:txBody>
          <a:bodyPr/>
          <a:lstStyle/>
          <a:p>
            <a:fld id="{07A3C140-8C09-490C-8F26-C3226A06F07E}" type="slidenum">
              <a:rPr lang="en-US" smtClean="0"/>
              <a:t>‹#›</a:t>
            </a:fld>
            <a:endParaRPr lang="en-US"/>
          </a:p>
        </p:txBody>
      </p:sp>
    </p:spTree>
    <p:extLst>
      <p:ext uri="{BB962C8B-B14F-4D97-AF65-F5344CB8AC3E}">
        <p14:creationId xmlns:p14="http://schemas.microsoft.com/office/powerpoint/2010/main" val="830945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43BD1-2FFB-4D7B-8858-91EAF6FB0E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BD4F196-9D7A-43AE-B49B-D82BCA3FE7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E59DFF-CCA2-4264-9B3E-5101A19D51C0}"/>
              </a:ext>
            </a:extLst>
          </p:cNvPr>
          <p:cNvSpPr>
            <a:spLocks noGrp="1"/>
          </p:cNvSpPr>
          <p:nvPr>
            <p:ph type="dt" sz="half" idx="10"/>
          </p:nvPr>
        </p:nvSpPr>
        <p:spPr/>
        <p:txBody>
          <a:bodyPr/>
          <a:lstStyle/>
          <a:p>
            <a:pPr>
              <a:defRPr/>
            </a:pPr>
            <a:endParaRPr lang="en-US">
              <a:solidFill>
                <a:srgbClr val="000000"/>
              </a:solidFill>
            </a:endParaRPr>
          </a:p>
        </p:txBody>
      </p:sp>
      <p:sp>
        <p:nvSpPr>
          <p:cNvPr id="5" name="Footer Placeholder 4">
            <a:extLst>
              <a:ext uri="{FF2B5EF4-FFF2-40B4-BE49-F238E27FC236}">
                <a16:creationId xmlns:a16="http://schemas.microsoft.com/office/drawing/2014/main" id="{C32C3878-4A92-42C9-8FAB-B3E1E7211F96}"/>
              </a:ext>
            </a:extLst>
          </p:cNvPr>
          <p:cNvSpPr>
            <a:spLocks noGrp="1"/>
          </p:cNvSpPr>
          <p:nvPr>
            <p:ph type="ftr" sz="quarter" idx="11"/>
          </p:nvPr>
        </p:nvSpPr>
        <p:spPr/>
        <p:txBody>
          <a:bodyPr/>
          <a:lstStyle/>
          <a:p>
            <a:pPr>
              <a:defRPr/>
            </a:pPr>
            <a:endParaRPr lang="en-US">
              <a:solidFill>
                <a:srgbClr val="000000"/>
              </a:solidFill>
            </a:endParaRPr>
          </a:p>
        </p:txBody>
      </p:sp>
      <p:sp>
        <p:nvSpPr>
          <p:cNvPr id="6" name="Slide Number Placeholder 5">
            <a:extLst>
              <a:ext uri="{FF2B5EF4-FFF2-40B4-BE49-F238E27FC236}">
                <a16:creationId xmlns:a16="http://schemas.microsoft.com/office/drawing/2014/main" id="{418948FE-4C49-4112-99FA-D36EFC8EEC23}"/>
              </a:ext>
            </a:extLst>
          </p:cNvPr>
          <p:cNvSpPr>
            <a:spLocks noGrp="1"/>
          </p:cNvSpPr>
          <p:nvPr>
            <p:ph type="sldNum" sz="quarter" idx="12"/>
          </p:nvPr>
        </p:nvSpPr>
        <p:spPr/>
        <p:txBody>
          <a:bodyPr/>
          <a:lstStyle/>
          <a:p>
            <a:pPr>
              <a:defRPr/>
            </a:pPr>
            <a:fld id="{7D6CBFBA-AE26-4F96-A1FE-E2425E373982}" type="slidenum">
              <a:rPr lang="en-US" smtClean="0">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880764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6A94C8-7919-4C87-84CE-C88D8D34F6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FE23AD-54F9-486D-B9AB-1EE6A4D7A1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FBDE53-A9E0-4F51-9541-DEC6017F33B2}"/>
              </a:ext>
            </a:extLst>
          </p:cNvPr>
          <p:cNvSpPr>
            <a:spLocks noGrp="1"/>
          </p:cNvSpPr>
          <p:nvPr>
            <p:ph type="dt" sz="half" idx="10"/>
          </p:nvPr>
        </p:nvSpPr>
        <p:spPr/>
        <p:txBody>
          <a:bodyPr/>
          <a:lstStyle/>
          <a:p>
            <a:pPr>
              <a:defRPr/>
            </a:pPr>
            <a:endParaRPr lang="en-US">
              <a:solidFill>
                <a:srgbClr val="000000"/>
              </a:solidFill>
            </a:endParaRPr>
          </a:p>
        </p:txBody>
      </p:sp>
      <p:sp>
        <p:nvSpPr>
          <p:cNvPr id="5" name="Footer Placeholder 4">
            <a:extLst>
              <a:ext uri="{FF2B5EF4-FFF2-40B4-BE49-F238E27FC236}">
                <a16:creationId xmlns:a16="http://schemas.microsoft.com/office/drawing/2014/main" id="{AD56EA17-DDB3-411A-92DB-34EE71D03371}"/>
              </a:ext>
            </a:extLst>
          </p:cNvPr>
          <p:cNvSpPr>
            <a:spLocks noGrp="1"/>
          </p:cNvSpPr>
          <p:nvPr>
            <p:ph type="ftr" sz="quarter" idx="11"/>
          </p:nvPr>
        </p:nvSpPr>
        <p:spPr/>
        <p:txBody>
          <a:bodyPr/>
          <a:lstStyle/>
          <a:p>
            <a:pPr>
              <a:defRPr/>
            </a:pPr>
            <a:endParaRPr lang="en-US">
              <a:solidFill>
                <a:srgbClr val="000000"/>
              </a:solidFill>
            </a:endParaRPr>
          </a:p>
        </p:txBody>
      </p:sp>
      <p:sp>
        <p:nvSpPr>
          <p:cNvPr id="6" name="Slide Number Placeholder 5">
            <a:extLst>
              <a:ext uri="{FF2B5EF4-FFF2-40B4-BE49-F238E27FC236}">
                <a16:creationId xmlns:a16="http://schemas.microsoft.com/office/drawing/2014/main" id="{6D05F525-CA82-40E6-AADE-EF2C224DF53B}"/>
              </a:ext>
            </a:extLst>
          </p:cNvPr>
          <p:cNvSpPr>
            <a:spLocks noGrp="1"/>
          </p:cNvSpPr>
          <p:nvPr>
            <p:ph type="sldNum" sz="quarter" idx="12"/>
          </p:nvPr>
        </p:nvSpPr>
        <p:spPr/>
        <p:txBody>
          <a:bodyPr/>
          <a:lstStyle/>
          <a:p>
            <a:pPr>
              <a:defRPr/>
            </a:pPr>
            <a:fld id="{B514EFED-1F9F-4988-AFC9-204600AA88BB}" type="slidenum">
              <a:rPr lang="en-US" smtClean="0">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3047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 DHAP">
    <p:bg>
      <p:bgPr>
        <a:solidFill>
          <a:schemeClr val="bg2"/>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CD9EFAE-6F00-E840-9E4B-4D8706951377}"/>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b="41731"/>
          <a:stretch/>
        </p:blipFill>
        <p:spPr>
          <a:xfrm>
            <a:off x="1" y="-58059"/>
            <a:ext cx="12191999" cy="1473904"/>
          </a:xfrm>
          <a:prstGeom prst="rect">
            <a:avLst/>
          </a:prstGeom>
        </p:spPr>
      </p:pic>
      <p:pic>
        <p:nvPicPr>
          <p:cNvPr id="12" name="Picture 11">
            <a:extLst>
              <a:ext uri="{FF2B5EF4-FFF2-40B4-BE49-F238E27FC236}">
                <a16:creationId xmlns:a16="http://schemas.microsoft.com/office/drawing/2014/main" id="{41F157C3-9306-4A4F-88FC-A3EA467DA30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9382" y="5572714"/>
            <a:ext cx="1346927" cy="716449"/>
          </a:xfrm>
          <a:prstGeom prst="rect">
            <a:avLst/>
          </a:prstGeom>
        </p:spPr>
      </p:pic>
      <p:sp>
        <p:nvSpPr>
          <p:cNvPr id="13" name="Title 2">
            <a:extLst>
              <a:ext uri="{FF2B5EF4-FFF2-40B4-BE49-F238E27FC236}">
                <a16:creationId xmlns:a16="http://schemas.microsoft.com/office/drawing/2014/main" id="{ED1A8DBD-928E-E744-BCBC-F6C001BABDA4}"/>
              </a:ext>
            </a:extLst>
          </p:cNvPr>
          <p:cNvSpPr>
            <a:spLocks noGrp="1"/>
          </p:cNvSpPr>
          <p:nvPr>
            <p:ph type="title" hasCustomPrompt="1"/>
          </p:nvPr>
        </p:nvSpPr>
        <p:spPr>
          <a:xfrm>
            <a:off x="1288019" y="2640868"/>
            <a:ext cx="10086219" cy="1325033"/>
          </a:xfrm>
          <a:prstGeom prst="rect">
            <a:avLst/>
          </a:prstGeom>
        </p:spPr>
        <p:txBody>
          <a:bodyPr/>
          <a:lstStyle>
            <a:lvl1pPr algn="l">
              <a:defRPr sz="3867" b="1">
                <a:solidFill>
                  <a:srgbClr val="00788A"/>
                </a:solidFill>
              </a:defRPr>
            </a:lvl1pPr>
          </a:lstStyle>
          <a:p>
            <a:r>
              <a:rPr lang="en-US">
                <a:latin typeface="Adobe Garamond Pro" panose="02020502060506020403" pitchFamily="18" charset="77"/>
              </a:rPr>
              <a:t>Headline for Presentation Goes Here (Line 1) </a:t>
            </a:r>
            <a:br>
              <a:rPr lang="en-US">
                <a:latin typeface="Adobe Garamond Pro" panose="02020502060506020403" pitchFamily="18" charset="77"/>
              </a:rPr>
            </a:br>
            <a:r>
              <a:rPr lang="en-US">
                <a:latin typeface="Adobe Garamond Pro" panose="02020502060506020403" pitchFamily="18" charset="77"/>
              </a:rPr>
              <a:t>Subhead for Presentation (Line 2)</a:t>
            </a:r>
            <a:br>
              <a:rPr lang="en-US">
                <a:latin typeface="Adobe Garamond Pro" panose="02020502060506020403" pitchFamily="18" charset="77"/>
              </a:rPr>
            </a:br>
            <a:r>
              <a:rPr lang="en-US" b="0">
                <a:latin typeface="Adobe Garamond Pro" panose="02020502060506020403" pitchFamily="18" charset="77"/>
              </a:rPr>
              <a:t>Author Name Goes Here</a:t>
            </a:r>
            <a:br>
              <a:rPr lang="en-US">
                <a:latin typeface="Adobe Garamond Pro" panose="02020502060506020403" pitchFamily="18" charset="77"/>
              </a:rPr>
            </a:br>
            <a:endParaRPr lang="en-US"/>
          </a:p>
        </p:txBody>
      </p:sp>
    </p:spTree>
    <p:extLst>
      <p:ext uri="{BB962C8B-B14F-4D97-AF65-F5344CB8AC3E}">
        <p14:creationId xmlns:p14="http://schemas.microsoft.com/office/powerpoint/2010/main" val="423586402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7BC95-5E67-4EEB-B5C1-73C9A85A9D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215BA4-BBDC-415F-BA3F-CD1689ECB5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DA9D65-411C-4A54-9CBB-B8ABA62B6339}"/>
              </a:ext>
            </a:extLst>
          </p:cNvPr>
          <p:cNvSpPr>
            <a:spLocks noGrp="1"/>
          </p:cNvSpPr>
          <p:nvPr>
            <p:ph type="dt" sz="half" idx="10"/>
          </p:nvPr>
        </p:nvSpPr>
        <p:spPr>
          <a:xfrm>
            <a:off x="1464316" y="6356350"/>
            <a:ext cx="2743200" cy="365125"/>
          </a:xfrm>
        </p:spPr>
        <p:txBody>
          <a:bodyPr/>
          <a:lstStyle/>
          <a:p>
            <a:pPr>
              <a:defRPr/>
            </a:pPr>
            <a:endParaRPr lang="en-US">
              <a:solidFill>
                <a:srgbClr val="000000"/>
              </a:solidFill>
            </a:endParaRPr>
          </a:p>
        </p:txBody>
      </p:sp>
      <p:sp>
        <p:nvSpPr>
          <p:cNvPr id="5" name="Footer Placeholder 4">
            <a:extLst>
              <a:ext uri="{FF2B5EF4-FFF2-40B4-BE49-F238E27FC236}">
                <a16:creationId xmlns:a16="http://schemas.microsoft.com/office/drawing/2014/main" id="{E0D22BEF-5DB3-4676-9EA7-7563C24930B1}"/>
              </a:ext>
            </a:extLst>
          </p:cNvPr>
          <p:cNvSpPr>
            <a:spLocks noGrp="1"/>
          </p:cNvSpPr>
          <p:nvPr>
            <p:ph type="ftr" sz="quarter" idx="11"/>
          </p:nvPr>
        </p:nvSpPr>
        <p:spPr/>
        <p:txBody>
          <a:bodyPr/>
          <a:lstStyle/>
          <a:p>
            <a:pPr>
              <a:defRPr/>
            </a:pPr>
            <a:endParaRPr lang="en-US">
              <a:solidFill>
                <a:srgbClr val="000000"/>
              </a:solidFill>
            </a:endParaRPr>
          </a:p>
        </p:txBody>
      </p:sp>
      <p:sp>
        <p:nvSpPr>
          <p:cNvPr id="6" name="Slide Number Placeholder 5">
            <a:extLst>
              <a:ext uri="{FF2B5EF4-FFF2-40B4-BE49-F238E27FC236}">
                <a16:creationId xmlns:a16="http://schemas.microsoft.com/office/drawing/2014/main" id="{BF726EED-CAA7-4AD2-B393-3F591DFDD1DF}"/>
              </a:ext>
            </a:extLst>
          </p:cNvPr>
          <p:cNvSpPr>
            <a:spLocks noGrp="1"/>
          </p:cNvSpPr>
          <p:nvPr>
            <p:ph type="sldNum" sz="quarter" idx="12"/>
          </p:nvPr>
        </p:nvSpPr>
        <p:spPr/>
        <p:txBody>
          <a:bodyPr/>
          <a:lstStyle/>
          <a:p>
            <a:pPr>
              <a:defRPr/>
            </a:pPr>
            <a:endParaRPr lang="en-US">
              <a:solidFill>
                <a:srgbClr val="000000"/>
              </a:solidFill>
            </a:endParaRPr>
          </a:p>
        </p:txBody>
      </p:sp>
    </p:spTree>
    <p:extLst>
      <p:ext uri="{BB962C8B-B14F-4D97-AF65-F5344CB8AC3E}">
        <p14:creationId xmlns:p14="http://schemas.microsoft.com/office/powerpoint/2010/main" val="520186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AAB19-7BBA-46A1-A95B-9445732C1B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1E7C8D-A130-43B4-B186-376F601744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AE40E4-27E9-4C57-8152-93E28BD21117}"/>
              </a:ext>
            </a:extLst>
          </p:cNvPr>
          <p:cNvSpPr>
            <a:spLocks noGrp="1"/>
          </p:cNvSpPr>
          <p:nvPr>
            <p:ph type="dt" sz="half" idx="10"/>
          </p:nvPr>
        </p:nvSpPr>
        <p:spPr>
          <a:xfrm>
            <a:off x="1437291" y="6338925"/>
            <a:ext cx="2743200" cy="365125"/>
          </a:xfrm>
        </p:spPr>
        <p:txBody>
          <a:bodyPr/>
          <a:lstStyle/>
          <a:p>
            <a:pPr>
              <a:defRPr/>
            </a:pPr>
            <a:endParaRPr lang="en-US">
              <a:solidFill>
                <a:srgbClr val="000000"/>
              </a:solidFill>
            </a:endParaRPr>
          </a:p>
        </p:txBody>
      </p:sp>
      <p:sp>
        <p:nvSpPr>
          <p:cNvPr id="5" name="Footer Placeholder 4">
            <a:extLst>
              <a:ext uri="{FF2B5EF4-FFF2-40B4-BE49-F238E27FC236}">
                <a16:creationId xmlns:a16="http://schemas.microsoft.com/office/drawing/2014/main" id="{46C3DDF5-A785-45DE-B6C8-71E9B323260C}"/>
              </a:ext>
            </a:extLst>
          </p:cNvPr>
          <p:cNvSpPr>
            <a:spLocks noGrp="1"/>
          </p:cNvSpPr>
          <p:nvPr>
            <p:ph type="ftr" sz="quarter" idx="11"/>
          </p:nvPr>
        </p:nvSpPr>
        <p:spPr>
          <a:xfrm>
            <a:off x="4250309" y="6338926"/>
            <a:ext cx="4114800" cy="365125"/>
          </a:xfrm>
        </p:spPr>
        <p:txBody>
          <a:bodyPr/>
          <a:lstStyle/>
          <a:p>
            <a:pPr>
              <a:defRPr/>
            </a:pPr>
            <a:endParaRPr lang="en-US">
              <a:solidFill>
                <a:srgbClr val="000000"/>
              </a:solidFill>
            </a:endParaRPr>
          </a:p>
        </p:txBody>
      </p:sp>
      <p:sp>
        <p:nvSpPr>
          <p:cNvPr id="6" name="Slide Number Placeholder 5">
            <a:extLst>
              <a:ext uri="{FF2B5EF4-FFF2-40B4-BE49-F238E27FC236}">
                <a16:creationId xmlns:a16="http://schemas.microsoft.com/office/drawing/2014/main" id="{937F48F1-CD11-4F0C-ADA3-4356D96C244B}"/>
              </a:ext>
            </a:extLst>
          </p:cNvPr>
          <p:cNvSpPr>
            <a:spLocks noGrp="1"/>
          </p:cNvSpPr>
          <p:nvPr>
            <p:ph type="sldNum" sz="quarter" idx="12"/>
          </p:nvPr>
        </p:nvSpPr>
        <p:spPr/>
        <p:txBody>
          <a:bodyPr/>
          <a:lstStyle/>
          <a:p>
            <a:pPr>
              <a:defRPr/>
            </a:pPr>
            <a:fld id="{9409A65C-4EAE-4A89-B6BC-4AD02377C439}" type="slidenum">
              <a:rPr lang="en-US" smtClean="0">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289242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B1F49-AE50-4996-8903-5353FD865C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BBF31F-4820-4D68-A205-5A48DAF49C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6787639-4242-4F45-8700-4C42496147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91CE555-15E1-4450-9225-C31344DABDB6}"/>
              </a:ext>
            </a:extLst>
          </p:cNvPr>
          <p:cNvSpPr>
            <a:spLocks noGrp="1"/>
          </p:cNvSpPr>
          <p:nvPr>
            <p:ph type="dt" sz="half" idx="10"/>
          </p:nvPr>
        </p:nvSpPr>
        <p:spPr/>
        <p:txBody>
          <a:bodyPr/>
          <a:lstStyle/>
          <a:p>
            <a:pPr>
              <a:defRPr/>
            </a:pPr>
            <a:endParaRPr lang="en-US">
              <a:solidFill>
                <a:srgbClr val="000000"/>
              </a:solidFill>
            </a:endParaRPr>
          </a:p>
        </p:txBody>
      </p:sp>
      <p:sp>
        <p:nvSpPr>
          <p:cNvPr id="6" name="Footer Placeholder 5">
            <a:extLst>
              <a:ext uri="{FF2B5EF4-FFF2-40B4-BE49-F238E27FC236}">
                <a16:creationId xmlns:a16="http://schemas.microsoft.com/office/drawing/2014/main" id="{FFB4697F-FAC6-4436-8DC9-77F6549EA5FC}"/>
              </a:ext>
            </a:extLst>
          </p:cNvPr>
          <p:cNvSpPr>
            <a:spLocks noGrp="1"/>
          </p:cNvSpPr>
          <p:nvPr>
            <p:ph type="ftr" sz="quarter" idx="11"/>
          </p:nvPr>
        </p:nvSpPr>
        <p:spPr/>
        <p:txBody>
          <a:bodyPr/>
          <a:lstStyle/>
          <a:p>
            <a:pPr>
              <a:defRPr/>
            </a:pPr>
            <a:endParaRPr lang="en-US">
              <a:solidFill>
                <a:srgbClr val="000000"/>
              </a:solidFill>
            </a:endParaRPr>
          </a:p>
        </p:txBody>
      </p:sp>
      <p:sp>
        <p:nvSpPr>
          <p:cNvPr id="7" name="Slide Number Placeholder 6">
            <a:extLst>
              <a:ext uri="{FF2B5EF4-FFF2-40B4-BE49-F238E27FC236}">
                <a16:creationId xmlns:a16="http://schemas.microsoft.com/office/drawing/2014/main" id="{604C665F-1A73-45A2-A5B6-BA6A1189764F}"/>
              </a:ext>
            </a:extLst>
          </p:cNvPr>
          <p:cNvSpPr>
            <a:spLocks noGrp="1"/>
          </p:cNvSpPr>
          <p:nvPr>
            <p:ph type="sldNum" sz="quarter" idx="12"/>
          </p:nvPr>
        </p:nvSpPr>
        <p:spPr/>
        <p:txBody>
          <a:bodyPr/>
          <a:lstStyle/>
          <a:p>
            <a:pPr>
              <a:defRPr/>
            </a:pPr>
            <a:fld id="{F82BC5BD-9F81-4D06-A8ED-E31500AEEA54}" type="slidenum">
              <a:rPr lang="en-US" smtClean="0">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902506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864F5-F9E6-4C62-B5DB-DEE6159DC7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4B17BF8-0E94-4B7A-8EA5-C5F3EE5235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B86CF1-C4F4-4A81-994F-1F8C939556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902011-E48D-43BA-BDFF-36C918AF0F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3C6886-D938-4D7B-B67D-960B7BEE6A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D9C1E-157E-4B67-B664-179F35F3CDC9}"/>
              </a:ext>
            </a:extLst>
          </p:cNvPr>
          <p:cNvSpPr>
            <a:spLocks noGrp="1"/>
          </p:cNvSpPr>
          <p:nvPr>
            <p:ph type="dt" sz="half" idx="10"/>
          </p:nvPr>
        </p:nvSpPr>
        <p:spPr/>
        <p:txBody>
          <a:bodyPr/>
          <a:lstStyle/>
          <a:p>
            <a:pPr>
              <a:defRPr/>
            </a:pPr>
            <a:endParaRPr lang="en-US">
              <a:solidFill>
                <a:srgbClr val="000000"/>
              </a:solidFill>
            </a:endParaRPr>
          </a:p>
        </p:txBody>
      </p:sp>
      <p:sp>
        <p:nvSpPr>
          <p:cNvPr id="8" name="Footer Placeholder 7">
            <a:extLst>
              <a:ext uri="{FF2B5EF4-FFF2-40B4-BE49-F238E27FC236}">
                <a16:creationId xmlns:a16="http://schemas.microsoft.com/office/drawing/2014/main" id="{D097BDD6-B76C-4A81-A2A3-C8263D3604DF}"/>
              </a:ext>
            </a:extLst>
          </p:cNvPr>
          <p:cNvSpPr>
            <a:spLocks noGrp="1"/>
          </p:cNvSpPr>
          <p:nvPr>
            <p:ph type="ftr" sz="quarter" idx="11"/>
          </p:nvPr>
        </p:nvSpPr>
        <p:spPr/>
        <p:txBody>
          <a:bodyPr/>
          <a:lstStyle/>
          <a:p>
            <a:pPr>
              <a:defRPr/>
            </a:pPr>
            <a:endParaRPr lang="en-US">
              <a:solidFill>
                <a:srgbClr val="000000"/>
              </a:solidFill>
            </a:endParaRPr>
          </a:p>
        </p:txBody>
      </p:sp>
      <p:sp>
        <p:nvSpPr>
          <p:cNvPr id="9" name="Slide Number Placeholder 8">
            <a:extLst>
              <a:ext uri="{FF2B5EF4-FFF2-40B4-BE49-F238E27FC236}">
                <a16:creationId xmlns:a16="http://schemas.microsoft.com/office/drawing/2014/main" id="{19005621-7AAC-4B70-9783-1BE8CE1A2B64}"/>
              </a:ext>
            </a:extLst>
          </p:cNvPr>
          <p:cNvSpPr>
            <a:spLocks noGrp="1"/>
          </p:cNvSpPr>
          <p:nvPr>
            <p:ph type="sldNum" sz="quarter" idx="12"/>
          </p:nvPr>
        </p:nvSpPr>
        <p:spPr/>
        <p:txBody>
          <a:bodyPr/>
          <a:lstStyle/>
          <a:p>
            <a:pPr>
              <a:defRPr/>
            </a:pPr>
            <a:fld id="{4B614CDA-1294-4FA8-881A-9480791460DD}" type="slidenum">
              <a:rPr lang="en-US" smtClean="0">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14043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545CF-FAEE-4843-A3A5-E449EA61751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D4FD22C-F04B-44EA-B2D6-D6BB482F7147}"/>
              </a:ext>
            </a:extLst>
          </p:cNvPr>
          <p:cNvSpPr>
            <a:spLocks noGrp="1"/>
          </p:cNvSpPr>
          <p:nvPr>
            <p:ph type="dt" sz="half" idx="10"/>
          </p:nvPr>
        </p:nvSpPr>
        <p:spPr/>
        <p:txBody>
          <a:bodyPr/>
          <a:lstStyle/>
          <a:p>
            <a:pPr>
              <a:defRPr/>
            </a:pPr>
            <a:endParaRPr lang="en-US">
              <a:solidFill>
                <a:srgbClr val="000000"/>
              </a:solidFill>
            </a:endParaRPr>
          </a:p>
        </p:txBody>
      </p:sp>
      <p:sp>
        <p:nvSpPr>
          <p:cNvPr id="4" name="Footer Placeholder 3">
            <a:extLst>
              <a:ext uri="{FF2B5EF4-FFF2-40B4-BE49-F238E27FC236}">
                <a16:creationId xmlns:a16="http://schemas.microsoft.com/office/drawing/2014/main" id="{EB4FE2E0-6D0E-4A8B-9711-AF06A51134CC}"/>
              </a:ext>
            </a:extLst>
          </p:cNvPr>
          <p:cNvSpPr>
            <a:spLocks noGrp="1"/>
          </p:cNvSpPr>
          <p:nvPr>
            <p:ph type="ftr" sz="quarter" idx="11"/>
          </p:nvPr>
        </p:nvSpPr>
        <p:spPr/>
        <p:txBody>
          <a:bodyPr/>
          <a:lstStyle/>
          <a:p>
            <a:pPr>
              <a:defRPr/>
            </a:pPr>
            <a:endParaRPr lang="en-US">
              <a:solidFill>
                <a:srgbClr val="000000"/>
              </a:solidFill>
            </a:endParaRPr>
          </a:p>
        </p:txBody>
      </p:sp>
      <p:sp>
        <p:nvSpPr>
          <p:cNvPr id="5" name="Slide Number Placeholder 4">
            <a:extLst>
              <a:ext uri="{FF2B5EF4-FFF2-40B4-BE49-F238E27FC236}">
                <a16:creationId xmlns:a16="http://schemas.microsoft.com/office/drawing/2014/main" id="{F311B964-C07C-4AF5-936D-877C6E48E039}"/>
              </a:ext>
            </a:extLst>
          </p:cNvPr>
          <p:cNvSpPr>
            <a:spLocks noGrp="1"/>
          </p:cNvSpPr>
          <p:nvPr>
            <p:ph type="sldNum" sz="quarter" idx="12"/>
          </p:nvPr>
        </p:nvSpPr>
        <p:spPr/>
        <p:txBody>
          <a:bodyPr/>
          <a:lstStyle/>
          <a:p>
            <a:pPr>
              <a:defRPr/>
            </a:pPr>
            <a:fld id="{F4E5EE9D-D9E6-4C52-B901-E8C14E3C19AF}" type="slidenum">
              <a:rPr lang="en-US" smtClean="0">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696105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32CC35-3A45-4B4D-B86C-F585A07F8E32}"/>
              </a:ext>
            </a:extLst>
          </p:cNvPr>
          <p:cNvSpPr>
            <a:spLocks noGrp="1"/>
          </p:cNvSpPr>
          <p:nvPr>
            <p:ph type="dt" sz="half" idx="10"/>
          </p:nvPr>
        </p:nvSpPr>
        <p:spPr/>
        <p:txBody>
          <a:bodyPr/>
          <a:lstStyle/>
          <a:p>
            <a:pPr>
              <a:defRPr/>
            </a:pPr>
            <a:endParaRPr lang="en-US">
              <a:solidFill>
                <a:srgbClr val="000000"/>
              </a:solidFill>
            </a:endParaRPr>
          </a:p>
        </p:txBody>
      </p:sp>
      <p:sp>
        <p:nvSpPr>
          <p:cNvPr id="3" name="Footer Placeholder 2">
            <a:extLst>
              <a:ext uri="{FF2B5EF4-FFF2-40B4-BE49-F238E27FC236}">
                <a16:creationId xmlns:a16="http://schemas.microsoft.com/office/drawing/2014/main" id="{6EE1A166-C35D-493D-941D-0623C0ABEA92}"/>
              </a:ext>
            </a:extLst>
          </p:cNvPr>
          <p:cNvSpPr>
            <a:spLocks noGrp="1"/>
          </p:cNvSpPr>
          <p:nvPr>
            <p:ph type="ftr" sz="quarter" idx="11"/>
          </p:nvPr>
        </p:nvSpPr>
        <p:spPr/>
        <p:txBody>
          <a:bodyPr/>
          <a:lstStyle/>
          <a:p>
            <a:pPr>
              <a:defRPr/>
            </a:pPr>
            <a:endParaRPr lang="en-US">
              <a:solidFill>
                <a:srgbClr val="000000"/>
              </a:solidFill>
            </a:endParaRPr>
          </a:p>
        </p:txBody>
      </p:sp>
      <p:sp>
        <p:nvSpPr>
          <p:cNvPr id="4" name="Slide Number Placeholder 3">
            <a:extLst>
              <a:ext uri="{FF2B5EF4-FFF2-40B4-BE49-F238E27FC236}">
                <a16:creationId xmlns:a16="http://schemas.microsoft.com/office/drawing/2014/main" id="{1276EFE6-9A10-43BB-BF93-D355409A4CD3}"/>
              </a:ext>
            </a:extLst>
          </p:cNvPr>
          <p:cNvSpPr>
            <a:spLocks noGrp="1"/>
          </p:cNvSpPr>
          <p:nvPr>
            <p:ph type="sldNum" sz="quarter" idx="12"/>
          </p:nvPr>
        </p:nvSpPr>
        <p:spPr/>
        <p:txBody>
          <a:bodyPr/>
          <a:lstStyle/>
          <a:p>
            <a:pPr>
              <a:defRPr/>
            </a:pPr>
            <a:fld id="{EDA8DA5D-20DB-45F5-A6A8-2115A80E5764}" type="slidenum">
              <a:rPr lang="en-US" smtClean="0">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380866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60D1-A730-496B-A4CD-FE00CEEDF7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52D2D6D-8AB3-450C-B157-9A4FC8ADA1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9FF17E1-AC97-4628-B20A-40D92C0C9B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4AFE2C-F200-46A9-BCD9-7E7BAB8E671C}"/>
              </a:ext>
            </a:extLst>
          </p:cNvPr>
          <p:cNvSpPr>
            <a:spLocks noGrp="1"/>
          </p:cNvSpPr>
          <p:nvPr>
            <p:ph type="dt" sz="half" idx="10"/>
          </p:nvPr>
        </p:nvSpPr>
        <p:spPr/>
        <p:txBody>
          <a:bodyPr/>
          <a:lstStyle/>
          <a:p>
            <a:pPr>
              <a:defRPr/>
            </a:pPr>
            <a:endParaRPr lang="en-US">
              <a:solidFill>
                <a:srgbClr val="000000"/>
              </a:solidFill>
            </a:endParaRPr>
          </a:p>
        </p:txBody>
      </p:sp>
      <p:sp>
        <p:nvSpPr>
          <p:cNvPr id="6" name="Footer Placeholder 5">
            <a:extLst>
              <a:ext uri="{FF2B5EF4-FFF2-40B4-BE49-F238E27FC236}">
                <a16:creationId xmlns:a16="http://schemas.microsoft.com/office/drawing/2014/main" id="{987677E7-589E-4166-BE6F-658515FFEE1B}"/>
              </a:ext>
            </a:extLst>
          </p:cNvPr>
          <p:cNvSpPr>
            <a:spLocks noGrp="1"/>
          </p:cNvSpPr>
          <p:nvPr>
            <p:ph type="ftr" sz="quarter" idx="11"/>
          </p:nvPr>
        </p:nvSpPr>
        <p:spPr/>
        <p:txBody>
          <a:bodyPr/>
          <a:lstStyle/>
          <a:p>
            <a:pPr>
              <a:defRPr/>
            </a:pPr>
            <a:endParaRPr lang="en-US">
              <a:solidFill>
                <a:srgbClr val="000000"/>
              </a:solidFill>
            </a:endParaRPr>
          </a:p>
        </p:txBody>
      </p:sp>
      <p:sp>
        <p:nvSpPr>
          <p:cNvPr id="7" name="Slide Number Placeholder 6">
            <a:extLst>
              <a:ext uri="{FF2B5EF4-FFF2-40B4-BE49-F238E27FC236}">
                <a16:creationId xmlns:a16="http://schemas.microsoft.com/office/drawing/2014/main" id="{2DC6D5E1-E9D6-48E0-AD8D-45950FCB1B90}"/>
              </a:ext>
            </a:extLst>
          </p:cNvPr>
          <p:cNvSpPr>
            <a:spLocks noGrp="1"/>
          </p:cNvSpPr>
          <p:nvPr>
            <p:ph type="sldNum" sz="quarter" idx="12"/>
          </p:nvPr>
        </p:nvSpPr>
        <p:spPr/>
        <p:txBody>
          <a:bodyPr/>
          <a:lstStyle/>
          <a:p>
            <a:pPr>
              <a:defRPr/>
            </a:pPr>
            <a:fld id="{DDC45D12-CE61-4043-A183-FDD6B283FE79}" type="slidenum">
              <a:rPr lang="en-US" smtClean="0">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633544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73A09-743C-49B1-BC1C-F127753E1D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7F509B5-B92C-4613-82EF-6CDA4DCAE1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32EC5D0D-0968-430A-A9F9-EFF738471C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F3C964-A129-471C-A815-81078F0AAF36}"/>
              </a:ext>
            </a:extLst>
          </p:cNvPr>
          <p:cNvSpPr>
            <a:spLocks noGrp="1"/>
          </p:cNvSpPr>
          <p:nvPr>
            <p:ph type="dt" sz="half" idx="10"/>
          </p:nvPr>
        </p:nvSpPr>
        <p:spPr/>
        <p:txBody>
          <a:bodyPr/>
          <a:lstStyle/>
          <a:p>
            <a:pPr>
              <a:defRPr/>
            </a:pPr>
            <a:endParaRPr lang="en-US">
              <a:solidFill>
                <a:srgbClr val="000000"/>
              </a:solidFill>
            </a:endParaRPr>
          </a:p>
        </p:txBody>
      </p:sp>
      <p:sp>
        <p:nvSpPr>
          <p:cNvPr id="6" name="Footer Placeholder 5">
            <a:extLst>
              <a:ext uri="{FF2B5EF4-FFF2-40B4-BE49-F238E27FC236}">
                <a16:creationId xmlns:a16="http://schemas.microsoft.com/office/drawing/2014/main" id="{F4C03230-EE76-489F-AFA4-D83130CC0E67}"/>
              </a:ext>
            </a:extLst>
          </p:cNvPr>
          <p:cNvSpPr>
            <a:spLocks noGrp="1"/>
          </p:cNvSpPr>
          <p:nvPr>
            <p:ph type="ftr" sz="quarter" idx="11"/>
          </p:nvPr>
        </p:nvSpPr>
        <p:spPr/>
        <p:txBody>
          <a:bodyPr/>
          <a:lstStyle/>
          <a:p>
            <a:pPr>
              <a:defRPr/>
            </a:pPr>
            <a:endParaRPr lang="en-US">
              <a:solidFill>
                <a:srgbClr val="000000"/>
              </a:solidFill>
            </a:endParaRPr>
          </a:p>
        </p:txBody>
      </p:sp>
      <p:sp>
        <p:nvSpPr>
          <p:cNvPr id="7" name="Slide Number Placeholder 6">
            <a:extLst>
              <a:ext uri="{FF2B5EF4-FFF2-40B4-BE49-F238E27FC236}">
                <a16:creationId xmlns:a16="http://schemas.microsoft.com/office/drawing/2014/main" id="{C03C0724-2930-4250-A1EA-0BFE5821CD8C}"/>
              </a:ext>
            </a:extLst>
          </p:cNvPr>
          <p:cNvSpPr>
            <a:spLocks noGrp="1"/>
          </p:cNvSpPr>
          <p:nvPr>
            <p:ph type="sldNum" sz="quarter" idx="12"/>
          </p:nvPr>
        </p:nvSpPr>
        <p:spPr/>
        <p:txBody>
          <a:bodyPr/>
          <a:lstStyle/>
          <a:p>
            <a:pPr>
              <a:defRPr/>
            </a:pPr>
            <a:fld id="{855E56AF-C82F-4E33-8DF3-48C354DEB8CA}" type="slidenum">
              <a:rPr lang="en-US" smtClean="0">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61510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C1ECE3-4B37-4153-8985-34947DB097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A8CD85-A79B-4B07-BD73-6896B6D116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DF5610-CF3F-4936-9B98-35262EB834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spcBef>
                <a:spcPct val="0"/>
              </a:spcBef>
              <a:spcAft>
                <a:spcPct val="0"/>
              </a:spcAft>
              <a:defRPr/>
            </a:pPr>
            <a:endParaRPr lang="en-US">
              <a:solidFill>
                <a:srgbClr val="000000"/>
              </a:solidFill>
              <a:latin typeface="Arial" charset="0"/>
            </a:endParaRPr>
          </a:p>
        </p:txBody>
      </p:sp>
      <p:sp>
        <p:nvSpPr>
          <p:cNvPr id="5" name="Footer Placeholder 4">
            <a:extLst>
              <a:ext uri="{FF2B5EF4-FFF2-40B4-BE49-F238E27FC236}">
                <a16:creationId xmlns:a16="http://schemas.microsoft.com/office/drawing/2014/main" id="{3EB5CB5B-ECA0-4E00-BE82-185D208147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defRPr/>
            </a:pPr>
            <a:endParaRPr lang="en-US">
              <a:solidFill>
                <a:srgbClr val="000000"/>
              </a:solidFill>
              <a:latin typeface="Arial" charset="0"/>
            </a:endParaRPr>
          </a:p>
        </p:txBody>
      </p:sp>
      <p:sp>
        <p:nvSpPr>
          <p:cNvPr id="6" name="Slide Number Placeholder 5">
            <a:extLst>
              <a:ext uri="{FF2B5EF4-FFF2-40B4-BE49-F238E27FC236}">
                <a16:creationId xmlns:a16="http://schemas.microsoft.com/office/drawing/2014/main" id="{9F599DC1-B895-4634-860A-86BD419C9F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spcBef>
                <a:spcPct val="0"/>
              </a:spcBef>
              <a:spcAft>
                <a:spcPct val="0"/>
              </a:spcAft>
              <a:defRPr/>
            </a:pPr>
            <a:fld id="{BAC59C0F-BCF9-4968-B068-F4178FC38A15}" type="slidenum">
              <a:rPr lang="en-US" smtClean="0">
                <a:solidFill>
                  <a:srgbClr val="000000"/>
                </a:solidFill>
                <a:latin typeface="Arial" charset="0"/>
              </a:rPr>
              <a:pPr fontAlgn="base">
                <a:spcBef>
                  <a:spcPct val="0"/>
                </a:spcBef>
                <a:spcAft>
                  <a:spcPct val="0"/>
                </a:spcAft>
                <a:defRPr/>
              </a:pPr>
              <a:t>‹#›</a:t>
            </a:fld>
            <a:endParaRPr lang="en-US">
              <a:solidFill>
                <a:srgbClr val="000000"/>
              </a:solidFill>
              <a:latin typeface="Arial" charset="0"/>
            </a:endParaRPr>
          </a:p>
        </p:txBody>
      </p:sp>
      <p:pic>
        <p:nvPicPr>
          <p:cNvPr id="7" name="Picture 15" descr="PP_Art-Presentation">
            <a:extLst>
              <a:ext uri="{FF2B5EF4-FFF2-40B4-BE49-F238E27FC236}">
                <a16:creationId xmlns:a16="http://schemas.microsoft.com/office/drawing/2014/main" id="{2CD3053A-56B8-4CEF-97FA-7756E6D28C2B}"/>
              </a:ext>
            </a:extLst>
          </p:cNvPr>
          <p:cNvPicPr>
            <a:picLocks noChangeAspect="1" noChangeArrowheads="1"/>
          </p:cNvPicPr>
          <p:nvPr userDrawn="1"/>
        </p:nvPicPr>
        <p:blipFill rotWithShape="1">
          <a:blip r:embed="rId13" cstate="print">
            <a:extLst>
              <a:ext uri="{28A0092B-C50C-407E-A947-70E740481C1C}">
                <a14:useLocalDpi xmlns:a14="http://schemas.microsoft.com/office/drawing/2010/main" val="0"/>
              </a:ext>
            </a:extLst>
          </a:blip>
          <a:srcRect t="86821"/>
          <a:stretch/>
        </p:blipFill>
        <p:spPr bwMode="auto">
          <a:xfrm>
            <a:off x="1" y="5955527"/>
            <a:ext cx="12196233" cy="904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16">
            <a:extLst>
              <a:ext uri="{FF2B5EF4-FFF2-40B4-BE49-F238E27FC236}">
                <a16:creationId xmlns:a16="http://schemas.microsoft.com/office/drawing/2014/main" id="{BB222044-8944-4DA2-A79B-0669403C6476}"/>
              </a:ext>
            </a:extLst>
          </p:cNvPr>
          <p:cNvSpPr txBox="1">
            <a:spLocks noChangeArrowheads="1"/>
          </p:cNvSpPr>
          <p:nvPr userDrawn="1"/>
        </p:nvSpPr>
        <p:spPr bwMode="auto">
          <a:xfrm>
            <a:off x="10968567" y="6096000"/>
            <a:ext cx="1016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fld id="{C469B622-518F-4CE7-A051-1EA91961657B}" type="slidenum">
              <a:rPr lang="en-US" sz="2800">
                <a:solidFill>
                  <a:srgbClr val="FFFFFF"/>
                </a:solidFill>
                <a:latin typeface="Calibri" pitchFamily="34" charset="0"/>
              </a:rPr>
              <a:pPr eaLnBrk="1" fontAlgn="base" hangingPunct="1">
                <a:spcBef>
                  <a:spcPct val="50000"/>
                </a:spcBef>
                <a:spcAft>
                  <a:spcPct val="0"/>
                </a:spcAft>
              </a:pPr>
              <a:t>‹#›</a:t>
            </a:fld>
            <a:endParaRPr lang="en-US" sz="2800">
              <a:solidFill>
                <a:srgbClr val="FFFFFF"/>
              </a:solidFill>
              <a:latin typeface="Calibri" pitchFamily="34" charset="0"/>
            </a:endParaRPr>
          </a:p>
        </p:txBody>
      </p:sp>
    </p:spTree>
    <p:extLst>
      <p:ext uri="{BB962C8B-B14F-4D97-AF65-F5344CB8AC3E}">
        <p14:creationId xmlns:p14="http://schemas.microsoft.com/office/powerpoint/2010/main" val="572588721"/>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469823B-4215-5C46-BEDA-80DB8C26AABE}"/>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t="87503"/>
          <a:stretch/>
        </p:blipFill>
        <p:spPr>
          <a:xfrm>
            <a:off x="0" y="6678835"/>
            <a:ext cx="12192000" cy="179165"/>
          </a:xfrm>
          <a:prstGeom prst="rect">
            <a:avLst/>
          </a:prstGeom>
        </p:spPr>
      </p:pic>
    </p:spTree>
    <p:extLst>
      <p:ext uri="{BB962C8B-B14F-4D97-AF65-F5344CB8AC3E}">
        <p14:creationId xmlns:p14="http://schemas.microsoft.com/office/powerpoint/2010/main" val="1102964135"/>
      </p:ext>
    </p:extLst>
  </p:cSld>
  <p:clrMap bg1="lt1" tx1="dk1" bg2="lt2" tx2="dk2" accent1="accent1" accent2="accent2" accent3="accent3" accent4="accent4" accent5="accent5" accent6="accent6" hlink="hlink" folHlink="folHlink"/>
  <p:sldLayoutIdLst>
    <p:sldLayoutId id="2147483818" r:id="rId1"/>
  </p:sldLayoutIdLst>
  <p:transition>
    <p:fade/>
  </p:transition>
  <p:txStyles>
    <p:titleStyle>
      <a:lvl1pPr algn="ctr" rtl="0" eaLnBrk="1" fontAlgn="base" hangingPunct="1">
        <a:spcBef>
          <a:spcPct val="0"/>
        </a:spcBef>
        <a:spcAft>
          <a:spcPct val="0"/>
        </a:spcAft>
        <a:defRPr sz="5867" kern="1200">
          <a:solidFill>
            <a:schemeClr val="tx1"/>
          </a:solidFill>
          <a:latin typeface="+mj-lt"/>
          <a:ea typeface="+mj-ea"/>
          <a:cs typeface="+mj-cs"/>
        </a:defRPr>
      </a:lvl1pPr>
      <a:lvl2pPr algn="ctr" rtl="0" eaLnBrk="1" fontAlgn="base" hangingPunct="1">
        <a:spcBef>
          <a:spcPct val="0"/>
        </a:spcBef>
        <a:spcAft>
          <a:spcPct val="0"/>
        </a:spcAft>
        <a:defRPr sz="5867">
          <a:solidFill>
            <a:schemeClr val="tx1"/>
          </a:solidFill>
          <a:latin typeface="Myriad Web Pro" panose="020B0503030403020204" pitchFamily="34" charset="0"/>
        </a:defRPr>
      </a:lvl2pPr>
      <a:lvl3pPr algn="ctr" rtl="0" eaLnBrk="1" fontAlgn="base" hangingPunct="1">
        <a:spcBef>
          <a:spcPct val="0"/>
        </a:spcBef>
        <a:spcAft>
          <a:spcPct val="0"/>
        </a:spcAft>
        <a:defRPr sz="5867">
          <a:solidFill>
            <a:schemeClr val="tx1"/>
          </a:solidFill>
          <a:latin typeface="Myriad Web Pro" panose="020B0503030403020204" pitchFamily="34" charset="0"/>
        </a:defRPr>
      </a:lvl3pPr>
      <a:lvl4pPr algn="ctr" rtl="0" eaLnBrk="1" fontAlgn="base" hangingPunct="1">
        <a:spcBef>
          <a:spcPct val="0"/>
        </a:spcBef>
        <a:spcAft>
          <a:spcPct val="0"/>
        </a:spcAft>
        <a:defRPr sz="5867">
          <a:solidFill>
            <a:schemeClr val="tx1"/>
          </a:solidFill>
          <a:latin typeface="Myriad Web Pro" panose="020B0503030403020204" pitchFamily="34" charset="0"/>
        </a:defRPr>
      </a:lvl4pPr>
      <a:lvl5pPr algn="ctr" rtl="0" eaLnBrk="1" fontAlgn="base" hangingPunct="1">
        <a:spcBef>
          <a:spcPct val="0"/>
        </a:spcBef>
        <a:spcAft>
          <a:spcPct val="0"/>
        </a:spcAft>
        <a:defRPr sz="5867">
          <a:solidFill>
            <a:schemeClr val="tx1"/>
          </a:solidFill>
          <a:latin typeface="Myriad Web Pro" panose="020B0503030403020204" pitchFamily="34" charset="0"/>
        </a:defRPr>
      </a:lvl5pPr>
      <a:lvl6pPr marL="609585" algn="ctr" rtl="0" eaLnBrk="1" fontAlgn="base" hangingPunct="1">
        <a:spcBef>
          <a:spcPct val="0"/>
        </a:spcBef>
        <a:spcAft>
          <a:spcPct val="0"/>
        </a:spcAft>
        <a:defRPr sz="5867">
          <a:solidFill>
            <a:schemeClr val="tx1"/>
          </a:solidFill>
          <a:latin typeface="Myriad Web Pro" panose="020B0503030403020204" pitchFamily="34" charset="0"/>
        </a:defRPr>
      </a:lvl6pPr>
      <a:lvl7pPr marL="1219170" algn="ctr" rtl="0" eaLnBrk="1" fontAlgn="base" hangingPunct="1">
        <a:spcBef>
          <a:spcPct val="0"/>
        </a:spcBef>
        <a:spcAft>
          <a:spcPct val="0"/>
        </a:spcAft>
        <a:defRPr sz="5867">
          <a:solidFill>
            <a:schemeClr val="tx1"/>
          </a:solidFill>
          <a:latin typeface="Myriad Web Pro" panose="020B0503030403020204" pitchFamily="34" charset="0"/>
        </a:defRPr>
      </a:lvl7pPr>
      <a:lvl8pPr marL="1828754" algn="ctr" rtl="0" eaLnBrk="1" fontAlgn="base" hangingPunct="1">
        <a:spcBef>
          <a:spcPct val="0"/>
        </a:spcBef>
        <a:spcAft>
          <a:spcPct val="0"/>
        </a:spcAft>
        <a:defRPr sz="5867">
          <a:solidFill>
            <a:schemeClr val="tx1"/>
          </a:solidFill>
          <a:latin typeface="Myriad Web Pro" panose="020B0503030403020204" pitchFamily="34" charset="0"/>
        </a:defRPr>
      </a:lvl8pPr>
      <a:lvl9pPr marL="2438339" algn="ctr" rtl="0" eaLnBrk="1" fontAlgn="base" hangingPunct="1">
        <a:spcBef>
          <a:spcPct val="0"/>
        </a:spcBef>
        <a:spcAft>
          <a:spcPct val="0"/>
        </a:spcAft>
        <a:defRPr sz="5867">
          <a:solidFill>
            <a:schemeClr val="tx1"/>
          </a:solidFill>
          <a:latin typeface="Myriad Web Pro" panose="020B0503030403020204" pitchFamily="34" charset="0"/>
        </a:defRPr>
      </a:lvl9pPr>
    </p:titleStyle>
    <p:bodyStyle>
      <a:lvl1pPr marL="457189" indent="-457189" algn="l" rtl="0" eaLnBrk="1" fontAlgn="base" hangingPunct="1">
        <a:spcBef>
          <a:spcPct val="20000"/>
        </a:spcBef>
        <a:spcAft>
          <a:spcPct val="0"/>
        </a:spcAft>
        <a:buFont typeface="Arial" panose="020B0604020202020204" pitchFamily="34" charset="0"/>
        <a:buChar char="•"/>
        <a:defRPr sz="4267" kern="1200">
          <a:solidFill>
            <a:srgbClr val="7F7F7F"/>
          </a:solidFill>
          <a:latin typeface="Calibri" panose="020F0502020204030204" pitchFamily="34" charset="0"/>
          <a:ea typeface="+mn-ea"/>
          <a:cs typeface="+mn-cs"/>
        </a:defRPr>
      </a:lvl1pPr>
      <a:lvl2pPr marL="990575" indent="-380990" algn="l" rtl="0" eaLnBrk="1" fontAlgn="base" hangingPunct="1">
        <a:spcBef>
          <a:spcPct val="20000"/>
        </a:spcBef>
        <a:spcAft>
          <a:spcPct val="0"/>
        </a:spcAft>
        <a:buFont typeface="Arial" panose="020B0604020202020204" pitchFamily="34" charset="0"/>
        <a:buChar char="–"/>
        <a:defRPr sz="3733" kern="1200">
          <a:solidFill>
            <a:srgbClr val="7F7F7F"/>
          </a:solidFill>
          <a:latin typeface="Calibri" panose="020F0502020204030204" pitchFamily="34" charset="0"/>
          <a:ea typeface="+mn-ea"/>
          <a:cs typeface="+mn-cs"/>
        </a:defRPr>
      </a:lvl2pPr>
      <a:lvl3pPr marL="1523962" indent="-304792" algn="l" rtl="0" eaLnBrk="1" fontAlgn="base" hangingPunct="1">
        <a:spcBef>
          <a:spcPct val="20000"/>
        </a:spcBef>
        <a:spcAft>
          <a:spcPct val="0"/>
        </a:spcAft>
        <a:buFont typeface="Arial" panose="020B0604020202020204" pitchFamily="34" charset="0"/>
        <a:buChar char="•"/>
        <a:defRPr sz="3200" kern="1200">
          <a:solidFill>
            <a:srgbClr val="7F7F7F"/>
          </a:solidFill>
          <a:latin typeface="Calibri" panose="020F0502020204030204" pitchFamily="34" charset="0"/>
          <a:ea typeface="+mn-ea"/>
          <a:cs typeface="+mn-cs"/>
        </a:defRPr>
      </a:lvl3pPr>
      <a:lvl4pPr marL="2133547" indent="-304792" algn="l" rtl="0" eaLnBrk="1" fontAlgn="base" hangingPunct="1">
        <a:spcBef>
          <a:spcPct val="20000"/>
        </a:spcBef>
        <a:spcAft>
          <a:spcPct val="0"/>
        </a:spcAft>
        <a:buFont typeface="Arial" panose="020B0604020202020204" pitchFamily="34" charset="0"/>
        <a:buChar char="–"/>
        <a:defRPr sz="2667" kern="1200">
          <a:solidFill>
            <a:srgbClr val="7F7F7F"/>
          </a:solidFill>
          <a:latin typeface="Calibri" panose="020F0502020204030204" pitchFamily="34" charset="0"/>
          <a:ea typeface="+mn-ea"/>
          <a:cs typeface="+mn-cs"/>
        </a:defRPr>
      </a:lvl4pPr>
      <a:lvl5pPr marL="2743131" indent="-304792" algn="l" rtl="0" eaLnBrk="1" fontAlgn="base" hangingPunct="1">
        <a:spcBef>
          <a:spcPct val="20000"/>
        </a:spcBef>
        <a:spcAft>
          <a:spcPct val="0"/>
        </a:spcAft>
        <a:buFont typeface="Arial" panose="020B0604020202020204" pitchFamily="34" charset="0"/>
        <a:buChar char="»"/>
        <a:defRPr sz="2667" kern="1200">
          <a:solidFill>
            <a:srgbClr val="7F7F7F"/>
          </a:solidFill>
          <a:latin typeface="Calibri" panose="020F050202020403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DADD0-25E4-9A4A-911F-5ED2DAED2F87}"/>
              </a:ext>
            </a:extLst>
          </p:cNvPr>
          <p:cNvSpPr>
            <a:spLocks noGrp="1"/>
          </p:cNvSpPr>
          <p:nvPr>
            <p:ph type="title"/>
          </p:nvPr>
        </p:nvSpPr>
        <p:spPr>
          <a:xfrm>
            <a:off x="1052890" y="1386513"/>
            <a:ext cx="10086219" cy="3796129"/>
          </a:xfrm>
        </p:spPr>
        <p:txBody>
          <a:bodyPr/>
          <a:lstStyle/>
          <a:p>
            <a:pPr algn="ctr"/>
            <a:r>
              <a:rPr lang="en-US" sz="4000" dirty="0">
                <a:latin typeface="Arial" panose="020B0604020202020204" pitchFamily="34" charset="0"/>
                <a:cs typeface="Arial" panose="020B0604020202020204" pitchFamily="34" charset="0"/>
              </a:rPr>
              <a:t>Introduction to the Credit History Data and the Benefits to Health Researchers</a:t>
            </a:r>
            <a:br>
              <a:rPr lang="en-US" sz="4000" dirty="0">
                <a:latin typeface="Arial" panose="020B0604020202020204" pitchFamily="34" charset="0"/>
                <a:cs typeface="Arial" panose="020B0604020202020204" pitchFamily="34" charset="0"/>
              </a:rPr>
            </a:br>
            <a:br>
              <a:rPr lang="en-US" sz="4000"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James Patrick Henson</a:t>
            </a:r>
            <a:br>
              <a:rPr lang="en-US" sz="32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CDC PE Fellow, Treatment Research Team | </a:t>
            </a:r>
            <a:r>
              <a:rPr lang="en-US" sz="2400">
                <a:latin typeface="Arial" panose="020B0604020202020204" pitchFamily="34" charset="0"/>
                <a:cs typeface="Arial" panose="020B0604020202020204" pitchFamily="34" charset="0"/>
              </a:rPr>
              <a:t>HIV Research Branch</a:t>
            </a:r>
            <a:br>
              <a:rPr lang="en-US" sz="3200" dirty="0">
                <a:latin typeface="Arial" panose="020B0604020202020204" pitchFamily="34" charset="0"/>
                <a:cs typeface="Arial" panose="020B0604020202020204" pitchFamily="34" charset="0"/>
              </a:rPr>
            </a:br>
            <a:br>
              <a:rPr lang="en-US" sz="3733" dirty="0">
                <a:latin typeface="Calibri" panose="020F0502020204030204" pitchFamily="34" charset="0"/>
                <a:cs typeface="Calibri" panose="020F0502020204030204" pitchFamily="34" charset="0"/>
              </a:rPr>
            </a:br>
            <a:br>
              <a:rPr lang="en-US" sz="3733" dirty="0">
                <a:latin typeface="Calibri" panose="020F0502020204030204" pitchFamily="34" charset="0"/>
                <a:cs typeface="Calibri" panose="020F0502020204030204" pitchFamily="34" charset="0"/>
              </a:rPr>
            </a:br>
            <a:br>
              <a:rPr lang="en-US" sz="3733" dirty="0">
                <a:latin typeface="Calibri" panose="020F0502020204030204" pitchFamily="34" charset="0"/>
                <a:cs typeface="Calibri" panose="020F0502020204030204" pitchFamily="34" charset="0"/>
              </a:rPr>
            </a:br>
            <a:br>
              <a:rPr lang="en-US" sz="4267" b="0" dirty="0">
                <a:latin typeface="Calibri" panose="020F0502020204030204" pitchFamily="34" charset="0"/>
                <a:cs typeface="Calibri" panose="020F0502020204030204" pitchFamily="34" charset="0"/>
              </a:rPr>
            </a:br>
            <a:br>
              <a:rPr lang="en-US" sz="1100" dirty="0">
                <a:latin typeface="Arial" panose="020B0604020202020204" pitchFamily="34" charset="0"/>
                <a:cs typeface="Arial" panose="020B0604020202020204" pitchFamily="34" charset="0"/>
              </a:rPr>
            </a:br>
            <a:endParaRPr lang="en-US" sz="2400" dirty="0">
              <a:solidFill>
                <a:srgbClr val="007889"/>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F1679983-29C1-FF82-24C5-5C04D7D10F4D}"/>
              </a:ext>
            </a:extLst>
          </p:cNvPr>
          <p:cNvSpPr txBox="1"/>
          <p:nvPr/>
        </p:nvSpPr>
        <p:spPr>
          <a:xfrm>
            <a:off x="2011367" y="5182642"/>
            <a:ext cx="8169264" cy="954107"/>
          </a:xfrm>
          <a:prstGeom prst="rect">
            <a:avLst/>
          </a:prstGeom>
          <a:noFill/>
        </p:spPr>
        <p:txBody>
          <a:bodyPr wrap="square" rtlCol="0">
            <a:spAutoFit/>
          </a:bodyPr>
          <a:lstStyle/>
          <a:p>
            <a:pPr algn="ctr"/>
            <a:r>
              <a:rPr lang="en-US" sz="2000" b="1">
                <a:solidFill>
                  <a:srgbClr val="00788A"/>
                </a:solidFill>
                <a:latin typeface="Calibri" panose="020F0502020204030204" pitchFamily="34" charset="0"/>
                <a:cs typeface="Calibri" panose="020F0502020204030204" pitchFamily="34" charset="0"/>
              </a:rPr>
              <a:t>Disclaimer</a:t>
            </a:r>
            <a:br>
              <a:rPr lang="en-US" sz="1800">
                <a:solidFill>
                  <a:srgbClr val="00788A"/>
                </a:solidFill>
                <a:latin typeface="Calibri" panose="020F0502020204030204" pitchFamily="34" charset="0"/>
                <a:cs typeface="Calibri" panose="020F0502020204030204" pitchFamily="34" charset="0"/>
              </a:rPr>
            </a:br>
            <a:r>
              <a:rPr lang="en-US" sz="1800">
                <a:solidFill>
                  <a:srgbClr val="00788A"/>
                </a:solidFill>
                <a:latin typeface="Calibri" panose="020F0502020204030204" pitchFamily="34" charset="0"/>
                <a:cs typeface="Calibri" panose="020F0502020204030204" pitchFamily="34" charset="0"/>
              </a:rPr>
              <a:t>The views expressed here are solely those of the presenter and not necessarily those of the Federal Reserve Bank of Atlanta, the Federal Reserve System, or Equifax.</a:t>
            </a:r>
            <a:endParaRPr lang="en-US">
              <a:solidFill>
                <a:srgbClr val="00788A"/>
              </a:solidFill>
              <a:latin typeface="Calibri" panose="020F0502020204030204" pitchFamily="34" charset="0"/>
            </a:endParaRPr>
          </a:p>
        </p:txBody>
      </p:sp>
    </p:spTree>
    <p:extLst>
      <p:ext uri="{BB962C8B-B14F-4D97-AF65-F5344CB8AC3E}">
        <p14:creationId xmlns:p14="http://schemas.microsoft.com/office/powerpoint/2010/main" val="134286001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1258646"/>
          </a:xfrm>
        </p:spPr>
        <p:txBody>
          <a:bodyPr>
            <a:normAutofit fontScale="90000"/>
          </a:bodyPr>
          <a:lstStyle/>
          <a:p>
            <a:pPr algn="ctr"/>
            <a:r>
              <a:rPr lang="en-US">
                <a:solidFill>
                  <a:schemeClr val="tx1"/>
                </a:solidFill>
                <a:latin typeface="Arial" panose="020B0604020202020204" pitchFamily="34" charset="0"/>
                <a:cs typeface="Arial" panose="020B0604020202020204" pitchFamily="34" charset="0"/>
              </a:rPr>
              <a:t>Use and Benefit of the CCP in Healthcare-related Issues</a:t>
            </a:r>
          </a:p>
        </p:txBody>
      </p:sp>
      <p:sp>
        <p:nvSpPr>
          <p:cNvPr id="3" name="Content Placeholder 2"/>
          <p:cNvSpPr>
            <a:spLocks noGrp="1"/>
          </p:cNvSpPr>
          <p:nvPr>
            <p:ph idx="1"/>
          </p:nvPr>
        </p:nvSpPr>
        <p:spPr>
          <a:xfrm>
            <a:off x="609600" y="1392096"/>
            <a:ext cx="10972800" cy="5008659"/>
          </a:xfrm>
        </p:spPr>
        <p:txBody>
          <a:bodyPr>
            <a:normAutofit/>
          </a:bodyPr>
          <a:lstStyle/>
          <a:p>
            <a:pPr lvl="0">
              <a:lnSpc>
                <a:spcPct val="100000"/>
              </a:lnSpc>
              <a:spcAft>
                <a:spcPts val="600"/>
              </a:spcAft>
            </a:pPr>
            <a:r>
              <a:rPr lang="en-US" sz="2400" dirty="0">
                <a:latin typeface="+mj-lt"/>
              </a:rPr>
              <a:t>Predicting healthcare outcomes: Incorporating consumer credit data into healthcare-related matters can also help predict healthcare outcomes. Research has shown that there is a correlation between financial well-being and health outcomes. By analyzing credit data, healthcare providers can identify patients who may be at a higher risk of experiencing negative health outcomes due to financial stressors.</a:t>
            </a:r>
          </a:p>
          <a:p>
            <a:pPr lvl="0">
              <a:lnSpc>
                <a:spcPct val="100000"/>
              </a:lnSpc>
              <a:spcAft>
                <a:spcPts val="600"/>
              </a:spcAft>
            </a:pPr>
            <a:r>
              <a:rPr lang="en-US" sz="2400" dirty="0">
                <a:latin typeface="+mj-lt"/>
              </a:rPr>
              <a:t>Informing policy decisions: Consumer credit data can provide valuable insights for policymakers when making decisions related to healthcare reform and access to care. By analyzing the impact of healthcare legislation on credit scores and financial well-being, policymakers can better understand the broader implications of healthcare policies beyond just health outcomes.</a:t>
            </a:r>
            <a:br>
              <a:rPr lang="en-US" sz="2400" dirty="0">
                <a:latin typeface="+mj-lt"/>
              </a:rPr>
            </a:br>
            <a:endParaRPr lang="en-US" sz="2400" dirty="0">
              <a:latin typeface="+mj-lt"/>
            </a:endParaRPr>
          </a:p>
          <a:p>
            <a:pPr marL="0" indent="0">
              <a:buNone/>
            </a:pPr>
            <a:endParaRPr lang="en-US" dirty="0">
              <a:latin typeface="+mj-lt"/>
            </a:endParaRPr>
          </a:p>
          <a:p>
            <a:pPr marL="0" indent="0">
              <a:buNone/>
            </a:pPr>
            <a:endParaRPr lang="en-US" dirty="0">
              <a:latin typeface="Garamond" panose="02020404030301010803" pitchFamily="18" charset="0"/>
            </a:endParaRPr>
          </a:p>
        </p:txBody>
      </p:sp>
    </p:spTree>
    <p:extLst>
      <p:ext uri="{BB962C8B-B14F-4D97-AF65-F5344CB8AC3E}">
        <p14:creationId xmlns:p14="http://schemas.microsoft.com/office/powerpoint/2010/main" val="1794508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D9485-D6FB-3258-C13C-A9B74939E6E4}"/>
              </a:ext>
            </a:extLst>
          </p:cNvPr>
          <p:cNvSpPr>
            <a:spLocks noGrp="1"/>
          </p:cNvSpPr>
          <p:nvPr>
            <p:ph type="title"/>
          </p:nvPr>
        </p:nvSpPr>
        <p:spPr>
          <a:xfrm>
            <a:off x="838200" y="193676"/>
            <a:ext cx="10515600" cy="669290"/>
          </a:xfrm>
        </p:spPr>
        <p:txBody>
          <a:bodyPr>
            <a:normAutofit fontScale="90000"/>
          </a:bodyPr>
          <a:lstStyle/>
          <a:p>
            <a:pPr algn="ctr"/>
            <a:r>
              <a:rPr lang="en-US" dirty="0"/>
              <a:t>Tips and Tricks of Big Data with Stata</a:t>
            </a:r>
          </a:p>
        </p:txBody>
      </p:sp>
      <p:sp>
        <p:nvSpPr>
          <p:cNvPr id="3" name="Content Placeholder 2">
            <a:extLst>
              <a:ext uri="{FF2B5EF4-FFF2-40B4-BE49-F238E27FC236}">
                <a16:creationId xmlns:a16="http://schemas.microsoft.com/office/drawing/2014/main" id="{44D032D8-1878-ACDA-B5B0-6422522882C4}"/>
              </a:ext>
            </a:extLst>
          </p:cNvPr>
          <p:cNvSpPr>
            <a:spLocks noGrp="1"/>
          </p:cNvSpPr>
          <p:nvPr>
            <p:ph idx="1"/>
          </p:nvPr>
        </p:nvSpPr>
        <p:spPr>
          <a:xfrm>
            <a:off x="838200" y="862966"/>
            <a:ext cx="10515600" cy="5313997"/>
          </a:xfrm>
        </p:spPr>
        <p:txBody>
          <a:bodyPr>
            <a:normAutofit/>
          </a:bodyPr>
          <a:lstStyle/>
          <a:p>
            <a:r>
              <a:rPr lang="en-US" sz="2400" dirty="0">
                <a:latin typeface="Lexend Deca" pitchFamily="2" charset="0"/>
                <a:cs typeface="Lexend Deca" pitchFamily="2" charset="0"/>
              </a:rPr>
              <a:t>Write and debug programs with a 1 % random sample </a:t>
            </a:r>
          </a:p>
        </p:txBody>
      </p:sp>
      <p:pic>
        <p:nvPicPr>
          <p:cNvPr id="5" name="Picture 4">
            <a:extLst>
              <a:ext uri="{FF2B5EF4-FFF2-40B4-BE49-F238E27FC236}">
                <a16:creationId xmlns:a16="http://schemas.microsoft.com/office/drawing/2014/main" id="{49C19F68-36F5-CC4C-CAD2-38C21A8E9C95}"/>
              </a:ext>
            </a:extLst>
          </p:cNvPr>
          <p:cNvPicPr>
            <a:picLocks noChangeAspect="1"/>
          </p:cNvPicPr>
          <p:nvPr/>
        </p:nvPicPr>
        <p:blipFill>
          <a:blip r:embed="rId2"/>
          <a:stretch>
            <a:fillRect/>
          </a:stretch>
        </p:blipFill>
        <p:spPr>
          <a:xfrm>
            <a:off x="838200" y="1337311"/>
            <a:ext cx="8900160" cy="4339904"/>
          </a:xfrm>
          <a:prstGeom prst="rect">
            <a:avLst/>
          </a:prstGeom>
        </p:spPr>
      </p:pic>
    </p:spTree>
    <p:extLst>
      <p:ext uri="{BB962C8B-B14F-4D97-AF65-F5344CB8AC3E}">
        <p14:creationId xmlns:p14="http://schemas.microsoft.com/office/powerpoint/2010/main" val="2723230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D9485-D6FB-3258-C13C-A9B74939E6E4}"/>
              </a:ext>
            </a:extLst>
          </p:cNvPr>
          <p:cNvSpPr>
            <a:spLocks noGrp="1"/>
          </p:cNvSpPr>
          <p:nvPr>
            <p:ph type="title"/>
          </p:nvPr>
        </p:nvSpPr>
        <p:spPr>
          <a:xfrm>
            <a:off x="838200" y="193676"/>
            <a:ext cx="10515600" cy="669290"/>
          </a:xfrm>
        </p:spPr>
        <p:txBody>
          <a:bodyPr>
            <a:normAutofit fontScale="90000"/>
          </a:bodyPr>
          <a:lstStyle/>
          <a:p>
            <a:pPr algn="ctr"/>
            <a:r>
              <a:rPr lang="en-US" dirty="0"/>
              <a:t>Tips and Tricks of Big Data with Stata (2)</a:t>
            </a:r>
          </a:p>
        </p:txBody>
      </p:sp>
      <p:sp>
        <p:nvSpPr>
          <p:cNvPr id="3" name="Content Placeholder 2">
            <a:extLst>
              <a:ext uri="{FF2B5EF4-FFF2-40B4-BE49-F238E27FC236}">
                <a16:creationId xmlns:a16="http://schemas.microsoft.com/office/drawing/2014/main" id="{44D032D8-1878-ACDA-B5B0-6422522882C4}"/>
              </a:ext>
            </a:extLst>
          </p:cNvPr>
          <p:cNvSpPr>
            <a:spLocks noGrp="1"/>
          </p:cNvSpPr>
          <p:nvPr>
            <p:ph idx="1"/>
          </p:nvPr>
        </p:nvSpPr>
        <p:spPr>
          <a:xfrm>
            <a:off x="838200" y="862966"/>
            <a:ext cx="10515600" cy="5313997"/>
          </a:xfrm>
        </p:spPr>
        <p:txBody>
          <a:bodyPr>
            <a:normAutofit/>
          </a:bodyPr>
          <a:lstStyle/>
          <a:p>
            <a:r>
              <a:rPr lang="en-US" sz="2400" dirty="0">
                <a:latin typeface="Lexend Deca" pitchFamily="2" charset="0"/>
                <a:cs typeface="Lexend Deca" pitchFamily="2" charset="0"/>
              </a:rPr>
              <a:t>Create your own panel identification number for each project</a:t>
            </a:r>
          </a:p>
          <a:p>
            <a:pPr marL="0" indent="0">
              <a:buNone/>
            </a:pPr>
            <a:endParaRPr lang="en-US" dirty="0">
              <a:latin typeface="+mj-lt"/>
            </a:endParaRPr>
          </a:p>
          <a:p>
            <a:pPr marL="0" indent="0">
              <a:buNone/>
            </a:pPr>
            <a:endParaRPr lang="en-US" dirty="0">
              <a:latin typeface="+mj-lt"/>
            </a:endParaRPr>
          </a:p>
          <a:p>
            <a:pPr marL="0" indent="0">
              <a:buNone/>
            </a:pPr>
            <a:endParaRPr lang="en-US" dirty="0">
              <a:latin typeface="+mj-lt"/>
            </a:endParaRPr>
          </a:p>
          <a:p>
            <a:pPr marL="0" indent="0">
              <a:buNone/>
            </a:pPr>
            <a:endParaRPr lang="en-US" dirty="0">
              <a:latin typeface="+mj-lt"/>
            </a:endParaRPr>
          </a:p>
          <a:p>
            <a:pPr marL="0" indent="0">
              <a:buNone/>
            </a:pPr>
            <a:endParaRPr lang="en-US" dirty="0">
              <a:latin typeface="+mj-lt"/>
            </a:endParaRPr>
          </a:p>
          <a:p>
            <a:pPr marL="0" indent="0">
              <a:buNone/>
            </a:pPr>
            <a:endParaRPr lang="en-US" dirty="0">
              <a:latin typeface="+mj-lt"/>
            </a:endParaRPr>
          </a:p>
          <a:p>
            <a:pPr marL="0" indent="0">
              <a:buNone/>
            </a:pPr>
            <a:endParaRPr lang="en-US" dirty="0">
              <a:latin typeface="+mj-lt"/>
            </a:endParaRPr>
          </a:p>
          <a:p>
            <a:pPr marL="0" indent="0">
              <a:buNone/>
            </a:pPr>
            <a:r>
              <a:rPr lang="en-US" sz="2400" dirty="0">
                <a:latin typeface="Lexend Deca" pitchFamily="2" charset="0"/>
                <a:cs typeface="Lexend Deca" pitchFamily="2" charset="0"/>
              </a:rPr>
              <a:t>Use the long format to ensure no rounding errors. Important when remerging data after sets of heavy calculations</a:t>
            </a:r>
            <a:r>
              <a:rPr lang="en-US" sz="2400" dirty="0">
                <a:latin typeface="+mj-lt"/>
              </a:rPr>
              <a:t>. </a:t>
            </a:r>
          </a:p>
        </p:txBody>
      </p:sp>
      <p:pic>
        <p:nvPicPr>
          <p:cNvPr id="6" name="Picture 5">
            <a:extLst>
              <a:ext uri="{FF2B5EF4-FFF2-40B4-BE49-F238E27FC236}">
                <a16:creationId xmlns:a16="http://schemas.microsoft.com/office/drawing/2014/main" id="{DA84BCB5-032B-7126-15C6-1C0829EF6152}"/>
              </a:ext>
            </a:extLst>
          </p:cNvPr>
          <p:cNvPicPr>
            <a:picLocks noChangeAspect="1"/>
          </p:cNvPicPr>
          <p:nvPr/>
        </p:nvPicPr>
        <p:blipFill>
          <a:blip r:embed="rId2"/>
          <a:stretch>
            <a:fillRect/>
          </a:stretch>
        </p:blipFill>
        <p:spPr>
          <a:xfrm>
            <a:off x="838200" y="1465885"/>
            <a:ext cx="10330543" cy="3091562"/>
          </a:xfrm>
          <a:prstGeom prst="rect">
            <a:avLst/>
          </a:prstGeom>
        </p:spPr>
      </p:pic>
    </p:spTree>
    <p:extLst>
      <p:ext uri="{BB962C8B-B14F-4D97-AF65-F5344CB8AC3E}">
        <p14:creationId xmlns:p14="http://schemas.microsoft.com/office/powerpoint/2010/main" val="3600487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D9485-D6FB-3258-C13C-A9B74939E6E4}"/>
              </a:ext>
            </a:extLst>
          </p:cNvPr>
          <p:cNvSpPr>
            <a:spLocks noGrp="1"/>
          </p:cNvSpPr>
          <p:nvPr>
            <p:ph type="title"/>
          </p:nvPr>
        </p:nvSpPr>
        <p:spPr>
          <a:xfrm>
            <a:off x="838200" y="193676"/>
            <a:ext cx="10515600" cy="669290"/>
          </a:xfrm>
        </p:spPr>
        <p:txBody>
          <a:bodyPr>
            <a:normAutofit fontScale="90000"/>
          </a:bodyPr>
          <a:lstStyle/>
          <a:p>
            <a:pPr algn="ctr"/>
            <a:r>
              <a:rPr lang="en-US" dirty="0"/>
              <a:t>Tips and Tricks of Big Data with Stata (3)</a:t>
            </a:r>
          </a:p>
        </p:txBody>
      </p:sp>
      <p:sp>
        <p:nvSpPr>
          <p:cNvPr id="3" name="Content Placeholder 2">
            <a:extLst>
              <a:ext uri="{FF2B5EF4-FFF2-40B4-BE49-F238E27FC236}">
                <a16:creationId xmlns:a16="http://schemas.microsoft.com/office/drawing/2014/main" id="{44D032D8-1878-ACDA-B5B0-6422522882C4}"/>
              </a:ext>
            </a:extLst>
          </p:cNvPr>
          <p:cNvSpPr>
            <a:spLocks noGrp="1"/>
          </p:cNvSpPr>
          <p:nvPr>
            <p:ph idx="1"/>
          </p:nvPr>
        </p:nvSpPr>
        <p:spPr>
          <a:xfrm>
            <a:off x="838200" y="862966"/>
            <a:ext cx="10515600" cy="5503544"/>
          </a:xfrm>
        </p:spPr>
        <p:txBody>
          <a:bodyPr>
            <a:normAutofit/>
          </a:bodyPr>
          <a:lstStyle/>
          <a:p>
            <a:r>
              <a:rPr lang="en-US" sz="2000" dirty="0">
                <a:latin typeface="Lexend Deca" pitchFamily="2" charset="0"/>
                <a:cs typeface="Lexend Deca" pitchFamily="2" charset="0"/>
              </a:rPr>
              <a:t>Break up the work if possible and send it to several computing nodes.  Identifying if a person is dead in a quarter as the example. Start at quarter 1 for quarter 1 in year </a:t>
            </a:r>
            <a:r>
              <a:rPr lang="en-US" sz="2000" dirty="0" err="1">
                <a:latin typeface="Lexend Deca" pitchFamily="2" charset="0"/>
                <a:cs typeface="Lexend Deca" pitchFamily="2" charset="0"/>
              </a:rPr>
              <a:t>xxxx</a:t>
            </a:r>
            <a:r>
              <a:rPr lang="en-US" sz="2000" dirty="0">
                <a:latin typeface="Lexend Deca" pitchFamily="2" charset="0"/>
                <a:cs typeface="Lexend Deca" pitchFamily="2" charset="0"/>
              </a:rPr>
              <a:t>.   </a:t>
            </a:r>
          </a:p>
          <a:p>
            <a:pPr marL="0" indent="0">
              <a:buNone/>
            </a:pPr>
            <a:r>
              <a:rPr lang="en-US" sz="2000" dirty="0">
                <a:latin typeface="Lexend Deca" pitchFamily="2" charset="0"/>
                <a:cs typeface="Lexend Deca" pitchFamily="2" charset="0"/>
              </a:rPr>
              <a:t>Problem: You must clean the data to get a random sample of people who die over time. The variables needed are </a:t>
            </a:r>
            <a:r>
              <a:rPr lang="en-US" sz="2000" dirty="0" err="1">
                <a:latin typeface="Lexend Deca" pitchFamily="2" charset="0"/>
                <a:cs typeface="Lexend Deca" pitchFamily="2" charset="0"/>
              </a:rPr>
              <a:t>panelid</a:t>
            </a:r>
            <a:r>
              <a:rPr lang="en-US" sz="2000" dirty="0">
                <a:latin typeface="Lexend Deca" pitchFamily="2" charset="0"/>
                <a:cs typeface="Lexend Deca" pitchFamily="2" charset="0"/>
              </a:rPr>
              <a:t>, dead(0,1), </a:t>
            </a:r>
            <a:r>
              <a:rPr lang="en-US" sz="2000" dirty="0" err="1">
                <a:latin typeface="Lexend Deca" pitchFamily="2" charset="0"/>
                <a:cs typeface="Lexend Deca" pitchFamily="2" charset="0"/>
              </a:rPr>
              <a:t>death_qtr</a:t>
            </a:r>
            <a:r>
              <a:rPr lang="en-US" sz="2000" dirty="0">
                <a:latin typeface="Lexend Deca" pitchFamily="2" charset="0"/>
                <a:cs typeface="Lexend Deca" pitchFamily="2" charset="0"/>
              </a:rPr>
              <a:t>(1,?), year, quarter, </a:t>
            </a:r>
            <a:r>
              <a:rPr lang="en-US" sz="2000" dirty="0" err="1">
                <a:latin typeface="Lexend Deca" pitchFamily="2" charset="0"/>
                <a:cs typeface="Lexend Deca" pitchFamily="2" charset="0"/>
              </a:rPr>
              <a:t>ever_dead</a:t>
            </a:r>
            <a:r>
              <a:rPr lang="en-US" sz="2000" dirty="0">
                <a:latin typeface="Lexend Deca" pitchFamily="2" charset="0"/>
                <a:cs typeface="Lexend Deca" pitchFamily="2" charset="0"/>
              </a:rPr>
              <a:t>(0,1), </a:t>
            </a:r>
            <a:r>
              <a:rPr lang="en-US" sz="2000" dirty="0" err="1">
                <a:latin typeface="Lexend Deca" pitchFamily="2" charset="0"/>
                <a:cs typeface="Lexend Deca" pitchFamily="2" charset="0"/>
              </a:rPr>
              <a:t>first_death</a:t>
            </a:r>
            <a:r>
              <a:rPr lang="en-US" sz="2000" dirty="0">
                <a:latin typeface="Lexend Deca" pitchFamily="2" charset="0"/>
                <a:cs typeface="Lexend Deca" pitchFamily="2" charset="0"/>
              </a:rPr>
              <a:t>. The data is too big to process at once. </a:t>
            </a:r>
          </a:p>
          <a:p>
            <a:pPr marL="0" indent="0">
              <a:buNone/>
            </a:pPr>
            <a:endParaRPr lang="en-US" sz="2000" dirty="0">
              <a:latin typeface="Lexend Deca" pitchFamily="2" charset="0"/>
              <a:cs typeface="Lexend Deca" pitchFamily="2" charset="0"/>
            </a:endParaRPr>
          </a:p>
          <a:p>
            <a:pPr marL="0" indent="0">
              <a:buNone/>
            </a:pPr>
            <a:r>
              <a:rPr lang="en-US" sz="2000" dirty="0">
                <a:latin typeface="Lexend Deca" pitchFamily="2" charset="0"/>
                <a:cs typeface="Lexend Deca" pitchFamily="2" charset="0"/>
              </a:rPr>
              <a:t>Solution: Break up the work</a:t>
            </a:r>
          </a:p>
          <a:p>
            <a:r>
              <a:rPr lang="en-US" sz="2000" dirty="0">
                <a:latin typeface="Lexend Deca" pitchFamily="2" charset="0"/>
                <a:cs typeface="Lexend Deca" pitchFamily="2" charset="0"/>
              </a:rPr>
              <a:t>Loop through each quarter collecting ids (recreate new panel ids shown above).</a:t>
            </a:r>
          </a:p>
          <a:p>
            <a:r>
              <a:rPr lang="en-US" sz="2000" dirty="0">
                <a:latin typeface="Lexend Deca" pitchFamily="2" charset="0"/>
                <a:cs typeface="Lexend Deca" pitchFamily="2" charset="0"/>
              </a:rPr>
              <a:t>Use the centile command “ centile </a:t>
            </a:r>
            <a:r>
              <a:rPr lang="en-US" sz="2000" dirty="0" err="1">
                <a:latin typeface="Lexend Deca" pitchFamily="2" charset="0"/>
                <a:cs typeface="Lexend Deca" pitchFamily="2" charset="0"/>
              </a:rPr>
              <a:t>panelid</a:t>
            </a:r>
            <a:r>
              <a:rPr lang="en-US" sz="2000" dirty="0">
                <a:latin typeface="Lexend Deca" pitchFamily="2" charset="0"/>
                <a:cs typeface="Lexend Deca" pitchFamily="2" charset="0"/>
              </a:rPr>
              <a:t>, centile(10(10)90) to create 10 groups.</a:t>
            </a:r>
          </a:p>
          <a:p>
            <a:r>
              <a:rPr lang="en-US" sz="2000" dirty="0">
                <a:latin typeface="Lexend Deca" pitchFamily="2" charset="0"/>
                <a:cs typeface="Lexend Deca" pitchFamily="2" charset="0"/>
              </a:rPr>
              <a:t>Keep only the variable necessary for the creation of death variables.</a:t>
            </a:r>
          </a:p>
          <a:p>
            <a:r>
              <a:rPr lang="en-US" sz="2000" dirty="0">
                <a:latin typeface="Lexend Deca" pitchFamily="2" charset="0"/>
                <a:cs typeface="Lexend Deca" pitchFamily="2" charset="0"/>
              </a:rPr>
              <a:t>(Optional) Run each program as a separate node. (code is online)</a:t>
            </a:r>
          </a:p>
          <a:p>
            <a:r>
              <a:rPr lang="en-US" sz="2000" dirty="0">
                <a:latin typeface="Lexend Deca" pitchFamily="2" charset="0"/>
                <a:cs typeface="Lexend Deca" pitchFamily="2" charset="0"/>
              </a:rPr>
              <a:t>Check that individuals listed as dead stay dead over time and drop suspicious cases from the next step. </a:t>
            </a:r>
          </a:p>
          <a:p>
            <a:r>
              <a:rPr lang="en-US" sz="2000" dirty="0">
                <a:latin typeface="Lexend Deca" pitchFamily="2" charset="0"/>
                <a:cs typeface="Lexend Deca" pitchFamily="2" charset="0"/>
              </a:rPr>
              <a:t>Reassemble the data and take the project’s random sample. </a:t>
            </a:r>
          </a:p>
          <a:p>
            <a:pPr marL="0" indent="0">
              <a:buNone/>
            </a:pPr>
            <a:endParaRPr lang="en-US" sz="2000" dirty="0">
              <a:latin typeface="Lexend Deca" pitchFamily="2" charset="0"/>
              <a:cs typeface="Lexend Deca" pitchFamily="2" charset="0"/>
            </a:endParaRPr>
          </a:p>
        </p:txBody>
      </p:sp>
    </p:spTree>
    <p:extLst>
      <p:ext uri="{BB962C8B-B14F-4D97-AF65-F5344CB8AC3E}">
        <p14:creationId xmlns:p14="http://schemas.microsoft.com/office/powerpoint/2010/main" val="1077505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D9485-D6FB-3258-C13C-A9B74939E6E4}"/>
              </a:ext>
            </a:extLst>
          </p:cNvPr>
          <p:cNvSpPr>
            <a:spLocks noGrp="1"/>
          </p:cNvSpPr>
          <p:nvPr>
            <p:ph type="title"/>
          </p:nvPr>
        </p:nvSpPr>
        <p:spPr>
          <a:xfrm>
            <a:off x="838200" y="193676"/>
            <a:ext cx="10515600" cy="669290"/>
          </a:xfrm>
        </p:spPr>
        <p:txBody>
          <a:bodyPr>
            <a:normAutofit fontScale="90000"/>
          </a:bodyPr>
          <a:lstStyle/>
          <a:p>
            <a:pPr algn="ctr"/>
            <a:r>
              <a:rPr lang="en-US" dirty="0"/>
              <a:t>Tips and Trick of Big Data with Stata (4)</a:t>
            </a:r>
          </a:p>
        </p:txBody>
      </p:sp>
      <p:sp>
        <p:nvSpPr>
          <p:cNvPr id="3" name="Content Placeholder 2">
            <a:extLst>
              <a:ext uri="{FF2B5EF4-FFF2-40B4-BE49-F238E27FC236}">
                <a16:creationId xmlns:a16="http://schemas.microsoft.com/office/drawing/2014/main" id="{44D032D8-1878-ACDA-B5B0-6422522882C4}"/>
              </a:ext>
            </a:extLst>
          </p:cNvPr>
          <p:cNvSpPr>
            <a:spLocks noGrp="1"/>
          </p:cNvSpPr>
          <p:nvPr>
            <p:ph idx="1"/>
          </p:nvPr>
        </p:nvSpPr>
        <p:spPr>
          <a:xfrm>
            <a:off x="838200" y="862966"/>
            <a:ext cx="10515600" cy="5313997"/>
          </a:xfrm>
        </p:spPr>
        <p:txBody>
          <a:bodyPr/>
          <a:lstStyle/>
          <a:p>
            <a:r>
              <a:rPr lang="en-US" dirty="0">
                <a:latin typeface="+mj-lt"/>
              </a:rPr>
              <a:t>Be ready to learn the basics of Linux for pulling up resource monitor, send email updates on your programs, and dealing with running multiple Stata sessions.</a:t>
            </a:r>
          </a:p>
          <a:p>
            <a:r>
              <a:rPr lang="en-US" dirty="0">
                <a:latin typeface="+mj-lt"/>
              </a:rPr>
              <a:t>Stata’s compress command helps check variables and convert them to a space-saving format. A year as 2023.00 should be converted to an int-type variable 2023. It is time-consuming but it saves space and speeds up the loading of the data.</a:t>
            </a:r>
          </a:p>
          <a:p>
            <a:r>
              <a:rPr lang="en-US" dirty="0">
                <a:latin typeface="+mj-lt"/>
              </a:rPr>
              <a:t>Stata merge can crash the Stata session with no indication in the log file. Really stinks if you have to wait in line again for an opening. Always pre-sort the data and use “,sorted” in the merge command.  </a:t>
            </a:r>
          </a:p>
          <a:p>
            <a:endParaRPr lang="en-US" dirty="0">
              <a:latin typeface="+mj-lt"/>
            </a:endParaRPr>
          </a:p>
        </p:txBody>
      </p:sp>
    </p:spTree>
    <p:extLst>
      <p:ext uri="{BB962C8B-B14F-4D97-AF65-F5344CB8AC3E}">
        <p14:creationId xmlns:p14="http://schemas.microsoft.com/office/powerpoint/2010/main" val="1152633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D9485-D6FB-3258-C13C-A9B74939E6E4}"/>
              </a:ext>
            </a:extLst>
          </p:cNvPr>
          <p:cNvSpPr>
            <a:spLocks noGrp="1"/>
          </p:cNvSpPr>
          <p:nvPr>
            <p:ph type="title"/>
          </p:nvPr>
        </p:nvSpPr>
        <p:spPr>
          <a:xfrm>
            <a:off x="838200" y="193676"/>
            <a:ext cx="10515600" cy="669290"/>
          </a:xfrm>
        </p:spPr>
        <p:txBody>
          <a:bodyPr>
            <a:normAutofit fontScale="90000"/>
          </a:bodyPr>
          <a:lstStyle/>
          <a:p>
            <a:pPr algn="ctr"/>
            <a:r>
              <a:rPr lang="en-US" dirty="0"/>
              <a:t>Tips and Trick of Big Data with Stata (5)</a:t>
            </a:r>
          </a:p>
        </p:txBody>
      </p:sp>
      <p:sp>
        <p:nvSpPr>
          <p:cNvPr id="3" name="Content Placeholder 2">
            <a:extLst>
              <a:ext uri="{FF2B5EF4-FFF2-40B4-BE49-F238E27FC236}">
                <a16:creationId xmlns:a16="http://schemas.microsoft.com/office/drawing/2014/main" id="{44D032D8-1878-ACDA-B5B0-6422522882C4}"/>
              </a:ext>
            </a:extLst>
          </p:cNvPr>
          <p:cNvSpPr>
            <a:spLocks noGrp="1"/>
          </p:cNvSpPr>
          <p:nvPr>
            <p:ph idx="1"/>
          </p:nvPr>
        </p:nvSpPr>
        <p:spPr>
          <a:xfrm>
            <a:off x="838200" y="862966"/>
            <a:ext cx="10515600" cy="5313997"/>
          </a:xfrm>
        </p:spPr>
        <p:txBody>
          <a:bodyPr/>
          <a:lstStyle/>
          <a:p>
            <a:r>
              <a:rPr lang="en-US" dirty="0">
                <a:latin typeface="+mj-lt"/>
              </a:rPr>
              <a:t>Given big projects with several do files, start the file name with a number such as 01_data_cleaning.do, 02_sum_stats_tables_graphs.do, 03_reg_models.do, 04_final_tables_and_graphs.do. It makes collaboration and handing off work much easier for other to figure out where to start. </a:t>
            </a:r>
          </a:p>
          <a:p>
            <a:r>
              <a:rPr lang="en-US" dirty="0">
                <a:latin typeface="+mj-lt"/>
              </a:rPr>
              <a:t>Use “set </a:t>
            </a:r>
            <a:r>
              <a:rPr lang="en-US" dirty="0" err="1">
                <a:latin typeface="+mj-lt"/>
              </a:rPr>
              <a:t>max_memory</a:t>
            </a:r>
            <a:r>
              <a:rPr lang="en-US" dirty="0">
                <a:latin typeface="+mj-lt"/>
              </a:rPr>
              <a:t> 128g” to prevent crashes.</a:t>
            </a:r>
          </a:p>
          <a:p>
            <a:r>
              <a:rPr lang="en-US" dirty="0">
                <a:latin typeface="+mj-lt"/>
              </a:rPr>
              <a:t>Use “set </a:t>
            </a:r>
            <a:r>
              <a:rPr lang="en-US" dirty="0" err="1">
                <a:latin typeface="+mj-lt"/>
              </a:rPr>
              <a:t>min_memory</a:t>
            </a:r>
            <a:r>
              <a:rPr lang="en-US" dirty="0">
                <a:latin typeface="+mj-lt"/>
              </a:rPr>
              <a:t>  100g” to ensure other users do not take your memory and cause a crash or extreme delay. Check the size of data file to determine number.</a:t>
            </a:r>
          </a:p>
          <a:p>
            <a:r>
              <a:rPr lang="en-US" dirty="0">
                <a:latin typeface="+mj-lt"/>
              </a:rPr>
              <a:t>Use “set niceness 0” to be selfish, this tells Stata not to return memory to the operating system for 30 minutes, default is one minute(niceness 5). </a:t>
            </a:r>
          </a:p>
          <a:p>
            <a:endParaRPr lang="en-US" dirty="0">
              <a:latin typeface="+mj-lt"/>
            </a:endParaRPr>
          </a:p>
        </p:txBody>
      </p:sp>
    </p:spTree>
    <p:extLst>
      <p:ext uri="{BB962C8B-B14F-4D97-AF65-F5344CB8AC3E}">
        <p14:creationId xmlns:p14="http://schemas.microsoft.com/office/powerpoint/2010/main" val="2960302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
            <a:ext cx="10972800" cy="2345167"/>
          </a:xfrm>
        </p:spPr>
        <p:txBody>
          <a:bodyPr>
            <a:normAutofit/>
          </a:bodyPr>
          <a:lstStyle/>
          <a:p>
            <a:pPr algn="ctr"/>
            <a:r>
              <a:rPr lang="en-US" dirty="0">
                <a:solidFill>
                  <a:schemeClr val="tx1"/>
                </a:solidFill>
                <a:latin typeface="Arial" panose="020B0604020202020204" pitchFamily="34" charset="0"/>
                <a:cs typeface="Arial" panose="020B0604020202020204" pitchFamily="34" charset="0"/>
              </a:rPr>
              <a:t>Case Study: “The Relationship between Rural Hospital Closures and Consumer Financial Debt”</a:t>
            </a:r>
          </a:p>
        </p:txBody>
      </p:sp>
      <p:sp>
        <p:nvSpPr>
          <p:cNvPr id="3" name="Content Placeholder 2"/>
          <p:cNvSpPr>
            <a:spLocks noGrp="1"/>
          </p:cNvSpPr>
          <p:nvPr>
            <p:ph idx="1"/>
          </p:nvPr>
        </p:nvSpPr>
        <p:spPr>
          <a:xfrm>
            <a:off x="609600" y="2732442"/>
            <a:ext cx="10972800" cy="3668313"/>
          </a:xfrm>
        </p:spPr>
        <p:txBody>
          <a:bodyPr>
            <a:normAutofit/>
          </a:bodyPr>
          <a:lstStyle/>
          <a:p>
            <a:pPr marL="0" lvl="0" indent="0">
              <a:buNone/>
            </a:pPr>
            <a:br>
              <a:rPr lang="en-US" sz="2800" dirty="0">
                <a:latin typeface="+mj-lt"/>
              </a:rPr>
            </a:br>
            <a:endParaRPr lang="en-US" sz="2800" dirty="0">
              <a:latin typeface="+mj-lt"/>
            </a:endParaRPr>
          </a:p>
          <a:p>
            <a:pPr marL="0" indent="0">
              <a:buNone/>
            </a:pPr>
            <a:endParaRPr lang="en-US" dirty="0">
              <a:latin typeface="+mj-lt"/>
            </a:endParaRPr>
          </a:p>
          <a:p>
            <a:pPr marL="0" indent="0">
              <a:buNone/>
            </a:pPr>
            <a:endParaRPr lang="en-US" dirty="0">
              <a:latin typeface="Garamond" panose="02020404030301010803" pitchFamily="18" charset="0"/>
            </a:endParaRPr>
          </a:p>
        </p:txBody>
      </p:sp>
    </p:spTree>
    <p:extLst>
      <p:ext uri="{BB962C8B-B14F-4D97-AF65-F5344CB8AC3E}">
        <p14:creationId xmlns:p14="http://schemas.microsoft.com/office/powerpoint/2010/main" val="1137627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687470"/>
          </a:xfrm>
        </p:spPr>
        <p:txBody>
          <a:bodyPr>
            <a:normAutofit fontScale="90000"/>
          </a:bodyPr>
          <a:lstStyle/>
          <a:p>
            <a:r>
              <a:rPr lang="en-US">
                <a:solidFill>
                  <a:schemeClr val="tx1"/>
                </a:solidFill>
                <a:latin typeface="Arial" panose="020B0604020202020204" pitchFamily="34" charset="0"/>
                <a:cs typeface="Arial" panose="020B0604020202020204" pitchFamily="34" charset="0"/>
              </a:rPr>
              <a:t>Motivation</a:t>
            </a:r>
          </a:p>
        </p:txBody>
      </p:sp>
      <p:sp>
        <p:nvSpPr>
          <p:cNvPr id="3" name="Content Placeholder 2"/>
          <p:cNvSpPr>
            <a:spLocks noGrp="1"/>
          </p:cNvSpPr>
          <p:nvPr>
            <p:ph idx="1"/>
          </p:nvPr>
        </p:nvSpPr>
        <p:spPr>
          <a:xfrm>
            <a:off x="609600" y="592734"/>
            <a:ext cx="10972800" cy="5008659"/>
          </a:xfrm>
        </p:spPr>
        <p:txBody>
          <a:bodyPr/>
          <a:lstStyle/>
          <a:p>
            <a:pPr lvl="0"/>
            <a:r>
              <a:rPr lang="en-US" sz="2400">
                <a:latin typeface="Segoe UI Semibold" panose="020B0702040204090203" pitchFamily="34" charset="0"/>
              </a:rPr>
              <a:t>The rural hospital trend has continued and will likely worsen due to financial strain imposed by Covid-19</a:t>
            </a:r>
            <a:br>
              <a:rPr lang="en-US" sz="2800">
                <a:latin typeface="Garamond" panose="02020404030301010803" pitchFamily="18" charset="0"/>
              </a:rPr>
            </a:br>
            <a:br>
              <a:rPr lang="en-US" sz="2800">
                <a:latin typeface="Garamond" panose="02020404030301010803" pitchFamily="18" charset="0"/>
              </a:rPr>
            </a:br>
            <a:endParaRPr lang="en-US" sz="2800">
              <a:latin typeface="Garamond" panose="02020404030301010803" pitchFamily="18" charset="0"/>
            </a:endParaRPr>
          </a:p>
          <a:p>
            <a:pPr marL="0" indent="0">
              <a:buNone/>
            </a:pPr>
            <a:endParaRPr lang="en-US">
              <a:latin typeface="Garamond" panose="02020404030301010803" pitchFamily="18" charset="0"/>
            </a:endParaRPr>
          </a:p>
        </p:txBody>
      </p:sp>
      <p:sp>
        <p:nvSpPr>
          <p:cNvPr id="6" name="TextBox 5">
            <a:extLst>
              <a:ext uri="{FF2B5EF4-FFF2-40B4-BE49-F238E27FC236}">
                <a16:creationId xmlns:a16="http://schemas.microsoft.com/office/drawing/2014/main" id="{62D37682-5596-4AED-8732-29D024DB764E}"/>
              </a:ext>
            </a:extLst>
          </p:cNvPr>
          <p:cNvSpPr txBox="1"/>
          <p:nvPr/>
        </p:nvSpPr>
        <p:spPr>
          <a:xfrm>
            <a:off x="48493" y="5693040"/>
            <a:ext cx="3101795" cy="369547"/>
          </a:xfrm>
          <a:prstGeom prst="rect">
            <a:avLst/>
          </a:prstGeom>
          <a:noFill/>
        </p:spPr>
        <p:txBody>
          <a:bodyPr wrap="square" rtlCol="0">
            <a:spAutoFit/>
          </a:bodyPr>
          <a:lstStyle/>
          <a:p>
            <a:r>
              <a:rPr lang="en-US"/>
              <a:t>Source: </a:t>
            </a:r>
            <a:r>
              <a:rPr lang="en-US" err="1"/>
              <a:t>Sheps</a:t>
            </a:r>
            <a:r>
              <a:rPr lang="en-US"/>
              <a:t> Center</a:t>
            </a:r>
          </a:p>
        </p:txBody>
      </p:sp>
      <p:graphicFrame>
        <p:nvGraphicFramePr>
          <p:cNvPr id="8" name="Chart 7">
            <a:extLst>
              <a:ext uri="{FF2B5EF4-FFF2-40B4-BE49-F238E27FC236}">
                <a16:creationId xmlns:a16="http://schemas.microsoft.com/office/drawing/2014/main" id="{42AC1828-97AF-4BF9-A106-A54696D90E63}"/>
              </a:ext>
            </a:extLst>
          </p:cNvPr>
          <p:cNvGraphicFramePr>
            <a:graphicFrameLocks/>
          </p:cNvGraphicFramePr>
          <p:nvPr>
            <p:extLst>
              <p:ext uri="{D42A27DB-BD31-4B8C-83A1-F6EECF244321}">
                <p14:modId xmlns:p14="http://schemas.microsoft.com/office/powerpoint/2010/main" val="218131982"/>
              </p:ext>
            </p:extLst>
          </p:nvPr>
        </p:nvGraphicFramePr>
        <p:xfrm>
          <a:off x="1019908" y="1410677"/>
          <a:ext cx="9737969" cy="405227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3971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687470"/>
          </a:xfrm>
        </p:spPr>
        <p:txBody>
          <a:bodyPr>
            <a:normAutofit fontScale="90000"/>
          </a:bodyPr>
          <a:lstStyle/>
          <a:p>
            <a:r>
              <a:rPr lang="en-US">
                <a:solidFill>
                  <a:schemeClr val="tx1"/>
                </a:solidFill>
                <a:latin typeface="Arial" panose="020B0604020202020204" pitchFamily="34" charset="0"/>
                <a:cs typeface="Arial" panose="020B0604020202020204" pitchFamily="34" charset="0"/>
              </a:rPr>
              <a:t>Motivation</a:t>
            </a:r>
          </a:p>
        </p:txBody>
      </p:sp>
      <p:sp>
        <p:nvSpPr>
          <p:cNvPr id="3" name="Content Placeholder 2"/>
          <p:cNvSpPr>
            <a:spLocks noGrp="1"/>
          </p:cNvSpPr>
          <p:nvPr>
            <p:ph idx="1"/>
          </p:nvPr>
        </p:nvSpPr>
        <p:spPr>
          <a:xfrm>
            <a:off x="609600" y="687470"/>
            <a:ext cx="10972800" cy="5008659"/>
          </a:xfrm>
        </p:spPr>
        <p:txBody>
          <a:bodyPr>
            <a:normAutofit/>
          </a:bodyPr>
          <a:lstStyle/>
          <a:p>
            <a:pPr lvl="0">
              <a:buFont typeface="Arial" panose="020B0604020202020204" pitchFamily="34" charset="0"/>
              <a:buChar char="•"/>
            </a:pPr>
            <a:r>
              <a:rPr lang="en-US" sz="2400">
                <a:latin typeface="Segoe UI Semibold" panose="020B0702040204090203" pitchFamily="34" charset="0"/>
              </a:rPr>
              <a:t>The trend in hospital openings is not promising for rural area from 2014 through 2016 there were 3 rural hospital openings, while at the same time 42 rural hospitals closed. Urban counties had 30 hospital opening and fewer closing than rural counties (GAO, 2018)</a:t>
            </a:r>
          </a:p>
          <a:p>
            <a:pPr lvl="0">
              <a:buFont typeface="Arial" panose="020B0604020202020204" pitchFamily="34" charset="0"/>
              <a:buChar char="•"/>
            </a:pPr>
            <a:r>
              <a:rPr lang="en-US" sz="2400">
                <a:latin typeface="Segoe UI Semibold" panose="020B0702040204090203" pitchFamily="34" charset="0"/>
              </a:rPr>
              <a:t>Rural counties are much more likely be credit constrained (Hamdani et al. 2019). </a:t>
            </a:r>
          </a:p>
          <a:p>
            <a:pPr lvl="0">
              <a:buFont typeface="Arial" panose="020B0604020202020204" pitchFamily="34" charset="0"/>
              <a:buChar char="•"/>
            </a:pPr>
            <a:r>
              <a:rPr lang="en-US" sz="2400">
                <a:latin typeface="Segoe UI Semibold" panose="020B0702040204090203" pitchFamily="34" charset="0"/>
              </a:rPr>
              <a:t>Credit constrained implying residents having little to no savings and poor or no credit history in rural areas relative to urban areas. </a:t>
            </a:r>
          </a:p>
          <a:p>
            <a:pPr lvl="0">
              <a:buFont typeface="Arial" panose="020B0604020202020204" pitchFamily="34" charset="0"/>
              <a:buChar char="•"/>
            </a:pPr>
            <a:r>
              <a:rPr lang="en-US" sz="2400">
                <a:latin typeface="Segoe UI Semibold" panose="020B0702040204090203" pitchFamily="34" charset="0"/>
              </a:rPr>
              <a:t>Rural Hospitals closures have been associated with various poor outcomes, while urban hospital closures were found to be welfare improving. </a:t>
            </a:r>
            <a:br>
              <a:rPr lang="en-US" sz="2800">
                <a:latin typeface="Garamond" panose="02020404030301010803" pitchFamily="18" charset="0"/>
              </a:rPr>
            </a:br>
            <a:br>
              <a:rPr lang="en-US" sz="2800">
                <a:latin typeface="Garamond" panose="02020404030301010803" pitchFamily="18" charset="0"/>
              </a:rPr>
            </a:br>
            <a:endParaRPr lang="en-US" sz="2800">
              <a:latin typeface="Garamond" panose="02020404030301010803" pitchFamily="18" charset="0"/>
            </a:endParaRPr>
          </a:p>
          <a:p>
            <a:pPr marL="0" indent="0">
              <a:buNone/>
            </a:pPr>
            <a:endParaRPr lang="en-US">
              <a:latin typeface="Garamond" panose="02020404030301010803" pitchFamily="18" charset="0"/>
            </a:endParaRPr>
          </a:p>
          <a:p>
            <a:pPr marL="0" indent="0">
              <a:buNone/>
            </a:pPr>
            <a:endParaRPr lang="en-US">
              <a:latin typeface="Garamond" panose="02020404030301010803" pitchFamily="18" charset="0"/>
            </a:endParaRPr>
          </a:p>
        </p:txBody>
      </p:sp>
    </p:spTree>
    <p:extLst>
      <p:ext uri="{BB962C8B-B14F-4D97-AF65-F5344CB8AC3E}">
        <p14:creationId xmlns:p14="http://schemas.microsoft.com/office/powerpoint/2010/main" val="3584810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17665" y="0"/>
            <a:ext cx="10972800" cy="687470"/>
          </a:xfrm>
        </p:spPr>
        <p:txBody>
          <a:bodyPr>
            <a:normAutofit fontScale="90000"/>
          </a:bodyPr>
          <a:lstStyle/>
          <a:p>
            <a:r>
              <a:rPr lang="en-US">
                <a:solidFill>
                  <a:schemeClr val="tx1"/>
                </a:solidFill>
                <a:latin typeface="Arial" panose="020B0604020202020204" pitchFamily="34" charset="0"/>
                <a:cs typeface="Arial" panose="020B0604020202020204" pitchFamily="34" charset="0"/>
              </a:rPr>
              <a:t>Known Risk Factors for Hospital Closures</a:t>
            </a:r>
          </a:p>
        </p:txBody>
      </p:sp>
      <p:sp>
        <p:nvSpPr>
          <p:cNvPr id="3" name="Content Placeholder 2"/>
          <p:cNvSpPr>
            <a:spLocks noGrp="1"/>
          </p:cNvSpPr>
          <p:nvPr>
            <p:ph idx="1"/>
          </p:nvPr>
        </p:nvSpPr>
        <p:spPr>
          <a:xfrm>
            <a:off x="609600" y="580265"/>
            <a:ext cx="10972800" cy="5745720"/>
          </a:xfrm>
        </p:spPr>
        <p:txBody>
          <a:bodyPr>
            <a:noAutofit/>
          </a:bodyPr>
          <a:lstStyle/>
          <a:p>
            <a:pPr marL="0" indent="0">
              <a:buNone/>
            </a:pPr>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The literature on hospital closures had found several potential risk factors for a hospital closure. (</a:t>
            </a:r>
            <a:r>
              <a:rPr lang="en-US" sz="1800" dirty="0" err="1">
                <a:latin typeface="Arial" panose="020B0604020202020204" pitchFamily="34" charset="0"/>
                <a:cs typeface="Arial" panose="020B0604020202020204" pitchFamily="34" charset="0"/>
              </a:rPr>
              <a:t>Mullner</a:t>
            </a:r>
            <a:r>
              <a:rPr lang="en-US" sz="1800" dirty="0">
                <a:latin typeface="Arial" panose="020B0604020202020204" pitchFamily="34" charset="0"/>
                <a:cs typeface="Arial" panose="020B0604020202020204" pitchFamily="34" charset="0"/>
              </a:rPr>
              <a:t> 1986; Mobley 1994; </a:t>
            </a:r>
            <a:r>
              <a:rPr lang="en-US" sz="1800" dirty="0" err="1">
                <a:latin typeface="Arial" panose="020B0604020202020204" pitchFamily="34" charset="0"/>
                <a:cs typeface="Arial" panose="020B0604020202020204" pitchFamily="34" charset="0"/>
              </a:rPr>
              <a:t>Hansmann</a:t>
            </a:r>
            <a:r>
              <a:rPr lang="en-US" sz="1800" dirty="0">
                <a:latin typeface="Arial" panose="020B0604020202020204" pitchFamily="34" charset="0"/>
                <a:cs typeface="Arial" panose="020B0604020202020204" pitchFamily="34" charset="0"/>
              </a:rPr>
              <a:t> et al. 2003; Harrison 2007; </a:t>
            </a:r>
            <a:r>
              <a:rPr lang="en-US" sz="1800" dirty="0" err="1">
                <a:latin typeface="Arial" panose="020B0604020202020204" pitchFamily="34" charset="0"/>
                <a:cs typeface="Arial" panose="020B0604020202020204" pitchFamily="34" charset="0"/>
              </a:rPr>
              <a:t>Bertoli</a:t>
            </a:r>
            <a:r>
              <a:rPr lang="en-US" sz="1800" dirty="0">
                <a:latin typeface="Arial" panose="020B0604020202020204" pitchFamily="34" charset="0"/>
                <a:cs typeface="Arial" panose="020B0604020202020204" pitchFamily="34" charset="0"/>
              </a:rPr>
              <a:t> et al. 2017)</a:t>
            </a:r>
          </a:p>
          <a:p>
            <a:r>
              <a:rPr lang="en-US" sz="1800" dirty="0">
                <a:latin typeface="Arial" panose="020B0604020202020204" pitchFamily="34" charset="0"/>
                <a:cs typeface="Arial" panose="020B0604020202020204" pitchFamily="34" charset="0"/>
              </a:rPr>
              <a:t>Operating factors:</a:t>
            </a:r>
          </a:p>
          <a:p>
            <a:pPr lvl="1"/>
            <a:r>
              <a:rPr lang="en-US" sz="1800" b="1" dirty="0">
                <a:latin typeface="Arial" panose="020B0604020202020204" pitchFamily="34" charset="0"/>
                <a:cs typeface="Arial" panose="020B0604020202020204" pitchFamily="34" charset="0"/>
              </a:rPr>
              <a:t>for-profit status</a:t>
            </a:r>
          </a:p>
          <a:p>
            <a:pPr lvl="1"/>
            <a:r>
              <a:rPr lang="en-US" sz="1800" b="1" dirty="0">
                <a:latin typeface="Arial" panose="020B0604020202020204" pitchFamily="34" charset="0"/>
                <a:cs typeface="Arial" panose="020B0604020202020204" pitchFamily="34" charset="0"/>
              </a:rPr>
              <a:t>operating margins</a:t>
            </a:r>
          </a:p>
          <a:p>
            <a:pPr lvl="1"/>
            <a:r>
              <a:rPr lang="en-US" sz="1800" b="1" dirty="0">
                <a:latin typeface="Arial" panose="020B0604020202020204" pitchFamily="34" charset="0"/>
                <a:cs typeface="Arial" panose="020B0604020202020204" pitchFamily="34" charset="0"/>
              </a:rPr>
              <a:t>occupancy rates</a:t>
            </a:r>
          </a:p>
          <a:p>
            <a:pPr lvl="1"/>
            <a:r>
              <a:rPr lang="en-US" sz="1800" b="1" dirty="0">
                <a:latin typeface="Arial" panose="020B0604020202020204" pitchFamily="34" charset="0"/>
                <a:cs typeface="Arial" panose="020B0604020202020204" pitchFamily="34" charset="0"/>
              </a:rPr>
              <a:t>low number of beds</a:t>
            </a:r>
          </a:p>
          <a:p>
            <a:r>
              <a:rPr lang="en-US" sz="1800" dirty="0">
                <a:latin typeface="Arial" panose="020B0604020202020204" pitchFamily="34" charset="0"/>
                <a:cs typeface="Arial" panose="020B0604020202020204" pitchFamily="34" charset="0"/>
              </a:rPr>
              <a:t>Community characteristics: </a:t>
            </a:r>
          </a:p>
          <a:p>
            <a:pPr lvl="1"/>
            <a:r>
              <a:rPr lang="en-US" sz="1800" b="1" dirty="0">
                <a:latin typeface="Arial" panose="020B0604020202020204" pitchFamily="34" charset="0"/>
                <a:cs typeface="Arial" panose="020B0604020202020204" pitchFamily="34" charset="0"/>
              </a:rPr>
              <a:t>critical access designation</a:t>
            </a:r>
          </a:p>
          <a:p>
            <a:pPr lvl="1"/>
            <a:r>
              <a:rPr lang="en-US" sz="1800" b="1" dirty="0">
                <a:latin typeface="Arial" panose="020B0604020202020204" pitchFamily="34" charset="0"/>
                <a:cs typeface="Arial" panose="020B0604020202020204" pitchFamily="34" charset="0"/>
              </a:rPr>
              <a:t>local unemployment rate</a:t>
            </a:r>
          </a:p>
          <a:p>
            <a:pPr lvl="1"/>
            <a:r>
              <a:rPr lang="en-US" sz="1800" b="1" dirty="0">
                <a:latin typeface="Arial" panose="020B0604020202020204" pitchFamily="34" charset="0"/>
                <a:cs typeface="Arial" panose="020B0604020202020204" pitchFamily="34" charset="0"/>
              </a:rPr>
              <a:t>low population density</a:t>
            </a:r>
          </a:p>
          <a:p>
            <a:pPr lvl="1"/>
            <a:r>
              <a:rPr lang="en-US" sz="1800" b="1" dirty="0">
                <a:latin typeface="Arial" panose="020B0604020202020204" pitchFamily="34" charset="0"/>
                <a:cs typeface="Arial" panose="020B0604020202020204" pitchFamily="34" charset="0"/>
              </a:rPr>
              <a:t>number of other area hospitals</a:t>
            </a:r>
          </a:p>
          <a:p>
            <a:pPr lvl="1"/>
            <a:r>
              <a:rPr lang="en-US" sz="1800" b="1" dirty="0">
                <a:latin typeface="Arial" panose="020B0604020202020204" pitchFamily="34" charset="0"/>
                <a:cs typeface="Arial" panose="020B0604020202020204" pitchFamily="34" charset="0"/>
              </a:rPr>
              <a:t>percent of Medicare patients. </a:t>
            </a:r>
          </a:p>
          <a:p>
            <a:pPr marL="0" indent="0">
              <a:buNone/>
            </a:pPr>
            <a:r>
              <a:rPr lang="en-US" sz="1800" dirty="0">
                <a:latin typeface="Arial" panose="020B0604020202020204" pitchFamily="34" charset="0"/>
                <a:cs typeface="Arial" panose="020B0604020202020204" pitchFamily="34" charset="0"/>
              </a:rPr>
              <a:t>The latest reason for Hospital closure has been the expansion of the Affordable Care act (</a:t>
            </a:r>
            <a:r>
              <a:rPr lang="en-US" sz="1800" dirty="0" err="1">
                <a:latin typeface="Arial" panose="020B0604020202020204" pitchFamily="34" charset="0"/>
                <a:cs typeface="Arial" panose="020B0604020202020204" pitchFamily="34" charset="0"/>
              </a:rPr>
              <a:t>Lindrooth</a:t>
            </a:r>
            <a:r>
              <a:rPr lang="en-US" sz="1800" dirty="0">
                <a:latin typeface="Arial" panose="020B0604020202020204" pitchFamily="34" charset="0"/>
                <a:cs typeface="Arial" panose="020B0604020202020204" pitchFamily="34" charset="0"/>
              </a:rPr>
              <a:t> et al. 2018). The response of rural hospitals in areas with low insurance (&lt;10%) was particularly strong.   </a:t>
            </a:r>
          </a:p>
          <a:p>
            <a:pPr marL="0" indent="0">
              <a:buNone/>
            </a:pPr>
            <a:endParaRPr lang="en-US" sz="1600" dirty="0">
              <a:latin typeface="Garamond" panose="02020404030301010803" pitchFamily="18" charset="0"/>
            </a:endParaRPr>
          </a:p>
          <a:p>
            <a:pPr marL="0" indent="0">
              <a:buNone/>
            </a:pPr>
            <a:endParaRPr lang="en-US" sz="1600" dirty="0">
              <a:latin typeface="Garamond" panose="02020404030301010803" pitchFamily="18" charset="0"/>
            </a:endParaRPr>
          </a:p>
          <a:p>
            <a:pPr marL="0" indent="0">
              <a:buNone/>
            </a:pPr>
            <a:endParaRPr lang="en-US" sz="1600" dirty="0">
              <a:latin typeface="Garamond" panose="02020404030301010803" pitchFamily="18" charset="0"/>
            </a:endParaRPr>
          </a:p>
        </p:txBody>
      </p:sp>
    </p:spTree>
    <p:extLst>
      <p:ext uri="{BB962C8B-B14F-4D97-AF65-F5344CB8AC3E}">
        <p14:creationId xmlns:p14="http://schemas.microsoft.com/office/powerpoint/2010/main" val="3147778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687470"/>
          </a:xfrm>
        </p:spPr>
        <p:txBody>
          <a:bodyPr>
            <a:normAutofit fontScale="90000"/>
          </a:bodyPr>
          <a:lstStyle/>
          <a:p>
            <a:pPr algn="ctr"/>
            <a:r>
              <a:rPr lang="en-US">
                <a:solidFill>
                  <a:schemeClr val="tx1"/>
                </a:solidFill>
                <a:latin typeface="Arial" panose="020B0604020202020204" pitchFamily="34" charset="0"/>
                <a:cs typeface="Arial" panose="020B0604020202020204" pitchFamily="34" charset="0"/>
              </a:rPr>
              <a:t>Outline of the talk</a:t>
            </a:r>
          </a:p>
        </p:txBody>
      </p:sp>
      <p:sp>
        <p:nvSpPr>
          <p:cNvPr id="3" name="Content Placeholder 2"/>
          <p:cNvSpPr>
            <a:spLocks noGrp="1"/>
          </p:cNvSpPr>
          <p:nvPr>
            <p:ph idx="1"/>
          </p:nvPr>
        </p:nvSpPr>
        <p:spPr>
          <a:xfrm>
            <a:off x="609600" y="604608"/>
            <a:ext cx="10972800" cy="5971514"/>
          </a:xfrm>
        </p:spPr>
        <p:txBody>
          <a:bodyPr>
            <a:normAutofit/>
          </a:bodyPr>
          <a:lstStyle/>
          <a:p>
            <a:br>
              <a:rPr lang="en-US" sz="3000" dirty="0">
                <a:latin typeface="+mj-lt"/>
              </a:rPr>
            </a:br>
            <a:r>
              <a:rPr lang="en-US" dirty="0">
                <a:latin typeface="+mj-lt"/>
              </a:rPr>
              <a:t>Introduction to Consumer debt </a:t>
            </a:r>
          </a:p>
          <a:p>
            <a:r>
              <a:rPr lang="en-US" dirty="0">
                <a:latin typeface="+mj-lt"/>
              </a:rPr>
              <a:t>Introduction to Consumer Credit Panel (CCP) data</a:t>
            </a:r>
          </a:p>
          <a:p>
            <a:r>
              <a:rPr lang="en-US" dirty="0">
                <a:latin typeface="+mj-lt"/>
              </a:rPr>
              <a:t>Use and benefit of the CCP in health research</a:t>
            </a:r>
          </a:p>
          <a:p>
            <a:r>
              <a:rPr lang="en-US" dirty="0">
                <a:latin typeface="+mj-lt"/>
              </a:rPr>
              <a:t>Tips and Trick of Big Data with Stata</a:t>
            </a:r>
          </a:p>
          <a:p>
            <a:r>
              <a:rPr lang="en-US" dirty="0">
                <a:latin typeface="+mj-lt"/>
              </a:rPr>
              <a:t>Case study….</a:t>
            </a:r>
          </a:p>
          <a:p>
            <a:r>
              <a:rPr lang="en-US" dirty="0">
                <a:latin typeface="+mj-lt"/>
              </a:rPr>
              <a:t>Discussion , Q&amp;A</a:t>
            </a:r>
          </a:p>
          <a:p>
            <a:r>
              <a:rPr lang="en-US" dirty="0">
                <a:latin typeface="+mj-lt"/>
              </a:rPr>
              <a:t>Extra code at https://github.com/jphenson/cdc_PEF_Methods_workshop_2024</a:t>
            </a:r>
          </a:p>
        </p:txBody>
      </p:sp>
    </p:spTree>
    <p:extLst>
      <p:ext uri="{BB962C8B-B14F-4D97-AF65-F5344CB8AC3E}">
        <p14:creationId xmlns:p14="http://schemas.microsoft.com/office/powerpoint/2010/main" val="2951278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50669" y="88144"/>
            <a:ext cx="10972800" cy="687470"/>
          </a:xfrm>
        </p:spPr>
        <p:txBody>
          <a:bodyPr>
            <a:normAutofit fontScale="90000"/>
          </a:bodyPr>
          <a:lstStyle/>
          <a:p>
            <a:r>
              <a:rPr lang="en-US">
                <a:solidFill>
                  <a:schemeClr val="tx1"/>
                </a:solidFill>
                <a:latin typeface="Arial" panose="020B0604020202020204" pitchFamily="34" charset="0"/>
                <a:cs typeface="Arial" panose="020B0604020202020204" pitchFamily="34" charset="0"/>
              </a:rPr>
              <a:t>Impact of Hospital Closure</a:t>
            </a:r>
          </a:p>
        </p:txBody>
      </p:sp>
      <p:sp>
        <p:nvSpPr>
          <p:cNvPr id="3" name="Content Placeholder 2"/>
          <p:cNvSpPr>
            <a:spLocks noGrp="1"/>
          </p:cNvSpPr>
          <p:nvPr>
            <p:ph idx="1"/>
          </p:nvPr>
        </p:nvSpPr>
        <p:spPr>
          <a:xfrm>
            <a:off x="850669" y="742364"/>
            <a:ext cx="10972800" cy="5008659"/>
          </a:xfrm>
        </p:spPr>
        <p:txBody>
          <a:bodyPr>
            <a:noAutofit/>
          </a:bodyPr>
          <a:lstStyle/>
          <a:p>
            <a:pPr marL="0" indent="0">
              <a:buNone/>
            </a:pPr>
            <a:endParaRPr lang="en-US" sz="18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rPr>
              <a:t>The literature on the economic impact of hospital closure has been mixed. Some papers find no impact (Hart, Pirani, and Rosenblatt 1994; Pearson 2002; Ona, </a:t>
            </a:r>
            <a:r>
              <a:rPr lang="en-US" sz="2000" err="1">
                <a:latin typeface="Arial" panose="020B0604020202020204" pitchFamily="34" charset="0"/>
                <a:cs typeface="Arial" panose="020B0604020202020204" pitchFamily="34" charset="0"/>
              </a:rPr>
              <a:t>Hudoyo</a:t>
            </a:r>
            <a:r>
              <a:rPr lang="en-US" sz="2000">
                <a:latin typeface="Arial" panose="020B0604020202020204" pitchFamily="34" charset="0"/>
                <a:cs typeface="Arial" panose="020B0604020202020204" pitchFamily="34" charset="0"/>
              </a:rPr>
              <a:t>, and Freshwater 2007). Such as per capita income, income growth rate, and unemployment rate.</a:t>
            </a:r>
          </a:p>
          <a:p>
            <a:r>
              <a:rPr lang="en-US" sz="2000">
                <a:latin typeface="Arial" panose="020B0604020202020204" pitchFamily="34" charset="0"/>
                <a:cs typeface="Arial" panose="020B0604020202020204" pitchFamily="34" charset="0"/>
              </a:rPr>
              <a:t>Others have found an impact on per-capita income and unemployment (Probst et al. 1999; Holmes et al. 2006). </a:t>
            </a:r>
          </a:p>
          <a:p>
            <a:r>
              <a:rPr lang="en-US" sz="2000">
                <a:latin typeface="Arial" panose="020B0604020202020204" pitchFamily="34" charset="0"/>
                <a:cs typeface="Arial" panose="020B0604020202020204" pitchFamily="34" charset="0"/>
              </a:rPr>
              <a:t>The latest attempt (</a:t>
            </a:r>
            <a:r>
              <a:rPr lang="en-US" sz="2000" err="1">
                <a:latin typeface="Arial" panose="020B0604020202020204" pitchFamily="34" charset="0"/>
                <a:cs typeface="Arial" panose="020B0604020202020204" pitchFamily="34" charset="0"/>
              </a:rPr>
              <a:t>Manlove</a:t>
            </a:r>
            <a:r>
              <a:rPr lang="en-US" sz="2000">
                <a:latin typeface="Arial" panose="020B0604020202020204" pitchFamily="34" charset="0"/>
                <a:cs typeface="Arial" panose="020B0604020202020204" pitchFamily="34" charset="0"/>
              </a:rPr>
              <a:t> and Whitacre 2017) find impacts of rural hospital closures between 2010 to 2014 on the poverty level, unemployment rate, median income, and median rent. </a:t>
            </a:r>
          </a:p>
          <a:p>
            <a:r>
              <a:rPr lang="en-US" sz="2000">
                <a:latin typeface="Arial" panose="020B0604020202020204" pitchFamily="34" charset="0"/>
                <a:cs typeface="Arial" panose="020B0604020202020204" pitchFamily="34" charset="0"/>
              </a:rPr>
              <a:t>Rural hospital closures left most areas were left with a lower supply of physicians and in some cases,  there were no physicians in the local area 2 years after the hospital closure (Hart et al. 1994) </a:t>
            </a:r>
          </a:p>
          <a:p>
            <a:r>
              <a:rPr lang="en-US" sz="2000">
                <a:latin typeface="Arial" panose="020B0604020202020204" pitchFamily="34" charset="0"/>
                <a:cs typeface="Arial" panose="020B0604020202020204" pitchFamily="34" charset="0"/>
              </a:rPr>
              <a:t>Urban hospital closures are considered to be welfare improving ( Lindrooth et al. 2003; Capps 2010). The closures had low occupancy rate thus higher costs per adjusted admission. </a:t>
            </a:r>
          </a:p>
          <a:p>
            <a:pPr marL="0" indent="0">
              <a:buNone/>
            </a:pPr>
            <a:endParaRPr lang="en-US" sz="2000">
              <a:latin typeface="Garamond" panose="02020404030301010803" pitchFamily="18" charset="0"/>
            </a:endParaRPr>
          </a:p>
          <a:p>
            <a:pPr marL="0" indent="0">
              <a:buNone/>
            </a:pPr>
            <a:endParaRPr lang="en-US" sz="2000">
              <a:latin typeface="Garamond" panose="02020404030301010803" pitchFamily="18" charset="0"/>
            </a:endParaRPr>
          </a:p>
          <a:p>
            <a:pPr>
              <a:buFont typeface="Arial" panose="020B0604020202020204" pitchFamily="34" charset="0"/>
              <a:buChar char="•"/>
            </a:pPr>
            <a:endParaRPr lang="en-US" sz="1600">
              <a:latin typeface="Garamond" panose="02020404030301010803" pitchFamily="18" charset="0"/>
            </a:endParaRPr>
          </a:p>
          <a:p>
            <a:pPr marL="0" indent="0">
              <a:buNone/>
            </a:pPr>
            <a:endParaRPr lang="en-US" sz="1600">
              <a:latin typeface="Garamond" panose="02020404030301010803" pitchFamily="18" charset="0"/>
            </a:endParaRPr>
          </a:p>
          <a:p>
            <a:pPr marL="0" indent="0">
              <a:buNone/>
            </a:pPr>
            <a:endParaRPr lang="en-US" sz="1600">
              <a:latin typeface="Garamond" panose="02020404030301010803" pitchFamily="18" charset="0"/>
            </a:endParaRPr>
          </a:p>
        </p:txBody>
      </p:sp>
    </p:spTree>
    <p:extLst>
      <p:ext uri="{BB962C8B-B14F-4D97-AF65-F5344CB8AC3E}">
        <p14:creationId xmlns:p14="http://schemas.microsoft.com/office/powerpoint/2010/main" val="3890434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50669" y="88144"/>
            <a:ext cx="10972800" cy="687470"/>
          </a:xfrm>
        </p:spPr>
        <p:txBody>
          <a:bodyPr>
            <a:normAutofit fontScale="90000"/>
          </a:bodyPr>
          <a:lstStyle/>
          <a:p>
            <a:r>
              <a:rPr lang="en-US">
                <a:solidFill>
                  <a:schemeClr val="tx1"/>
                </a:solidFill>
                <a:latin typeface="Arial" panose="020B0604020202020204" pitchFamily="34" charset="0"/>
                <a:cs typeface="Arial" panose="020B0604020202020204" pitchFamily="34" charset="0"/>
              </a:rPr>
              <a:t>How Hospital Closure Impact Financial Health</a:t>
            </a:r>
          </a:p>
        </p:txBody>
      </p:sp>
      <p:sp>
        <p:nvSpPr>
          <p:cNvPr id="3" name="Content Placeholder 2"/>
          <p:cNvSpPr>
            <a:spLocks noGrp="1"/>
          </p:cNvSpPr>
          <p:nvPr>
            <p:ph idx="1"/>
          </p:nvPr>
        </p:nvSpPr>
        <p:spPr>
          <a:xfrm>
            <a:off x="850669" y="742364"/>
            <a:ext cx="10972800" cy="5008659"/>
          </a:xfrm>
        </p:spPr>
        <p:txBody>
          <a:bodyPr>
            <a:noAutofit/>
          </a:bodyPr>
          <a:lstStyle/>
          <a:p>
            <a:pPr marL="0" indent="0">
              <a:buNone/>
            </a:pPr>
            <a:endParaRPr lang="en-US" sz="18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rPr>
              <a:t>Direct employment, indirect employment.</a:t>
            </a:r>
          </a:p>
          <a:p>
            <a:r>
              <a:rPr lang="en-US" sz="2000">
                <a:latin typeface="Arial" panose="020B0604020202020204" pitchFamily="34" charset="0"/>
                <a:cs typeface="Arial" panose="020B0604020202020204" pitchFamily="34" charset="0"/>
              </a:rPr>
              <a:t>Other costs of longer distance to the hospital. Such as delayed treatment, lower earnings due to missed work, higher transportation costs, value of local housing market.   </a:t>
            </a:r>
          </a:p>
          <a:p>
            <a:endParaRPr lang="en-US" sz="2000">
              <a:latin typeface="Arial" panose="020B0604020202020204" pitchFamily="34" charset="0"/>
              <a:cs typeface="Arial" panose="020B0604020202020204" pitchFamily="34" charset="0"/>
            </a:endParaRPr>
          </a:p>
          <a:p>
            <a:pPr marL="0" indent="0">
              <a:buNone/>
            </a:pPr>
            <a:endParaRPr lang="en-US" sz="2000">
              <a:latin typeface="Arial" panose="020B0604020202020204" pitchFamily="34" charset="0"/>
              <a:cs typeface="Arial" panose="020B0604020202020204" pitchFamily="34" charset="0"/>
            </a:endParaRPr>
          </a:p>
          <a:p>
            <a:pPr>
              <a:buFont typeface="Arial" panose="020B0604020202020204" pitchFamily="34" charset="0"/>
              <a:buChar char="•"/>
            </a:pPr>
            <a:endParaRPr lang="en-US" sz="1600">
              <a:latin typeface="Arial" panose="020B0604020202020204" pitchFamily="34" charset="0"/>
              <a:cs typeface="Arial" panose="020B0604020202020204" pitchFamily="34" charset="0"/>
            </a:endParaRPr>
          </a:p>
          <a:p>
            <a:pPr marL="0" indent="0">
              <a:buNone/>
            </a:pPr>
            <a:endParaRPr lang="en-US" sz="1600">
              <a:latin typeface="Garamond" panose="02020404030301010803" pitchFamily="18" charset="0"/>
            </a:endParaRPr>
          </a:p>
          <a:p>
            <a:pPr marL="0" indent="0">
              <a:buNone/>
            </a:pPr>
            <a:endParaRPr lang="en-US" sz="1600">
              <a:latin typeface="Garamond" panose="02020404030301010803" pitchFamily="18" charset="0"/>
            </a:endParaRPr>
          </a:p>
        </p:txBody>
      </p:sp>
    </p:spTree>
    <p:extLst>
      <p:ext uri="{BB962C8B-B14F-4D97-AF65-F5344CB8AC3E}">
        <p14:creationId xmlns:p14="http://schemas.microsoft.com/office/powerpoint/2010/main" val="2424664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71271"/>
            <a:ext cx="10972800" cy="644275"/>
          </a:xfrm>
        </p:spPr>
        <p:txBody>
          <a:bodyPr>
            <a:normAutofit fontScale="90000"/>
          </a:bodyPr>
          <a:lstStyle/>
          <a:p>
            <a:r>
              <a:rPr lang="en-US" sz="4400">
                <a:latin typeface="Arial" panose="020B0604020202020204" pitchFamily="34" charset="0"/>
                <a:cs typeface="Arial" panose="020B0604020202020204" pitchFamily="34" charset="0"/>
              </a:rPr>
              <a:t>FRBNY Consumer Credit Panel/Equifax</a:t>
            </a:r>
            <a:endParaRPr lang="en-US">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09600" y="858741"/>
            <a:ext cx="10972800" cy="5909807"/>
          </a:xfrm>
        </p:spPr>
        <p:txBody>
          <a:bodyPr>
            <a:normAutofit/>
          </a:bodyPr>
          <a:lstStyle/>
          <a:p>
            <a:r>
              <a:rPr lang="en-US" sz="2400">
                <a:latin typeface="Arial" panose="020B0604020202020204" pitchFamily="34" charset="0"/>
                <a:cs typeface="Arial" panose="020B0604020202020204" pitchFamily="34" charset="0"/>
              </a:rPr>
              <a:t>Years: 2000-2016</a:t>
            </a:r>
          </a:p>
          <a:p>
            <a:r>
              <a:rPr lang="en-US" sz="2400">
                <a:latin typeface="Arial" panose="020B0604020202020204" pitchFamily="34" charset="0"/>
                <a:cs typeface="Arial" panose="020B0604020202020204" pitchFamily="34" charset="0"/>
              </a:rPr>
              <a:t>5% representative random sample of all US individual with a credit history and a social security number on file. </a:t>
            </a:r>
          </a:p>
          <a:p>
            <a:r>
              <a:rPr lang="en-US" sz="2400">
                <a:latin typeface="Arial" panose="020B0604020202020204" pitchFamily="34" charset="0"/>
                <a:cs typeface="Arial" panose="020B0604020202020204" pitchFamily="34" charset="0"/>
              </a:rPr>
              <a:t>Contains information on different lines of credit such as </a:t>
            </a:r>
          </a:p>
          <a:p>
            <a:pPr lvl="1"/>
            <a:r>
              <a:rPr lang="en-US" sz="2000">
                <a:latin typeface="Arial" panose="020B0604020202020204" pitchFamily="34" charset="0"/>
                <a:cs typeface="Arial" panose="020B0604020202020204" pitchFamily="34" charset="0"/>
              </a:rPr>
              <a:t>Mortgage</a:t>
            </a:r>
          </a:p>
          <a:p>
            <a:pPr lvl="1"/>
            <a:r>
              <a:rPr lang="en-US" sz="2000">
                <a:latin typeface="Arial" panose="020B0604020202020204" pitchFamily="34" charset="0"/>
                <a:cs typeface="Arial" panose="020B0604020202020204" pitchFamily="34" charset="0"/>
              </a:rPr>
              <a:t>Auto loan and leases</a:t>
            </a:r>
          </a:p>
          <a:p>
            <a:pPr lvl="1"/>
            <a:r>
              <a:rPr lang="en-US" sz="2000">
                <a:latin typeface="Arial" panose="020B0604020202020204" pitchFamily="34" charset="0"/>
                <a:cs typeface="Arial" panose="020B0604020202020204" pitchFamily="34" charset="0"/>
              </a:rPr>
              <a:t>Credit Cards and other revolving accounts</a:t>
            </a:r>
          </a:p>
          <a:p>
            <a:r>
              <a:rPr lang="en-US" sz="2400">
                <a:latin typeface="Arial" panose="020B0604020202020204" pitchFamily="34" charset="0"/>
                <a:cs typeface="Arial" panose="020B0604020202020204" pitchFamily="34" charset="0"/>
              </a:rPr>
              <a:t>Data is available Quarterly </a:t>
            </a:r>
          </a:p>
          <a:p>
            <a:r>
              <a:rPr lang="en-US" sz="2400">
                <a:latin typeface="Arial" panose="020B0604020202020204" pitchFamily="34" charset="0"/>
                <a:cs typeface="Arial" panose="020B0604020202020204" pitchFamily="34" charset="0"/>
              </a:rPr>
              <a:t>Panel data </a:t>
            </a:r>
          </a:p>
          <a:p>
            <a:r>
              <a:rPr lang="en-US" sz="2400">
                <a:latin typeface="Arial" panose="020B0604020202020204" pitchFamily="34" charset="0"/>
                <a:cs typeface="Arial" panose="020B0604020202020204" pitchFamily="34" charset="0"/>
              </a:rPr>
              <a:t>20% random sample of the full dataset was used </a:t>
            </a:r>
          </a:p>
          <a:p>
            <a:r>
              <a:rPr lang="en-US" sz="2400">
                <a:latin typeface="Arial" panose="020B0604020202020204" pitchFamily="34" charset="0"/>
                <a:cs typeface="Arial" panose="020B0604020202020204" pitchFamily="34" charset="0"/>
              </a:rPr>
              <a:t>No of individuals ….N*T</a:t>
            </a:r>
            <a:br>
              <a:rPr lang="en-US" sz="2400">
                <a:latin typeface="Garamond" panose="02020404030301010803" pitchFamily="18" charset="0"/>
              </a:rPr>
            </a:br>
            <a:endParaRPr lang="en-US" sz="2400">
              <a:latin typeface="Garamond" panose="02020404030301010803" pitchFamily="18" charset="0"/>
            </a:endParaRPr>
          </a:p>
          <a:p>
            <a:pPr marL="0" indent="0">
              <a:buNone/>
            </a:pPr>
            <a:br>
              <a:rPr lang="en-US" sz="2400">
                <a:latin typeface="Garamond" panose="02020404030301010803" pitchFamily="18" charset="0"/>
              </a:rPr>
            </a:br>
            <a:endParaRPr lang="en-US" sz="2400">
              <a:latin typeface="Garamond" panose="02020404030301010803" pitchFamily="18" charset="0"/>
            </a:endParaRPr>
          </a:p>
          <a:p>
            <a:pPr marL="0" indent="0">
              <a:buNone/>
            </a:pPr>
            <a:endParaRPr lang="en-US">
              <a:latin typeface="Garamond" panose="02020404030301010803" pitchFamily="18" charset="0"/>
            </a:endParaRPr>
          </a:p>
          <a:p>
            <a:pPr marL="0" indent="0">
              <a:buNone/>
            </a:pPr>
            <a:endParaRPr lang="en-US">
              <a:latin typeface="Garamond" panose="02020404030301010803" pitchFamily="18" charset="0"/>
            </a:endParaRPr>
          </a:p>
        </p:txBody>
      </p:sp>
    </p:spTree>
    <p:extLst>
      <p:ext uri="{BB962C8B-B14F-4D97-AF65-F5344CB8AC3E}">
        <p14:creationId xmlns:p14="http://schemas.microsoft.com/office/powerpoint/2010/main" val="33801938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71271"/>
            <a:ext cx="10972800" cy="644275"/>
          </a:xfrm>
        </p:spPr>
        <p:txBody>
          <a:bodyPr>
            <a:normAutofit fontScale="90000"/>
          </a:bodyPr>
          <a:lstStyle/>
          <a:p>
            <a:r>
              <a:rPr lang="en-US" sz="4400">
                <a:latin typeface="Arial" panose="020B0604020202020204" pitchFamily="34" charset="0"/>
                <a:cs typeface="Arial" panose="020B0604020202020204" pitchFamily="34" charset="0"/>
              </a:rPr>
              <a:t>FRBNY Consumer Credit Panel/Equifax</a:t>
            </a:r>
            <a:endParaRPr lang="en-US">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09600" y="858741"/>
            <a:ext cx="10972800" cy="5909807"/>
          </a:xfrm>
        </p:spPr>
        <p:txBody>
          <a:bodyPr>
            <a:normAutofit/>
          </a:bodyPr>
          <a:lstStyle/>
          <a:p>
            <a:r>
              <a:rPr lang="en-US" sz="2400">
                <a:latin typeface="Arial" panose="020B0604020202020204" pitchFamily="34" charset="0"/>
                <a:cs typeface="Arial" panose="020B0604020202020204" pitchFamily="34" charset="0"/>
              </a:rPr>
              <a:t>Primary account holder</a:t>
            </a:r>
          </a:p>
          <a:p>
            <a:r>
              <a:rPr lang="en-US" sz="2400">
                <a:latin typeface="Arial" panose="020B0604020202020204" pitchFamily="34" charset="0"/>
                <a:cs typeface="Arial" panose="020B0604020202020204" pitchFamily="34" charset="0"/>
              </a:rPr>
              <a:t>Ages 27 to 75</a:t>
            </a:r>
          </a:p>
          <a:p>
            <a:r>
              <a:rPr lang="en-US" sz="2400">
                <a:latin typeface="Arial" panose="020B0604020202020204" pitchFamily="34" charset="0"/>
                <a:cs typeface="Arial" panose="020B0604020202020204" pitchFamily="34" charset="0"/>
              </a:rPr>
              <a:t>Observed a minimum of 4 quarters.</a:t>
            </a:r>
          </a:p>
          <a:p>
            <a:endParaRPr lang="en-US" sz="2400">
              <a:latin typeface="Garamond" panose="02020404030301010803" pitchFamily="18" charset="0"/>
            </a:endParaRPr>
          </a:p>
          <a:p>
            <a:endParaRPr lang="en-US" sz="2400">
              <a:latin typeface="Garamond" panose="02020404030301010803" pitchFamily="18" charset="0"/>
            </a:endParaRPr>
          </a:p>
          <a:p>
            <a:pPr marL="0" indent="0">
              <a:buNone/>
            </a:pPr>
            <a:br>
              <a:rPr lang="en-US" sz="2400">
                <a:latin typeface="Garamond" panose="02020404030301010803" pitchFamily="18" charset="0"/>
              </a:rPr>
            </a:br>
            <a:endParaRPr lang="en-US" sz="2400">
              <a:latin typeface="Garamond" panose="02020404030301010803" pitchFamily="18" charset="0"/>
            </a:endParaRPr>
          </a:p>
          <a:p>
            <a:pPr marL="0" indent="0">
              <a:buNone/>
            </a:pPr>
            <a:br>
              <a:rPr lang="en-US" sz="2400">
                <a:latin typeface="Garamond" panose="02020404030301010803" pitchFamily="18" charset="0"/>
              </a:rPr>
            </a:br>
            <a:endParaRPr lang="en-US" sz="2400">
              <a:latin typeface="Garamond" panose="02020404030301010803" pitchFamily="18" charset="0"/>
            </a:endParaRPr>
          </a:p>
          <a:p>
            <a:pPr marL="0" indent="0">
              <a:buNone/>
            </a:pPr>
            <a:endParaRPr lang="en-US">
              <a:latin typeface="Garamond" panose="02020404030301010803" pitchFamily="18" charset="0"/>
            </a:endParaRPr>
          </a:p>
          <a:p>
            <a:pPr marL="0" indent="0">
              <a:buNone/>
            </a:pPr>
            <a:endParaRPr lang="en-US">
              <a:latin typeface="Garamond" panose="02020404030301010803" pitchFamily="18" charset="0"/>
            </a:endParaRPr>
          </a:p>
        </p:txBody>
      </p:sp>
      <p:sp>
        <p:nvSpPr>
          <p:cNvPr id="8" name="TextBox 7">
            <a:extLst>
              <a:ext uri="{FF2B5EF4-FFF2-40B4-BE49-F238E27FC236}">
                <a16:creationId xmlns:a16="http://schemas.microsoft.com/office/drawing/2014/main" id="{5D980034-AE94-4392-8FAD-AB64C2E72766}"/>
              </a:ext>
            </a:extLst>
          </p:cNvPr>
          <p:cNvSpPr txBox="1"/>
          <p:nvPr/>
        </p:nvSpPr>
        <p:spPr>
          <a:xfrm>
            <a:off x="3047999" y="2478227"/>
            <a:ext cx="6096000" cy="385362"/>
          </a:xfrm>
          <a:prstGeom prst="rect">
            <a:avLst/>
          </a:prstGeom>
          <a:noFill/>
        </p:spPr>
        <p:txBody>
          <a:bodyPr wrap="square">
            <a:spAutoFit/>
          </a:bodyPr>
          <a:lstStyle/>
          <a:p>
            <a:pPr marL="0" marR="0" algn="ctr">
              <a:lnSpc>
                <a:spcPct val="115000"/>
              </a:lnSpc>
              <a:spcBef>
                <a:spcPts val="0"/>
              </a:spcBef>
              <a:spcAft>
                <a:spcPts val="0"/>
              </a:spcAft>
            </a:pPr>
            <a:r>
              <a:rPr lang="en-US" sz="1800" cap="small">
                <a:effectLst/>
                <a:latin typeface="Arial" panose="020B0604020202020204" pitchFamily="34" charset="0"/>
                <a:ea typeface="Calibri" panose="020F0502020204030204" pitchFamily="34" charset="0"/>
                <a:cs typeface="Arial" panose="020B0604020202020204" pitchFamily="34" charset="0"/>
              </a:rPr>
              <a:t>Final Sample Sizes of Individuals by Area Type</a:t>
            </a:r>
          </a:p>
        </p:txBody>
      </p:sp>
      <p:graphicFrame>
        <p:nvGraphicFramePr>
          <p:cNvPr id="10" name="Table 9">
            <a:extLst>
              <a:ext uri="{FF2B5EF4-FFF2-40B4-BE49-F238E27FC236}">
                <a16:creationId xmlns:a16="http://schemas.microsoft.com/office/drawing/2014/main" id="{3D902DEC-0B48-4D2A-973E-50317F72D935}"/>
              </a:ext>
            </a:extLst>
          </p:cNvPr>
          <p:cNvGraphicFramePr>
            <a:graphicFrameLocks noGrp="1"/>
          </p:cNvGraphicFramePr>
          <p:nvPr>
            <p:extLst>
              <p:ext uri="{D42A27DB-BD31-4B8C-83A1-F6EECF244321}">
                <p14:modId xmlns:p14="http://schemas.microsoft.com/office/powerpoint/2010/main" val="322166017"/>
              </p:ext>
            </p:extLst>
          </p:nvPr>
        </p:nvGraphicFramePr>
        <p:xfrm>
          <a:off x="2634395" y="2969308"/>
          <a:ext cx="6923209" cy="1619724"/>
        </p:xfrm>
        <a:graphic>
          <a:graphicData uri="http://schemas.openxmlformats.org/drawingml/2006/table">
            <a:tbl>
              <a:tblPr firstRow="1" firstCol="1" bandRow="1"/>
              <a:tblGrid>
                <a:gridCol w="2307243">
                  <a:extLst>
                    <a:ext uri="{9D8B030D-6E8A-4147-A177-3AD203B41FA5}">
                      <a16:colId xmlns:a16="http://schemas.microsoft.com/office/drawing/2014/main" val="4119061716"/>
                    </a:ext>
                  </a:extLst>
                </a:gridCol>
                <a:gridCol w="2307983">
                  <a:extLst>
                    <a:ext uri="{9D8B030D-6E8A-4147-A177-3AD203B41FA5}">
                      <a16:colId xmlns:a16="http://schemas.microsoft.com/office/drawing/2014/main" val="3638763699"/>
                    </a:ext>
                  </a:extLst>
                </a:gridCol>
                <a:gridCol w="2307983">
                  <a:extLst>
                    <a:ext uri="{9D8B030D-6E8A-4147-A177-3AD203B41FA5}">
                      <a16:colId xmlns:a16="http://schemas.microsoft.com/office/drawing/2014/main" val="130889125"/>
                    </a:ext>
                  </a:extLst>
                </a:gridCol>
              </a:tblGrid>
              <a:tr h="308984">
                <a:tc>
                  <a:txBody>
                    <a:bodyPr/>
                    <a:lstStyle/>
                    <a:p>
                      <a:pPr marL="0" marR="0" algn="ctr">
                        <a:lnSpc>
                          <a:spcPct val="115000"/>
                        </a:lnSpc>
                        <a:spcBef>
                          <a:spcPts val="0"/>
                        </a:spcBef>
                        <a:spcAft>
                          <a:spcPts val="0"/>
                        </a:spcAft>
                      </a:pPr>
                      <a:r>
                        <a:rPr lang="en-US" sz="2000" cap="small">
                          <a:effectLst/>
                          <a:latin typeface="Times New Roman" panose="02020603050405020304" pitchFamily="18" charset="0"/>
                          <a:ea typeface="Calibri" panose="020F0502020204030204" pitchFamily="34" charset="0"/>
                          <a:cs typeface="Arial" panose="020B0604020202020204" pitchFamily="34" charset="0"/>
                        </a:rPr>
                        <a:t> </a:t>
                      </a:r>
                    </a:p>
                  </a:txBody>
                  <a:tcPr marL="68580" marR="68580" marT="0" marB="0">
                    <a:lnL>
                      <a:noFill/>
                    </a:lnL>
                    <a:lnR>
                      <a:noFill/>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0000"/>
                        </a:lnSpc>
                        <a:spcBef>
                          <a:spcPts val="0"/>
                        </a:spcBef>
                        <a:spcAft>
                          <a:spcPts val="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County</a:t>
                      </a:r>
                    </a:p>
                  </a:txBody>
                  <a:tcPr marL="68580" marR="68580" marT="0" marB="0">
                    <a:lnL>
                      <a:noFill/>
                    </a:lnL>
                    <a:lnR>
                      <a:noFill/>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0000"/>
                        </a:lnSpc>
                        <a:spcBef>
                          <a:spcPts val="0"/>
                        </a:spcBef>
                        <a:spcAft>
                          <a:spcPts val="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HSA</a:t>
                      </a:r>
                    </a:p>
                  </a:txBody>
                  <a:tcPr marL="68580" marR="68580" marT="0" marB="0">
                    <a:lnL>
                      <a:noFill/>
                    </a:lnL>
                    <a:lnR>
                      <a:noFill/>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97673755"/>
                  </a:ext>
                </a:extLst>
              </a:tr>
              <a:tr h="298029">
                <a:tc>
                  <a:txBody>
                    <a:bodyPr/>
                    <a:lstStyle/>
                    <a:p>
                      <a:pPr marL="0" marR="0">
                        <a:lnSpc>
                          <a:spcPct val="110000"/>
                        </a:lnSpc>
                        <a:spcBef>
                          <a:spcPts val="0"/>
                        </a:spcBef>
                        <a:spcAft>
                          <a:spcPts val="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Total</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100330" algn="just">
                        <a:lnSpc>
                          <a:spcPct val="110000"/>
                        </a:lnSpc>
                        <a:spcBef>
                          <a:spcPts val="0"/>
                        </a:spcBef>
                        <a:spcAft>
                          <a:spcPts val="0"/>
                        </a:spcAft>
                      </a:pPr>
                      <a:r>
                        <a:rPr lang="en-GB" sz="2000">
                          <a:effectLst/>
                          <a:latin typeface="Times New Roman" panose="02020603050405020304" pitchFamily="18" charset="0"/>
                          <a:ea typeface="Calibri" panose="020F0502020204030204" pitchFamily="34" charset="0"/>
                          <a:cs typeface="Times New Roman" panose="02020603050405020304" pitchFamily="18" charset="0"/>
                        </a:rPr>
                        <a:t>166,727</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100330" algn="just">
                        <a:lnSpc>
                          <a:spcPct val="110000"/>
                        </a:lnSpc>
                        <a:spcBef>
                          <a:spcPts val="0"/>
                        </a:spcBef>
                        <a:spcAft>
                          <a:spcPts val="0"/>
                        </a:spcAft>
                      </a:pPr>
                      <a:r>
                        <a:rPr lang="en-GB" sz="2000">
                          <a:effectLst/>
                          <a:latin typeface="Times New Roman" panose="02020603050405020304" pitchFamily="18" charset="0"/>
                          <a:ea typeface="Calibri" panose="020F0502020204030204" pitchFamily="34" charset="0"/>
                          <a:cs typeface="Times New Roman" panose="02020603050405020304" pitchFamily="18" charset="0"/>
                        </a:rPr>
                        <a:t>156,197</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4096151523"/>
                  </a:ext>
                </a:extLst>
              </a:tr>
              <a:tr h="298029">
                <a:tc>
                  <a:txBody>
                    <a:bodyPr/>
                    <a:lstStyle/>
                    <a:p>
                      <a:pPr marL="0" marR="0">
                        <a:lnSpc>
                          <a:spcPct val="110000"/>
                        </a:lnSpc>
                        <a:spcBef>
                          <a:spcPts val="0"/>
                        </a:spcBef>
                        <a:spcAft>
                          <a:spcPts val="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Treated</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100330" algn="just">
                        <a:lnSpc>
                          <a:spcPct val="110000"/>
                        </a:lnSpc>
                        <a:spcBef>
                          <a:spcPts val="0"/>
                        </a:spcBef>
                        <a:spcAft>
                          <a:spcPts val="0"/>
                        </a:spcAft>
                      </a:pPr>
                      <a:r>
                        <a:rPr lang="en-GB" sz="2000">
                          <a:effectLst/>
                          <a:latin typeface="Times New Roman" panose="02020603050405020304" pitchFamily="18" charset="0"/>
                          <a:ea typeface="Calibri" panose="020F0502020204030204" pitchFamily="34" charset="0"/>
                          <a:cs typeface="Times New Roman" panose="02020603050405020304" pitchFamily="18" charset="0"/>
                        </a:rPr>
                        <a:t>8,332</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100330" algn="just">
                        <a:lnSpc>
                          <a:spcPct val="110000"/>
                        </a:lnSpc>
                        <a:spcBef>
                          <a:spcPts val="0"/>
                        </a:spcBef>
                        <a:spcAft>
                          <a:spcPts val="0"/>
                        </a:spcAft>
                      </a:pPr>
                      <a:r>
                        <a:rPr lang="en-GB" sz="2000">
                          <a:effectLst/>
                          <a:latin typeface="Times New Roman" panose="02020603050405020304" pitchFamily="18" charset="0"/>
                          <a:ea typeface="Calibri" panose="020F0502020204030204" pitchFamily="34" charset="0"/>
                          <a:cs typeface="Times New Roman" panose="02020603050405020304" pitchFamily="18" charset="0"/>
                        </a:rPr>
                        <a:t>6,186</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83610044"/>
                  </a:ext>
                </a:extLst>
              </a:tr>
              <a:tr h="298029">
                <a:tc>
                  <a:txBody>
                    <a:bodyPr/>
                    <a:lstStyle/>
                    <a:p>
                      <a:pPr marL="0" marR="0">
                        <a:lnSpc>
                          <a:spcPct val="110000"/>
                        </a:lnSpc>
                        <a:spcBef>
                          <a:spcPts val="0"/>
                        </a:spcBef>
                        <a:spcAft>
                          <a:spcPts val="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Controls</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indent="100330" algn="just">
                        <a:lnSpc>
                          <a:spcPct val="110000"/>
                        </a:lnSpc>
                        <a:spcBef>
                          <a:spcPts val="0"/>
                        </a:spcBef>
                        <a:spcAft>
                          <a:spcPts val="0"/>
                        </a:spcAft>
                      </a:pPr>
                      <a:r>
                        <a:rPr lang="en-GB" sz="2000">
                          <a:effectLst/>
                          <a:latin typeface="Times New Roman" panose="02020603050405020304" pitchFamily="18" charset="0"/>
                          <a:ea typeface="Calibri" panose="020F0502020204030204" pitchFamily="34" charset="0"/>
                          <a:cs typeface="Times New Roman" panose="02020603050405020304" pitchFamily="18" charset="0"/>
                        </a:rPr>
                        <a:t>158,395</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indent="100330" algn="just">
                        <a:lnSpc>
                          <a:spcPct val="110000"/>
                        </a:lnSpc>
                        <a:spcBef>
                          <a:spcPts val="0"/>
                        </a:spcBef>
                        <a:spcAft>
                          <a:spcPts val="0"/>
                        </a:spcAft>
                      </a:pPr>
                      <a:r>
                        <a:rPr lang="en-GB" sz="2000">
                          <a:effectLst/>
                          <a:latin typeface="Times New Roman" panose="02020603050405020304" pitchFamily="18" charset="0"/>
                          <a:ea typeface="Calibri" panose="020F0502020204030204" pitchFamily="34" charset="0"/>
                          <a:cs typeface="Times New Roman" panose="02020603050405020304" pitchFamily="18" charset="0"/>
                        </a:rPr>
                        <a:t>150,011</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3576268947"/>
                  </a:ext>
                </a:extLst>
              </a:tr>
              <a:tr h="364454">
                <a:tc gridSpan="3">
                  <a:txBody>
                    <a:bodyPr/>
                    <a:lstStyle/>
                    <a:p>
                      <a:pPr marL="0" marR="0" indent="274320">
                        <a:spcBef>
                          <a:spcPts val="0"/>
                        </a:spcBef>
                        <a:spcAft>
                          <a:spcPts val="0"/>
                        </a:spcAft>
                      </a:pPr>
                      <a:r>
                        <a:rPr lang="en-US" sz="1050">
                          <a:effectLst/>
                          <a:latin typeface="Times New Roman" panose="02020603050405020304" pitchFamily="18" charset="0"/>
                          <a:ea typeface="Calibri" panose="020F0502020204030204" pitchFamily="34" charset="0"/>
                          <a:cs typeface="Times New Roman" panose="02020603050405020304" pitchFamily="18" charset="0"/>
                        </a:rPr>
                        <a:t>Source: Federal Reserve Bank of New York Consumer Credit Panel/Equifax </a:t>
                      </a:r>
                    </a:p>
                    <a:p>
                      <a:pPr marL="0" marR="0" indent="274320">
                        <a:spcBef>
                          <a:spcPts val="0"/>
                        </a:spcBef>
                        <a:spcAft>
                          <a:spcPts val="0"/>
                        </a:spcAft>
                      </a:pPr>
                      <a:r>
                        <a:rPr lang="en-US" sz="1050">
                          <a:effectLst/>
                          <a:latin typeface="Times New Roman" panose="02020603050405020304" pitchFamily="18" charset="0"/>
                          <a:ea typeface="Calibri" panose="020F0502020204030204" pitchFamily="34" charset="0"/>
                          <a:cs typeface="Times New Roman" panose="02020603050405020304" pitchFamily="18" charset="0"/>
                        </a:rPr>
                        <a:t>Note: The data included primary account holders between ages 27 to 75.</a:t>
                      </a:r>
                    </a:p>
                  </a:txBody>
                  <a:tcPr marL="68580" marR="68580" marT="0" marB="0">
                    <a:lnL>
                      <a:noFill/>
                    </a:lnL>
                    <a:lnR>
                      <a:noFill/>
                    </a:lnR>
                    <a:lnT w="28575" cap="flat" cmpd="dbl"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14995107"/>
                  </a:ext>
                </a:extLst>
              </a:tr>
            </a:tbl>
          </a:graphicData>
        </a:graphic>
      </p:graphicFrame>
    </p:spTree>
    <p:extLst>
      <p:ext uri="{BB962C8B-B14F-4D97-AF65-F5344CB8AC3E}">
        <p14:creationId xmlns:p14="http://schemas.microsoft.com/office/powerpoint/2010/main" val="39990707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8354E-CA74-442E-BCA8-9DAE02A5646A}"/>
              </a:ext>
            </a:extLst>
          </p:cNvPr>
          <p:cNvSpPr>
            <a:spLocks noGrp="1"/>
          </p:cNvSpPr>
          <p:nvPr>
            <p:ph type="title"/>
          </p:nvPr>
        </p:nvSpPr>
        <p:spPr>
          <a:xfrm>
            <a:off x="725589" y="94859"/>
            <a:ext cx="10515600" cy="756479"/>
          </a:xfrm>
        </p:spPr>
        <p:txBody>
          <a:bodyPr/>
          <a:lstStyle/>
          <a:p>
            <a:r>
              <a:rPr lang="en-US"/>
              <a:t>Brief Look at Financial Health Across Ages</a:t>
            </a:r>
          </a:p>
        </p:txBody>
      </p:sp>
      <p:pic>
        <p:nvPicPr>
          <p:cNvPr id="5" name="Graphic 5">
            <a:extLst>
              <a:ext uri="{FF2B5EF4-FFF2-40B4-BE49-F238E27FC236}">
                <a16:creationId xmlns:a16="http://schemas.microsoft.com/office/drawing/2014/main" id="{01AA1042-0BDD-45F7-98CB-1EC4E3496305}"/>
              </a:ext>
            </a:extLst>
          </p:cNvPr>
          <p:cNvPicPr/>
          <p:nvPr/>
        </p:nvPicPr>
        <p:blipFill>
          <a:blip r:embed="rId2">
            <a:extLst>
              <a:ext uri="{96DAC541-7B7A-43D3-8B79-37D633B846F1}">
                <asvg:svgBlip xmlns:asvg="http://schemas.microsoft.com/office/drawing/2016/SVG/main" r:embed="rId3"/>
              </a:ext>
            </a:extLst>
          </a:blip>
          <a:stretch>
            <a:fillRect/>
          </a:stretch>
        </p:blipFill>
        <p:spPr>
          <a:xfrm>
            <a:off x="0" y="851337"/>
            <a:ext cx="5981888" cy="4522451"/>
          </a:xfrm>
          <a:prstGeom prst="rect">
            <a:avLst/>
          </a:prstGeom>
        </p:spPr>
      </p:pic>
      <p:pic>
        <p:nvPicPr>
          <p:cNvPr id="6" name="Graphic 6">
            <a:extLst>
              <a:ext uri="{FF2B5EF4-FFF2-40B4-BE49-F238E27FC236}">
                <a16:creationId xmlns:a16="http://schemas.microsoft.com/office/drawing/2014/main" id="{9AE62B19-52D8-459C-A1AB-5E2E31AB5C6A}"/>
              </a:ext>
            </a:extLst>
          </p:cNvPr>
          <p:cNvPicPr/>
          <p:nvPr/>
        </p:nvPicPr>
        <p:blipFill>
          <a:blip r:embed="rId4">
            <a:extLst>
              <a:ext uri="{96DAC541-7B7A-43D3-8B79-37D633B846F1}">
                <asvg:svgBlip xmlns:asvg="http://schemas.microsoft.com/office/drawing/2016/SVG/main" r:embed="rId5"/>
              </a:ext>
            </a:extLst>
          </a:blip>
          <a:stretch>
            <a:fillRect/>
          </a:stretch>
        </p:blipFill>
        <p:spPr>
          <a:xfrm>
            <a:off x="5981888" y="851338"/>
            <a:ext cx="5900432" cy="4522450"/>
          </a:xfrm>
          <a:prstGeom prst="rect">
            <a:avLst/>
          </a:prstGeom>
        </p:spPr>
      </p:pic>
      <p:sp>
        <p:nvSpPr>
          <p:cNvPr id="4" name="TextBox 3">
            <a:extLst>
              <a:ext uri="{FF2B5EF4-FFF2-40B4-BE49-F238E27FC236}">
                <a16:creationId xmlns:a16="http://schemas.microsoft.com/office/drawing/2014/main" id="{043FA617-4DA8-7591-38ED-4F496B1C0AD1}"/>
              </a:ext>
            </a:extLst>
          </p:cNvPr>
          <p:cNvSpPr txBox="1"/>
          <p:nvPr/>
        </p:nvSpPr>
        <p:spPr>
          <a:xfrm>
            <a:off x="2933888" y="5391458"/>
            <a:ext cx="6096000" cy="646331"/>
          </a:xfrm>
          <a:prstGeom prst="rect">
            <a:avLst/>
          </a:prstGeom>
          <a:noFill/>
        </p:spPr>
        <p:txBody>
          <a:bodyPr wrap="square">
            <a:spAutoFit/>
          </a:bodyPr>
          <a:lstStyle/>
          <a:p>
            <a:pPr marL="0" marR="0" algn="ctr">
              <a:spcBef>
                <a:spcPts val="0"/>
              </a:spcBef>
              <a:spcAft>
                <a:spcPts val="0"/>
              </a:spcAft>
            </a:pPr>
            <a:r>
              <a:rPr lang="en-US" sz="1800">
                <a:solidFill>
                  <a:srgbClr val="000000"/>
                </a:solidFill>
                <a:effectLst/>
                <a:latin typeface="Garamond" panose="02020404030301010803" pitchFamily="18" charset="0"/>
                <a:ea typeface="Times New Roman" panose="02020603050405020304" pitchFamily="18" charset="0"/>
              </a:rPr>
              <a:t>Source: </a:t>
            </a:r>
            <a:r>
              <a:rPr lang="en-US" sz="1800">
                <a:solidFill>
                  <a:srgbClr val="000000"/>
                </a:solidFill>
                <a:effectLst/>
                <a:latin typeface="Calibri" panose="020F0502020204030204" pitchFamily="34" charset="0"/>
                <a:ea typeface="Calibri" panose="020F0502020204030204" pitchFamily="34" charset="0"/>
              </a:rPr>
              <a:t> </a:t>
            </a:r>
            <a:r>
              <a:rPr lang="en-US" sz="1800" i="1">
                <a:solidFill>
                  <a:srgbClr val="000000"/>
                </a:solidFill>
                <a:effectLst/>
                <a:latin typeface="Garamond" panose="02020404030301010803" pitchFamily="18" charset="0"/>
                <a:ea typeface="Times New Roman" panose="02020603050405020304" pitchFamily="18" charset="0"/>
              </a:rPr>
              <a:t>Federal Reserve Bank of New York Consumer Credit Panel/Equifax</a:t>
            </a:r>
            <a:endParaRPr lang="en-US" sz="200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1161805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687470"/>
          </a:xfrm>
        </p:spPr>
        <p:txBody>
          <a:bodyPr>
            <a:normAutofit fontScale="90000"/>
          </a:bodyPr>
          <a:lstStyle/>
          <a:p>
            <a:r>
              <a:rPr lang="en-US">
                <a:latin typeface="Arial" panose="020B0604020202020204" pitchFamily="34" charset="0"/>
                <a:cs typeface="Arial" panose="020B0604020202020204" pitchFamily="34" charset="0"/>
              </a:rPr>
              <a:t>Methods	</a:t>
            </a:r>
            <a:endParaRPr lang="en-US">
              <a:solidFill>
                <a:schemeClr val="tx1"/>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87959" y="700053"/>
                <a:ext cx="11449574" cy="5237017"/>
              </a:xfrm>
            </p:spPr>
            <p:txBody>
              <a:bodyPr>
                <a:normAutofit/>
              </a:bodyPr>
              <a:lstStyle/>
              <a:p>
                <a:pPr>
                  <a:buFont typeface="Arial" panose="020B0604020202020204" pitchFamily="34" charset="0"/>
                  <a:buChar char="•"/>
                </a:pPr>
                <a:r>
                  <a:rPr lang="en-US">
                    <a:latin typeface="Garamond" panose="02020404030301010803" pitchFamily="18" charset="0"/>
                  </a:rPr>
                  <a:t>The first approach uses an event study method:</a:t>
                </a:r>
                <a:br>
                  <a:rPr lang="en-US"/>
                </a:br>
                <a:endParaRPr lang="en-US"/>
              </a:p>
              <a:p>
                <a:pPr marL="0" indent="0" algn="ctr">
                  <a:lnSpc>
                    <a:spcPct val="120000"/>
                  </a:lnSpc>
                  <a:buNone/>
                </a:pPr>
                <a:r>
                  <a:rPr lang="en-US"/>
                  <a:t> </a:t>
                </a:r>
                <a14:m>
                  <m:oMath xmlns:m="http://schemas.openxmlformats.org/officeDocument/2006/math">
                    <m:sSub>
                      <m:sSubPr>
                        <m:ctrlPr>
                          <a:rPr lang="en-US"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𝑖𝑞</m:t>
                        </m:r>
                      </m:sub>
                    </m:sSub>
                    <m:r>
                      <a:rPr lang="en-GB" i="1">
                        <a:latin typeface="Cambria Math" panose="02040503050406030204" pitchFamily="18" charset="0"/>
                      </a:rPr>
                      <m:t>=</m:t>
                    </m:r>
                    <m:sSub>
                      <m:sSubPr>
                        <m:ctrlPr>
                          <a:rPr lang="en-US" i="1">
                            <a:latin typeface="Cambria Math" panose="02040503050406030204" pitchFamily="18" charset="0"/>
                          </a:rPr>
                        </m:ctrlPr>
                      </m:sSubPr>
                      <m:e>
                        <m:r>
                          <a:rPr lang="en-GB" i="1">
                            <a:latin typeface="Cambria Math" panose="02040503050406030204" pitchFamily="18" charset="0"/>
                          </a:rPr>
                          <m:t>𝛽</m:t>
                        </m:r>
                      </m:e>
                      <m:sub>
                        <m:r>
                          <a:rPr lang="en-GB"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𝑌𝑒𝑎</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𝑦</m:t>
                        </m:r>
                      </m:sub>
                    </m:sSub>
                    <m:r>
                      <a:rPr lang="en-US" i="1">
                        <a:latin typeface="Cambria Math" panose="02040503050406030204" pitchFamily="18" charset="0"/>
                      </a:rPr>
                      <m:t>∗</m:t>
                    </m:r>
                    <m:r>
                      <a:rPr lang="en-US" i="1">
                        <a:latin typeface="Cambria Math" panose="02040503050406030204" pitchFamily="18" charset="0"/>
                      </a:rPr>
                      <m:t>𝑄𝑡</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𝑞</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GB" i="1">
                            <a:latin typeface="Cambria Math" panose="02040503050406030204" pitchFamily="18" charset="0"/>
                          </a:rPr>
                          <m:t>𝛽</m:t>
                        </m:r>
                      </m:e>
                      <m:sub>
                        <m:r>
                          <a:rPr lang="en-US" i="1">
                            <a:latin typeface="Cambria Math" panose="02040503050406030204" pitchFamily="18" charset="0"/>
                          </a:rPr>
                          <m:t>21−</m:t>
                        </m:r>
                      </m:sub>
                    </m:sSub>
                    <m:r>
                      <a:rPr lang="en-US" i="1">
                        <a:latin typeface="Cambria Math" panose="02040503050406030204" pitchFamily="18" charset="0"/>
                      </a:rPr>
                      <m:t>𝐶𝑙𝑜𝑠𝑢𝑟</m:t>
                    </m:r>
                    <m:sSub>
                      <m:sSubPr>
                        <m:ctrlPr>
                          <a:rPr lang="en-US" i="1">
                            <a:latin typeface="Cambria Math" panose="02040503050406030204" pitchFamily="18" charset="0"/>
                          </a:rPr>
                        </m:ctrlPr>
                      </m:sSubPr>
                      <m:e>
                        <m:r>
                          <a:rPr lang="en-US" i="1">
                            <a:latin typeface="Cambria Math" panose="02040503050406030204" pitchFamily="18" charset="0"/>
                          </a:rPr>
                          <m:t>𝑒𝑃𝑜𝑠𝑡</m:t>
                        </m:r>
                      </m:e>
                      <m:sub>
                        <m:r>
                          <a:rPr lang="en-US" i="1">
                            <a:latin typeface="Cambria Math" panose="02040503050406030204" pitchFamily="18" charset="0"/>
                          </a:rPr>
                          <m:t>𝑖𝑞</m:t>
                        </m:r>
                      </m:sub>
                    </m:sSub>
                    <m:r>
                      <a:rPr lang="en-US" i="1">
                        <a:latin typeface="Cambria Math" panose="02040503050406030204" pitchFamily="18" charset="0"/>
                      </a:rPr>
                      <m:t>+</m:t>
                    </m:r>
                  </m:oMath>
                </a14:m>
                <a:endParaRPr lang="en-US" i="1"/>
              </a:p>
              <a:p>
                <a:pPr marL="0" indent="0" algn="ctr">
                  <a:lnSpc>
                    <a:spcPct val="120000"/>
                  </a:lnSpc>
                  <a:buNone/>
                </a:pPr>
                <a:r>
                  <a:rPr lang="en-US"/>
                  <a:t> </a:t>
                </a:r>
                <a14:m>
                  <m:oMath xmlns:m="http://schemas.openxmlformats.org/officeDocument/2006/math">
                    <m:nary>
                      <m:naryPr>
                        <m:chr m:val="∑"/>
                        <m:limLoc m:val="subSup"/>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=−20</m:t>
                        </m:r>
                      </m:sub>
                      <m:sup>
                        <m:r>
                          <a:rPr lang="en-US" i="1">
                            <a:latin typeface="Cambria Math" panose="02040503050406030204" pitchFamily="18" charset="0"/>
                          </a:rPr>
                          <m:t>𝑗</m:t>
                        </m:r>
                        <m:r>
                          <a:rPr lang="en-US" i="1">
                            <a:latin typeface="Cambria Math" panose="02040503050406030204" pitchFamily="18" charset="0"/>
                          </a:rPr>
                          <m:t>=20</m:t>
                        </m:r>
                      </m:sup>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𝑗</m:t>
                            </m:r>
                          </m:sub>
                        </m:sSub>
                      </m:e>
                    </m:nary>
                    <m:r>
                      <a:rPr lang="en-US" i="1">
                        <a:latin typeface="Cambria Math" panose="02040503050406030204" pitchFamily="18" charset="0"/>
                      </a:rPr>
                      <m:t>𝐶𝑙𝑜𝑠𝑢𝑟</m:t>
                    </m:r>
                    <m:sSub>
                      <m:sSubPr>
                        <m:ctrlPr>
                          <a:rPr lang="en-US" i="1">
                            <a:latin typeface="Cambria Math" panose="02040503050406030204" pitchFamily="18" charset="0"/>
                          </a:rPr>
                        </m:ctrlPr>
                      </m:sSubPr>
                      <m:e>
                        <m:r>
                          <a:rPr lang="en-US" i="1">
                            <a:latin typeface="Cambria Math" panose="02040503050406030204" pitchFamily="18" charset="0"/>
                          </a:rPr>
                          <m:t>𝑒𝑃𝑜𝑠𝑡</m:t>
                        </m:r>
                      </m:e>
                      <m:sub>
                        <m:r>
                          <a:rPr lang="en-US" i="1">
                            <a:latin typeface="Cambria Math" panose="02040503050406030204" pitchFamily="18" charset="0"/>
                          </a:rPr>
                          <m:t>𝑖𝑞</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GB" i="1">
                            <a:latin typeface="Cambria Math" panose="02040503050406030204" pitchFamily="18" charset="0"/>
                          </a:rPr>
                          <m:t>𝛽</m:t>
                        </m:r>
                      </m:e>
                      <m:sub>
                        <m:r>
                          <a:rPr lang="en-US" i="1">
                            <a:latin typeface="Cambria Math" panose="02040503050406030204" pitchFamily="18" charset="0"/>
                          </a:rPr>
                          <m:t>21+</m:t>
                        </m:r>
                      </m:sub>
                    </m:sSub>
                    <m:r>
                      <a:rPr lang="en-US" i="1">
                        <a:latin typeface="Cambria Math" panose="02040503050406030204" pitchFamily="18" charset="0"/>
                      </a:rPr>
                      <m:t>𝐶𝑙𝑜𝑠𝑢𝑟</m:t>
                    </m:r>
                    <m:sSub>
                      <m:sSubPr>
                        <m:ctrlPr>
                          <a:rPr lang="en-US" i="1">
                            <a:latin typeface="Cambria Math" panose="02040503050406030204" pitchFamily="18" charset="0"/>
                          </a:rPr>
                        </m:ctrlPr>
                      </m:sSubPr>
                      <m:e>
                        <m:r>
                          <a:rPr lang="en-US" i="1">
                            <a:latin typeface="Cambria Math" panose="02040503050406030204" pitchFamily="18" charset="0"/>
                          </a:rPr>
                          <m:t>𝑒𝑃𝑜𝑠𝑡</m:t>
                        </m:r>
                      </m:e>
                      <m:sub>
                        <m:r>
                          <a:rPr lang="en-US" i="1">
                            <a:latin typeface="Cambria Math" panose="02040503050406030204" pitchFamily="18" charset="0"/>
                          </a:rPr>
                          <m:t>𝑖𝑞</m:t>
                        </m:r>
                      </m:sub>
                    </m:sSub>
                    <m:r>
                      <a:rPr lang="en-GB" i="1">
                        <a:latin typeface="Cambria Math" panose="02040503050406030204" pitchFamily="18" charset="0"/>
                      </a:rPr>
                      <m:t>+</m:t>
                    </m:r>
                    <m:sSub>
                      <m:sSubPr>
                        <m:ctrlPr>
                          <a:rPr lang="en-US" i="1">
                            <a:latin typeface="Cambria Math" panose="02040503050406030204" pitchFamily="18" charset="0"/>
                          </a:rPr>
                        </m:ctrlPr>
                      </m:sSubPr>
                      <m:e>
                        <m:r>
                          <a:rPr lang="en-GB" i="1">
                            <a:latin typeface="Cambria Math" panose="02040503050406030204" pitchFamily="18" charset="0"/>
                          </a:rPr>
                          <m:t>𝜀</m:t>
                        </m:r>
                      </m:e>
                      <m:sub>
                        <m:r>
                          <a:rPr lang="en-GB" i="1">
                            <a:latin typeface="Cambria Math" panose="02040503050406030204" pitchFamily="18" charset="0"/>
                          </a:rPr>
                          <m:t>𝑖𝑞</m:t>
                        </m:r>
                      </m:sub>
                    </m:sSub>
                  </m:oMath>
                </a14:m>
                <a:endParaRPr lang="en-US" sz="2400" b="1"/>
              </a:p>
              <a:p>
                <a:pPr marL="0" indent="0">
                  <a:buNone/>
                </a:pPr>
                <a:endParaRPr lang="en-US" sz="2400"/>
              </a:p>
              <a:p>
                <a14:m>
                  <m:oMath xmlns:m="http://schemas.openxmlformats.org/officeDocument/2006/math">
                    <m:sSub>
                      <m:sSubPr>
                        <m:ctrlPr>
                          <a:rPr lang="en-US" sz="2400" i="1">
                            <a:latin typeface="Cambria Math" panose="02040503050406030204" pitchFamily="18" charset="0"/>
                          </a:rPr>
                        </m:ctrlPr>
                      </m:sSubPr>
                      <m:e>
                        <m:r>
                          <a:rPr lang="en-GB" sz="2400" i="1">
                            <a:latin typeface="Cambria Math" panose="02040503050406030204" pitchFamily="18" charset="0"/>
                          </a:rPr>
                          <m:t>𝑦</m:t>
                        </m:r>
                      </m:e>
                      <m:sub>
                        <m:r>
                          <a:rPr lang="en-GB" sz="2400" i="1">
                            <a:latin typeface="Cambria Math" panose="02040503050406030204" pitchFamily="18" charset="0"/>
                          </a:rPr>
                          <m:t>𝑖</m:t>
                        </m:r>
                        <m:r>
                          <a:rPr lang="en-US" sz="2400" b="0" i="1" smtClean="0">
                            <a:latin typeface="Cambria Math" panose="02040503050406030204" pitchFamily="18" charset="0"/>
                          </a:rPr>
                          <m:t>𝑞</m:t>
                        </m:r>
                      </m:sub>
                    </m:sSub>
                    <m:r>
                      <a:rPr lang="en-US" sz="2400" b="0" i="1" smtClean="0">
                        <a:latin typeface="Cambria Math" panose="02040503050406030204" pitchFamily="18" charset="0"/>
                      </a:rPr>
                      <m:t> </m:t>
                    </m:r>
                  </m:oMath>
                </a14:m>
                <a:r>
                  <a:rPr lang="en-US" sz="2200">
                    <a:latin typeface="Garamond" panose="02020404030301010803" pitchFamily="18" charset="0"/>
                    <a:ea typeface="DejaVu Math TeX Gyre" panose="02000503000000000000" pitchFamily="2" charset="0"/>
                    <a:cs typeface="DejaVu Math TeX Gyre" panose="02000503000000000000" pitchFamily="2" charset="0"/>
                  </a:rPr>
                  <a:t>is the </a:t>
                </a:r>
                <a:r>
                  <a:rPr lang="en-US" sz="2000">
                    <a:latin typeface="Garamond" panose="02020404030301010803" pitchFamily="18" charset="0"/>
                    <a:ea typeface="DejaVu Math TeX Gyre" panose="02000503000000000000" pitchFamily="2" charset="0"/>
                    <a:cs typeface="DejaVu Math TeX Gyre" panose="02000503000000000000" pitchFamily="2" charset="0"/>
                  </a:rPr>
                  <a:t>financial</a:t>
                </a:r>
                <a:r>
                  <a:rPr lang="en-US" sz="2200">
                    <a:latin typeface="Garamond" panose="02020404030301010803" pitchFamily="18" charset="0"/>
                    <a:ea typeface="DejaVu Math TeX Gyre" panose="02000503000000000000" pitchFamily="2" charset="0"/>
                    <a:cs typeface="DejaVu Math TeX Gyre" panose="02000503000000000000" pitchFamily="2" charset="0"/>
                  </a:rPr>
                  <a:t> outcome of individual </a:t>
                </a:r>
                <a14:m>
                  <m:oMath xmlns:m="http://schemas.openxmlformats.org/officeDocument/2006/math">
                    <m:r>
                      <a:rPr lang="en-US" sz="2200" i="1" dirty="0" smtClean="0">
                        <a:latin typeface="Cambria Math" panose="02040503050406030204" pitchFamily="18" charset="0"/>
                        <a:ea typeface="DejaVu Math TeX Gyre" panose="02000503000000000000" pitchFamily="2" charset="0"/>
                        <a:cs typeface="DejaVu Math TeX Gyre" panose="02000503000000000000" pitchFamily="2" charset="0"/>
                      </a:rPr>
                      <m:t>𝑖</m:t>
                    </m:r>
                  </m:oMath>
                </a14:m>
                <a:r>
                  <a:rPr lang="en-US" sz="2200">
                    <a:latin typeface="Garamond" panose="02020404030301010803" pitchFamily="18" charset="0"/>
                    <a:ea typeface="DejaVu Math TeX Gyre" panose="02000503000000000000" pitchFamily="2" charset="0"/>
                    <a:cs typeface="DejaVu Math TeX Gyre" panose="02000503000000000000" pitchFamily="2" charset="0"/>
                  </a:rPr>
                  <a:t> in panel quarter </a:t>
                </a:r>
                <a14:m>
                  <m:oMath xmlns:m="http://schemas.openxmlformats.org/officeDocument/2006/math">
                    <m:r>
                      <a:rPr lang="en-US" sz="2200" b="0" i="1" smtClean="0">
                        <a:latin typeface="Cambria Math" panose="02040503050406030204" pitchFamily="18" charset="0"/>
                        <a:ea typeface="DejaVu Math TeX Gyre" panose="02000503000000000000" pitchFamily="2" charset="0"/>
                        <a:cs typeface="DejaVu Math TeX Gyre" panose="02000503000000000000" pitchFamily="2" charset="0"/>
                      </a:rPr>
                      <m:t>𝑞</m:t>
                    </m:r>
                  </m:oMath>
                </a14:m>
                <a:r>
                  <a:rPr lang="en-US" sz="2200">
                    <a:latin typeface="Garamond" panose="02020404030301010803" pitchFamily="18" charset="0"/>
                    <a:ea typeface="DejaVu Math TeX Gyre" panose="02000503000000000000" pitchFamily="2" charset="0"/>
                    <a:cs typeface="DejaVu Math TeX Gyre" panose="02000503000000000000" pitchFamily="2" charset="0"/>
                  </a:rPr>
                  <a:t>.</a:t>
                </a:r>
              </a:p>
              <a:p>
                <a14:m>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ea typeface="Cambria Math" panose="02040503050406030204" pitchFamily="18" charset="0"/>
                          </a:rPr>
                          <m:t>21−</m:t>
                        </m:r>
                      </m:sub>
                    </m:sSub>
                  </m:oMath>
                </a14:m>
                <a:r>
                  <a:rPr lang="en-US" sz="2400">
                    <a:latin typeface="Cambria Math" panose="02040503050406030204" pitchFamily="18" charset="0"/>
                    <a:ea typeface="Cambria Math" panose="02040503050406030204" pitchFamily="18" charset="0"/>
                  </a:rPr>
                  <a:t> </a:t>
                </a:r>
                <a:r>
                  <a:rPr lang="en-US" sz="2200">
                    <a:latin typeface="Garamond" panose="02020404030301010803" pitchFamily="18" charset="0"/>
                  </a:rPr>
                  <a:t>captures all quarters that are lagged 21 quarters or more from the time of the closure.</a:t>
                </a:r>
                <a:r>
                  <a:rPr lang="en-US"/>
                  <a:t> </a:t>
                </a:r>
                <a:endParaRPr lang="en-US" sz="2400" i="1">
                  <a:latin typeface="Cambria Math" panose="02040503050406030204" pitchFamily="18" charset="0"/>
                </a:endParaRPr>
              </a:p>
              <a:p>
                <a14:m>
                  <m:oMath xmlns:m="http://schemas.openxmlformats.org/officeDocument/2006/math">
                    <m:nary>
                      <m:naryPr>
                        <m:chr m:val="∑"/>
                        <m:limLoc m:val="subSup"/>
                        <m:ctrlPr>
                          <a:rPr lang="en-US" sz="2400" i="1">
                            <a:latin typeface="Cambria Math" panose="02040503050406030204" pitchFamily="18" charset="0"/>
                            <a:ea typeface="Cambria Math" panose="02040503050406030204" pitchFamily="18" charset="0"/>
                          </a:rPr>
                        </m:ctrlPr>
                      </m:naryPr>
                      <m:sub>
                        <m:r>
                          <a:rPr lang="en-US" sz="2400" i="1">
                            <a:latin typeface="Cambria Math" panose="02040503050406030204" pitchFamily="18" charset="0"/>
                            <a:ea typeface="Cambria Math" panose="02040503050406030204" pitchFamily="18" charset="0"/>
                          </a:rPr>
                          <m:t>𝑗</m:t>
                        </m:r>
                        <m:r>
                          <a:rPr lang="en-US" sz="2400" i="1">
                            <a:latin typeface="Cambria Math" panose="02040503050406030204" pitchFamily="18" charset="0"/>
                            <a:ea typeface="Cambria Math" panose="02040503050406030204" pitchFamily="18" charset="0"/>
                          </a:rPr>
                          <m:t>=−20</m:t>
                        </m:r>
                      </m:sub>
                      <m:sup>
                        <m:r>
                          <a:rPr lang="en-US" sz="2400" i="1">
                            <a:latin typeface="Cambria Math" panose="02040503050406030204" pitchFamily="18" charset="0"/>
                            <a:ea typeface="Cambria Math" panose="02040503050406030204" pitchFamily="18" charset="0"/>
                          </a:rPr>
                          <m:t>𝑗</m:t>
                        </m:r>
                        <m:r>
                          <a:rPr lang="en-US" sz="2400" i="1">
                            <a:latin typeface="Cambria Math" panose="02040503050406030204" pitchFamily="18" charset="0"/>
                            <a:ea typeface="Cambria Math" panose="02040503050406030204" pitchFamily="18" charset="0"/>
                          </a:rPr>
                          <m:t>=20</m:t>
                        </m:r>
                      </m:sup>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ea typeface="Cambria Math" panose="02040503050406030204" pitchFamily="18" charset="0"/>
                              </a:rPr>
                              <m:t>𝑗</m:t>
                            </m:r>
                          </m:sub>
                        </m:sSub>
                      </m:e>
                    </m:nary>
                    <m:r>
                      <a:rPr lang="en-US" sz="2400" i="1">
                        <a:latin typeface="Cambria Math" panose="02040503050406030204" pitchFamily="18" charset="0"/>
                        <a:ea typeface="Cambria Math" panose="02040503050406030204" pitchFamily="18" charset="0"/>
                      </a:rPr>
                      <m:t>𝐶𝑙𝑜𝑠𝑢𝑟</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𝑒𝑃𝑜𝑠𝑡</m:t>
                        </m:r>
                      </m:e>
                      <m:sub>
                        <m:r>
                          <a:rPr lang="en-US" sz="2400" i="1">
                            <a:latin typeface="Cambria Math" panose="02040503050406030204" pitchFamily="18" charset="0"/>
                            <a:ea typeface="Cambria Math" panose="02040503050406030204" pitchFamily="18" charset="0"/>
                          </a:rPr>
                          <m:t>𝑖𝑞</m:t>
                        </m:r>
                      </m:sub>
                    </m:sSub>
                  </m:oMath>
                </a14:m>
                <a:r>
                  <a:rPr lang="en-US" sz="2400">
                    <a:latin typeface="Cambria Math" panose="02040503050406030204" pitchFamily="18" charset="0"/>
                    <a:ea typeface="Cambria Math" panose="02040503050406030204" pitchFamily="18" charset="0"/>
                    <a:cs typeface="DejaVu Math TeX Gyre" panose="02000503000000000000" pitchFamily="2" charset="0"/>
                  </a:rPr>
                  <a:t> </a:t>
                </a:r>
                <a:r>
                  <a:rPr lang="en-US" sz="2200">
                    <a:latin typeface="Garamond" panose="02020404030301010803" pitchFamily="18" charset="0"/>
                    <a:ea typeface="Cambria Math" panose="02040503050406030204" pitchFamily="18" charset="0"/>
                    <a:cs typeface="DejaVu Math TeX Gyre" panose="02000503000000000000" pitchFamily="2" charset="0"/>
                  </a:rPr>
                  <a:t>Takes a value of 0 before a closure and a value 1 after closure. The closure period is the omitted period. </a:t>
                </a:r>
                <a:endParaRPr lang="en-US" sz="2400">
                  <a:latin typeface="Cambria Math" panose="02040503050406030204" pitchFamily="18" charset="0"/>
                  <a:ea typeface="Cambria Math" panose="02040503050406030204" pitchFamily="18" charset="0"/>
                  <a:cs typeface="DejaVu Math TeX Gyre" panose="02000503000000000000" pitchFamily="2" charset="0"/>
                </a:endParaRPr>
              </a:p>
              <a:p>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𝛼</m:t>
                        </m:r>
                      </m:e>
                      <m:sub>
                        <m:r>
                          <a:rPr lang="en-GB" i="1">
                            <a:latin typeface="Cambria Math" panose="02040503050406030204" pitchFamily="18" charset="0"/>
                          </a:rPr>
                          <m:t>𝑖</m:t>
                        </m:r>
                      </m:sub>
                    </m:sSub>
                  </m:oMath>
                </a14:m>
                <a:r>
                  <a:rPr lang="en-US" sz="2200">
                    <a:latin typeface="Garamond" panose="02020404030301010803" pitchFamily="18" charset="0"/>
                    <a:ea typeface="DejaVu Math TeX Gyre" panose="02000503000000000000" pitchFamily="2" charset="0"/>
                    <a:cs typeface="DejaVu Math TeX Gyre" panose="02000503000000000000" pitchFamily="2" charset="0"/>
                  </a:rPr>
                  <a:t>is the fixed effects of consumer </a:t>
                </a:r>
                <a14:m>
                  <m:oMath xmlns:m="http://schemas.openxmlformats.org/officeDocument/2006/math">
                    <m:r>
                      <a:rPr lang="en-US" sz="2200" b="0" i="1" smtClean="0">
                        <a:latin typeface="Cambria Math" panose="02040503050406030204" pitchFamily="18" charset="0"/>
                        <a:ea typeface="DejaVu Math TeX Gyre" panose="02000503000000000000" pitchFamily="2" charset="0"/>
                        <a:cs typeface="DejaVu Math TeX Gyre" panose="02000503000000000000" pitchFamily="2" charset="0"/>
                      </a:rPr>
                      <m:t>𝑖</m:t>
                    </m:r>
                  </m:oMath>
                </a14:m>
                <a:r>
                  <a:rPr lang="en-US" sz="2200">
                    <a:latin typeface="Garamond" panose="02020404030301010803" pitchFamily="18" charset="0"/>
                    <a:ea typeface="DejaVu Math TeX Gyre" panose="02000503000000000000" pitchFamily="2" charset="0"/>
                    <a:cs typeface="DejaVu Math TeX Gyre" panose="02000503000000000000" pitchFamily="2" charset="0"/>
                  </a:rPr>
                  <a:t> and </a:t>
                </a:r>
                <a14:m>
                  <m:oMath xmlns:m="http://schemas.openxmlformats.org/officeDocument/2006/math">
                    <m:r>
                      <a:rPr lang="en-US" sz="2400" i="1">
                        <a:latin typeface="Cambria Math" panose="02040503050406030204" pitchFamily="18" charset="0"/>
                      </a:rPr>
                      <m:t>𝑌𝑒𝑎</m:t>
                    </m:r>
                    <m:sSub>
                      <m:sSubPr>
                        <m:ctrlPr>
                          <a:rPr lang="en-US" sz="2400" i="1">
                            <a:latin typeface="Cambria Math" panose="02040503050406030204" pitchFamily="18" charset="0"/>
                          </a:rPr>
                        </m:ctrlPr>
                      </m:sSubPr>
                      <m:e>
                        <m:r>
                          <a:rPr lang="en-US" sz="2400" i="1">
                            <a:latin typeface="Cambria Math" panose="02040503050406030204" pitchFamily="18" charset="0"/>
                          </a:rPr>
                          <m:t>𝑟</m:t>
                        </m:r>
                      </m:e>
                      <m:sub>
                        <m:r>
                          <a:rPr lang="en-US" sz="2400" i="1">
                            <a:latin typeface="Cambria Math" panose="02040503050406030204" pitchFamily="18" charset="0"/>
                          </a:rPr>
                          <m:t>𝑦</m:t>
                        </m:r>
                      </m:sub>
                    </m:sSub>
                    <m:r>
                      <a:rPr lang="en-US" sz="2400" i="1">
                        <a:latin typeface="Cambria Math" panose="02040503050406030204" pitchFamily="18" charset="0"/>
                      </a:rPr>
                      <m:t>∗</m:t>
                    </m:r>
                    <m:r>
                      <a:rPr lang="en-US" sz="2400" i="1">
                        <a:latin typeface="Cambria Math" panose="02040503050406030204" pitchFamily="18" charset="0"/>
                      </a:rPr>
                      <m:t>𝑄𝑡</m:t>
                    </m:r>
                    <m:sSub>
                      <m:sSubPr>
                        <m:ctrlPr>
                          <a:rPr lang="en-US" sz="2400" i="1">
                            <a:latin typeface="Cambria Math" panose="02040503050406030204" pitchFamily="18" charset="0"/>
                          </a:rPr>
                        </m:ctrlPr>
                      </m:sSubPr>
                      <m:e>
                        <m:r>
                          <a:rPr lang="en-US" sz="2400" i="1">
                            <a:latin typeface="Cambria Math" panose="02040503050406030204" pitchFamily="18" charset="0"/>
                          </a:rPr>
                          <m:t>𝑟</m:t>
                        </m:r>
                      </m:e>
                      <m:sub>
                        <m:r>
                          <a:rPr lang="en-US" sz="2400" i="1">
                            <a:latin typeface="Cambria Math" panose="02040503050406030204" pitchFamily="18" charset="0"/>
                          </a:rPr>
                          <m:t>𝑞</m:t>
                        </m:r>
                      </m:sub>
                    </m:sSub>
                  </m:oMath>
                </a14:m>
                <a:r>
                  <a:rPr lang="en-US" sz="2200">
                    <a:latin typeface="Garamond" panose="02020404030301010803" pitchFamily="18" charset="0"/>
                    <a:ea typeface="DejaVu Math TeX Gyre" panose="02000503000000000000" pitchFamily="2" charset="0"/>
                    <a:cs typeface="DejaVu Math TeX Gyre" panose="02000503000000000000" pitchFamily="2" charset="0"/>
                  </a:rPr>
                  <a:t> are year by quarter fixed effects.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87959" y="700053"/>
                <a:ext cx="11449574" cy="5237017"/>
              </a:xfrm>
              <a:blipFill>
                <a:blip r:embed="rId2"/>
                <a:stretch>
                  <a:fillRect l="-958" t="-1979" b="-931"/>
                </a:stretch>
              </a:blipFill>
            </p:spPr>
            <p:txBody>
              <a:bodyPr/>
              <a:lstStyle/>
              <a:p>
                <a:r>
                  <a:rPr lang="en-US">
                    <a:noFill/>
                  </a:rPr>
                  <a:t> </a:t>
                </a:r>
              </a:p>
            </p:txBody>
          </p:sp>
        </mc:Fallback>
      </mc:AlternateContent>
    </p:spTree>
    <p:extLst>
      <p:ext uri="{BB962C8B-B14F-4D97-AF65-F5344CB8AC3E}">
        <p14:creationId xmlns:p14="http://schemas.microsoft.com/office/powerpoint/2010/main" val="7350114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26A0CE91-43F5-9161-EB1E-6CACCFD0E8BE}"/>
              </a:ext>
            </a:extLst>
          </p:cNvPr>
          <p:cNvSpPr txBox="1"/>
          <p:nvPr/>
        </p:nvSpPr>
        <p:spPr>
          <a:xfrm>
            <a:off x="605725" y="0"/>
            <a:ext cx="10980548" cy="560410"/>
          </a:xfrm>
          <a:prstGeom prst="rect">
            <a:avLst/>
          </a:prstGeom>
          <a:noFill/>
        </p:spPr>
        <p:txBody>
          <a:bodyPr wrap="square">
            <a:spAutoFit/>
          </a:bodyPr>
          <a:lstStyle/>
          <a:p>
            <a:pPr marL="0" marR="0" indent="0">
              <a:lnSpc>
                <a:spcPct val="200000"/>
              </a:lnSpc>
              <a:spcBef>
                <a:spcPts val="0"/>
              </a:spcBef>
              <a:spcAft>
                <a:spcPts val="0"/>
              </a:spcAft>
            </a:pPr>
            <a:r>
              <a:rPr lang="en-GB" b="1">
                <a:effectLst/>
                <a:latin typeface="Arial" panose="020B0604020202020204" pitchFamily="34" charset="0"/>
                <a:ea typeface="Times New Roman" panose="02020603050405020304" pitchFamily="18" charset="0"/>
                <a:cs typeface="Arial" panose="020B0604020202020204" pitchFamily="34" charset="0"/>
              </a:rPr>
              <a:t>Event Study for Share of Debt($) Severely Delinquent Debt at the County-Level for Ages 65 to 74</a:t>
            </a:r>
            <a:endParaRPr lang="en-US" b="1">
              <a:effectLst/>
              <a:latin typeface="Arial" panose="020B0604020202020204" pitchFamily="34" charset="0"/>
              <a:ea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56B1FDCF-5E51-FFCA-BCF9-2F8A9A01F5C9}"/>
              </a:ext>
            </a:extLst>
          </p:cNvPr>
          <p:cNvPicPr>
            <a:picLocks noChangeAspect="1"/>
          </p:cNvPicPr>
          <p:nvPr/>
        </p:nvPicPr>
        <p:blipFill>
          <a:blip r:embed="rId2"/>
          <a:stretch>
            <a:fillRect/>
          </a:stretch>
        </p:blipFill>
        <p:spPr>
          <a:xfrm>
            <a:off x="1615439" y="560410"/>
            <a:ext cx="8961120" cy="6016914"/>
          </a:xfrm>
          <a:prstGeom prst="rect">
            <a:avLst/>
          </a:prstGeom>
        </p:spPr>
      </p:pic>
    </p:spTree>
    <p:extLst>
      <p:ext uri="{BB962C8B-B14F-4D97-AF65-F5344CB8AC3E}">
        <p14:creationId xmlns:p14="http://schemas.microsoft.com/office/powerpoint/2010/main" val="10391098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79942"/>
          </a:xfrm>
        </p:spPr>
        <p:txBody>
          <a:bodyPr>
            <a:noAutofit/>
          </a:bodyPr>
          <a:lstStyle/>
          <a:p>
            <a:pPr algn="ctr"/>
            <a:r>
              <a:rPr lang="en-US" sz="2800"/>
              <a:t>Table 1A: DID Treatment Effects of Hospital Closure on Severely Delinquent Debt at County-Level</a:t>
            </a:r>
          </a:p>
        </p:txBody>
      </p:sp>
      <p:graphicFrame>
        <p:nvGraphicFramePr>
          <p:cNvPr id="10" name="Content Placeholder 9">
            <a:extLst>
              <a:ext uri="{FF2B5EF4-FFF2-40B4-BE49-F238E27FC236}">
                <a16:creationId xmlns:a16="http://schemas.microsoft.com/office/drawing/2014/main" id="{8448A049-C60D-E4FF-3FFF-FBE66BE60904}"/>
              </a:ext>
            </a:extLst>
          </p:cNvPr>
          <p:cNvGraphicFramePr>
            <a:graphicFrameLocks noGrp="1"/>
          </p:cNvGraphicFramePr>
          <p:nvPr>
            <p:ph idx="1"/>
            <p:extLst>
              <p:ext uri="{D42A27DB-BD31-4B8C-83A1-F6EECF244321}">
                <p14:modId xmlns:p14="http://schemas.microsoft.com/office/powerpoint/2010/main" val="3370753762"/>
              </p:ext>
            </p:extLst>
          </p:nvPr>
        </p:nvGraphicFramePr>
        <p:xfrm>
          <a:off x="2211607" y="998693"/>
          <a:ext cx="7768786" cy="4441210"/>
        </p:xfrm>
        <a:graphic>
          <a:graphicData uri="http://schemas.openxmlformats.org/drawingml/2006/table">
            <a:tbl>
              <a:tblPr firstRow="1" bandRow="1"/>
              <a:tblGrid>
                <a:gridCol w="1641340">
                  <a:extLst>
                    <a:ext uri="{9D8B030D-6E8A-4147-A177-3AD203B41FA5}">
                      <a16:colId xmlns:a16="http://schemas.microsoft.com/office/drawing/2014/main" val="3845806896"/>
                    </a:ext>
                  </a:extLst>
                </a:gridCol>
                <a:gridCol w="1619279">
                  <a:extLst>
                    <a:ext uri="{9D8B030D-6E8A-4147-A177-3AD203B41FA5}">
                      <a16:colId xmlns:a16="http://schemas.microsoft.com/office/drawing/2014/main" val="853653694"/>
                    </a:ext>
                  </a:extLst>
                </a:gridCol>
                <a:gridCol w="1400874">
                  <a:extLst>
                    <a:ext uri="{9D8B030D-6E8A-4147-A177-3AD203B41FA5}">
                      <a16:colId xmlns:a16="http://schemas.microsoft.com/office/drawing/2014/main" val="4129562014"/>
                    </a:ext>
                  </a:extLst>
                </a:gridCol>
                <a:gridCol w="1553095">
                  <a:extLst>
                    <a:ext uri="{9D8B030D-6E8A-4147-A177-3AD203B41FA5}">
                      <a16:colId xmlns:a16="http://schemas.microsoft.com/office/drawing/2014/main" val="3720042449"/>
                    </a:ext>
                  </a:extLst>
                </a:gridCol>
                <a:gridCol w="1554198">
                  <a:extLst>
                    <a:ext uri="{9D8B030D-6E8A-4147-A177-3AD203B41FA5}">
                      <a16:colId xmlns:a16="http://schemas.microsoft.com/office/drawing/2014/main" val="1876193148"/>
                    </a:ext>
                  </a:extLst>
                </a:gridCol>
              </a:tblGrid>
              <a:tr h="1153042">
                <a:tc>
                  <a:txBody>
                    <a:bodyPr/>
                    <a:lstStyle/>
                    <a:p>
                      <a:pPr marL="0" marR="0" indent="100330" algn="just">
                        <a:lnSpc>
                          <a:spcPct val="110000"/>
                        </a:lnSpc>
                        <a:spcBef>
                          <a:spcPts val="0"/>
                        </a:spcBef>
                        <a:spcAft>
                          <a:spcPts val="0"/>
                        </a:spcAft>
                      </a:pPr>
                      <a:r>
                        <a:rPr lang="en-GB" sz="1600" b="1">
                          <a:effectLst/>
                          <a:latin typeface="Times New Roman" panose="02020603050405020304" pitchFamily="18" charset="0"/>
                          <a:ea typeface="Times New Roman" panose="02020603050405020304" pitchFamily="18" charset="0"/>
                        </a:rPr>
                        <a:t>Age group</a:t>
                      </a:r>
                      <a:endParaRPr lang="en-US" sz="1600">
                        <a:effectLst/>
                        <a:latin typeface="Times New Roman" panose="02020603050405020304" pitchFamily="18" charset="0"/>
                        <a:ea typeface="Times New Roman" panose="02020603050405020304" pitchFamily="18" charset="0"/>
                      </a:endParaRPr>
                    </a:p>
                  </a:txBody>
                  <a:tcPr marL="68580" marR="68580" marT="0" marB="0">
                    <a:lnL>
                      <a:noFill/>
                    </a:lnL>
                    <a:lnR>
                      <a:noFill/>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00330" algn="ctr">
                        <a:lnSpc>
                          <a:spcPct val="110000"/>
                        </a:lnSpc>
                        <a:spcBef>
                          <a:spcPts val="0"/>
                        </a:spcBef>
                        <a:spcAft>
                          <a:spcPts val="0"/>
                        </a:spcAft>
                      </a:pPr>
                      <a:r>
                        <a:rPr lang="en-GB" sz="1600">
                          <a:effectLst/>
                          <a:latin typeface="Times New Roman" panose="02020603050405020304" pitchFamily="18" charset="0"/>
                          <a:ea typeface="Times New Roman" panose="02020603050405020304" pitchFamily="18" charset="0"/>
                        </a:rPr>
                        <a:t>Share of Accounts in SD</a:t>
                      </a:r>
                      <a:endParaRPr lang="en-US" sz="1600">
                        <a:effectLst/>
                        <a:latin typeface="Times New Roman" panose="02020603050405020304" pitchFamily="18" charset="0"/>
                        <a:ea typeface="Times New Roman" panose="02020603050405020304" pitchFamily="18" charset="0"/>
                      </a:endParaRPr>
                    </a:p>
                  </a:txBody>
                  <a:tcPr marL="68580" marR="68580" marT="0" marB="0">
                    <a:lnL>
                      <a:noFill/>
                    </a:lnL>
                    <a:lnR>
                      <a:noFill/>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00330" algn="ctr">
                        <a:lnSpc>
                          <a:spcPct val="110000"/>
                        </a:lnSpc>
                        <a:spcBef>
                          <a:spcPts val="0"/>
                        </a:spcBef>
                        <a:spcAft>
                          <a:spcPts val="0"/>
                        </a:spcAft>
                      </a:pPr>
                      <a:r>
                        <a:rPr lang="en-GB" sz="1600">
                          <a:effectLst/>
                          <a:latin typeface="Times New Roman" panose="02020603050405020304" pitchFamily="18" charset="0"/>
                          <a:ea typeface="Times New Roman" panose="02020603050405020304" pitchFamily="18" charset="0"/>
                        </a:rPr>
                        <a:t>Share of Debt($) SD</a:t>
                      </a:r>
                      <a:endParaRPr lang="en-US" sz="1600">
                        <a:effectLst/>
                        <a:latin typeface="Times New Roman" panose="02020603050405020304" pitchFamily="18" charset="0"/>
                        <a:ea typeface="Times New Roman" panose="02020603050405020304" pitchFamily="18" charset="0"/>
                      </a:endParaRPr>
                    </a:p>
                  </a:txBody>
                  <a:tcPr marL="68580" marR="68580" marT="0" marB="0">
                    <a:lnL>
                      <a:noFill/>
                    </a:lnL>
                    <a:lnR>
                      <a:noFill/>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00330" algn="ctr">
                        <a:lnSpc>
                          <a:spcPct val="110000"/>
                        </a:lnSpc>
                        <a:spcBef>
                          <a:spcPts val="0"/>
                        </a:spcBef>
                        <a:spcAft>
                          <a:spcPts val="0"/>
                        </a:spcAft>
                      </a:pPr>
                      <a:r>
                        <a:rPr lang="en-GB" sz="1600">
                          <a:effectLst/>
                          <a:latin typeface="Times New Roman" panose="02020603050405020304" pitchFamily="18" charset="0"/>
                          <a:ea typeface="Times New Roman" panose="02020603050405020304" pitchFamily="18" charset="0"/>
                        </a:rPr>
                        <a:t>Number of Accounts in SD</a:t>
                      </a:r>
                      <a:endParaRPr lang="en-US" sz="1600">
                        <a:effectLst/>
                        <a:latin typeface="Times New Roman" panose="02020603050405020304" pitchFamily="18" charset="0"/>
                        <a:ea typeface="Times New Roman" panose="02020603050405020304" pitchFamily="18" charset="0"/>
                      </a:endParaRPr>
                    </a:p>
                  </a:txBody>
                  <a:tcPr marL="68580" marR="68580" marT="0" marB="0">
                    <a:lnL>
                      <a:noFill/>
                    </a:lnL>
                    <a:lnR>
                      <a:noFill/>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00330" algn="ctr">
                        <a:lnSpc>
                          <a:spcPct val="110000"/>
                        </a:lnSpc>
                        <a:spcBef>
                          <a:spcPts val="0"/>
                        </a:spcBef>
                        <a:spcAft>
                          <a:spcPts val="0"/>
                        </a:spcAft>
                      </a:pPr>
                      <a:r>
                        <a:rPr lang="en-GB" sz="1600">
                          <a:effectLst/>
                          <a:latin typeface="Times New Roman" panose="02020603050405020304" pitchFamily="18" charset="0"/>
                          <a:ea typeface="Times New Roman" panose="02020603050405020304" pitchFamily="18" charset="0"/>
                        </a:rPr>
                        <a:t>Amount of Debt($) in</a:t>
                      </a:r>
                      <a:endParaRPr lang="en-US" sz="1600">
                        <a:effectLst/>
                        <a:latin typeface="Times New Roman" panose="02020603050405020304" pitchFamily="18" charset="0"/>
                        <a:ea typeface="Times New Roman" panose="02020603050405020304" pitchFamily="18" charset="0"/>
                      </a:endParaRPr>
                    </a:p>
                    <a:p>
                      <a:pPr marL="0" marR="0" indent="100330" algn="ctr">
                        <a:lnSpc>
                          <a:spcPct val="110000"/>
                        </a:lnSpc>
                        <a:spcBef>
                          <a:spcPts val="0"/>
                        </a:spcBef>
                        <a:spcAft>
                          <a:spcPts val="0"/>
                        </a:spcAft>
                      </a:pPr>
                      <a:r>
                        <a:rPr lang="en-GB" sz="1600">
                          <a:effectLst/>
                          <a:latin typeface="Times New Roman" panose="02020603050405020304" pitchFamily="18" charset="0"/>
                          <a:ea typeface="Times New Roman" panose="02020603050405020304" pitchFamily="18" charset="0"/>
                        </a:rPr>
                        <a:t>SD</a:t>
                      </a:r>
                      <a:endParaRPr lang="en-US" sz="1600">
                        <a:effectLst/>
                        <a:latin typeface="Times New Roman" panose="02020603050405020304" pitchFamily="18" charset="0"/>
                        <a:ea typeface="Times New Roman" panose="02020603050405020304" pitchFamily="18" charset="0"/>
                      </a:endParaRPr>
                    </a:p>
                  </a:txBody>
                  <a:tcPr marL="68580" marR="68580" marT="0" marB="0">
                    <a:lnL>
                      <a:noFill/>
                    </a:lnL>
                    <a:lnR>
                      <a:noFill/>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8060114"/>
                  </a:ext>
                </a:extLst>
              </a:tr>
              <a:tr h="365352">
                <a:tc gridSpan="5">
                  <a:txBody>
                    <a:bodyPr/>
                    <a:lstStyle/>
                    <a:p>
                      <a:pPr marL="0" marR="0" indent="100330" algn="ctr">
                        <a:lnSpc>
                          <a:spcPct val="110000"/>
                        </a:lnSpc>
                        <a:spcBef>
                          <a:spcPts val="0"/>
                        </a:spcBef>
                        <a:spcAft>
                          <a:spcPts val="0"/>
                        </a:spcAft>
                      </a:pPr>
                      <a:r>
                        <a:rPr lang="en-GB" sz="1800" b="1">
                          <a:effectLst/>
                          <a:latin typeface="Times New Roman" panose="02020603050405020304" pitchFamily="18" charset="0"/>
                          <a:ea typeface="Times New Roman" panose="02020603050405020304" pitchFamily="18" charset="0"/>
                        </a:rPr>
                        <a:t>Panel A: All Trades</a:t>
                      </a:r>
                      <a:endParaRPr lang="en-US" sz="1800">
                        <a:effectLst/>
                        <a:latin typeface="Times New Roman" panose="02020603050405020304" pitchFamily="18" charset="0"/>
                        <a:ea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37808200"/>
                  </a:ext>
                </a:extLst>
              </a:tr>
              <a:tr h="365352">
                <a:tc>
                  <a:txBody>
                    <a:bodyPr/>
                    <a:lstStyle/>
                    <a:p>
                      <a:pPr marL="0" marR="0" indent="100330" algn="ctr">
                        <a:lnSpc>
                          <a:spcPct val="110000"/>
                        </a:lnSpc>
                        <a:spcBef>
                          <a:spcPts val="0"/>
                        </a:spcBef>
                        <a:spcAft>
                          <a:spcPts val="0"/>
                        </a:spcAft>
                      </a:pPr>
                      <a:r>
                        <a:rPr lang="en-GB" sz="1800">
                          <a:effectLst/>
                          <a:latin typeface="Times New Roman" panose="02020603050405020304" pitchFamily="18" charset="0"/>
                          <a:ea typeface="Times New Roman" panose="02020603050405020304" pitchFamily="18" charset="0"/>
                        </a:rPr>
                        <a:t>All</a:t>
                      </a:r>
                      <a:endParaRPr lang="en-US" sz="1800">
                        <a:effectLst/>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a:noFill/>
                    </a:lnB>
                  </a:tcPr>
                </a:tc>
                <a:tc>
                  <a:txBody>
                    <a:bodyPr/>
                    <a:lstStyle/>
                    <a:p>
                      <a:pPr marL="0" marR="0" indent="100330" algn="just">
                        <a:lnSpc>
                          <a:spcPct val="110000"/>
                        </a:lnSpc>
                        <a:spcBef>
                          <a:spcPts val="0"/>
                        </a:spcBef>
                        <a:spcAft>
                          <a:spcPts val="0"/>
                        </a:spcAft>
                      </a:pPr>
                      <a:r>
                        <a:rPr lang="en-GB" sz="1800">
                          <a:effectLst/>
                          <a:latin typeface="Times New Roman" panose="02020603050405020304" pitchFamily="18" charset="0"/>
                          <a:ea typeface="Times New Roman" panose="02020603050405020304" pitchFamily="18" charset="0"/>
                        </a:rPr>
                        <a:t>0.0034***</a:t>
                      </a:r>
                      <a:endParaRPr lang="en-US" sz="1800">
                        <a:effectLst/>
                        <a:latin typeface="Times New Roman" panose="02020603050405020304" pitchFamily="18" charset="0"/>
                        <a:ea typeface="Times New Roman" panose="02020603050405020304" pitchFamily="18" charset="0"/>
                      </a:endParaRPr>
                    </a:p>
                  </a:txBody>
                  <a:tcPr marL="68580" marR="68580" marT="0" marB="0" anchor="b">
                    <a:lnL>
                      <a:noFill/>
                    </a:lnL>
                    <a:lnR>
                      <a:noFill/>
                    </a:lnR>
                    <a:lnT>
                      <a:noFill/>
                    </a:lnT>
                    <a:lnB>
                      <a:noFill/>
                    </a:lnB>
                  </a:tcPr>
                </a:tc>
                <a:tc>
                  <a:txBody>
                    <a:bodyPr/>
                    <a:lstStyle/>
                    <a:p>
                      <a:pPr marL="0" marR="0" indent="100330" algn="just">
                        <a:lnSpc>
                          <a:spcPct val="110000"/>
                        </a:lnSpc>
                        <a:spcBef>
                          <a:spcPts val="0"/>
                        </a:spcBef>
                        <a:spcAft>
                          <a:spcPts val="0"/>
                        </a:spcAft>
                      </a:pPr>
                      <a:r>
                        <a:rPr lang="en-GB" sz="1800">
                          <a:effectLst/>
                          <a:latin typeface="Times New Roman" panose="02020603050405020304" pitchFamily="18" charset="0"/>
                          <a:ea typeface="Times New Roman" panose="02020603050405020304" pitchFamily="18" charset="0"/>
                        </a:rPr>
                        <a:t>0.0031***</a:t>
                      </a:r>
                      <a:endParaRPr lang="en-US" sz="1800">
                        <a:effectLst/>
                        <a:latin typeface="Times New Roman" panose="02020603050405020304" pitchFamily="18" charset="0"/>
                        <a:ea typeface="Times New Roman" panose="02020603050405020304" pitchFamily="18" charset="0"/>
                      </a:endParaRPr>
                    </a:p>
                  </a:txBody>
                  <a:tcPr marL="68580" marR="68580" marT="0" marB="0" anchor="b">
                    <a:lnL>
                      <a:noFill/>
                    </a:lnL>
                    <a:lnR>
                      <a:noFill/>
                    </a:lnR>
                    <a:lnT>
                      <a:noFill/>
                    </a:lnT>
                    <a:lnB>
                      <a:noFill/>
                    </a:lnB>
                  </a:tcPr>
                </a:tc>
                <a:tc>
                  <a:txBody>
                    <a:bodyPr/>
                    <a:lstStyle/>
                    <a:p>
                      <a:pPr marL="0" marR="0" indent="100330" algn="just">
                        <a:lnSpc>
                          <a:spcPct val="110000"/>
                        </a:lnSpc>
                        <a:spcBef>
                          <a:spcPts val="0"/>
                        </a:spcBef>
                        <a:spcAft>
                          <a:spcPts val="0"/>
                        </a:spcAft>
                      </a:pPr>
                      <a:r>
                        <a:rPr lang="en-GB" sz="1800">
                          <a:effectLst/>
                          <a:latin typeface="Times New Roman" panose="02020603050405020304" pitchFamily="18" charset="0"/>
                          <a:ea typeface="Times New Roman" panose="02020603050405020304" pitchFamily="18" charset="0"/>
                        </a:rPr>
                        <a:t>0.0143***</a:t>
                      </a:r>
                      <a:endParaRPr lang="en-US" sz="1800">
                        <a:effectLst/>
                        <a:latin typeface="Times New Roman" panose="02020603050405020304" pitchFamily="18" charset="0"/>
                        <a:ea typeface="Times New Roman" panose="02020603050405020304" pitchFamily="18" charset="0"/>
                      </a:endParaRPr>
                    </a:p>
                  </a:txBody>
                  <a:tcPr marL="68580" marR="68580" marT="0" marB="0" anchor="b">
                    <a:lnL>
                      <a:noFill/>
                    </a:lnL>
                    <a:lnR>
                      <a:noFill/>
                    </a:lnR>
                    <a:lnT>
                      <a:noFill/>
                    </a:lnT>
                    <a:lnB>
                      <a:noFill/>
                    </a:lnB>
                  </a:tcPr>
                </a:tc>
                <a:tc>
                  <a:txBody>
                    <a:bodyPr/>
                    <a:lstStyle/>
                    <a:p>
                      <a:pPr marL="0" marR="0" indent="100330" algn="just">
                        <a:lnSpc>
                          <a:spcPct val="110000"/>
                        </a:lnSpc>
                        <a:spcBef>
                          <a:spcPts val="0"/>
                        </a:spcBef>
                        <a:spcAft>
                          <a:spcPts val="0"/>
                        </a:spcAft>
                      </a:pPr>
                      <a:r>
                        <a:rPr lang="en-GB" sz="1800">
                          <a:effectLst/>
                          <a:latin typeface="Times New Roman" panose="02020603050405020304" pitchFamily="18" charset="0"/>
                          <a:ea typeface="Times New Roman" panose="02020603050405020304" pitchFamily="18" charset="0"/>
                        </a:rPr>
                        <a:t>109.0*</a:t>
                      </a:r>
                      <a:endParaRPr lang="en-US" sz="1800">
                        <a:effectLst/>
                        <a:latin typeface="Times New Roman" panose="02020603050405020304" pitchFamily="18" charset="0"/>
                        <a:ea typeface="Times New Roman" panose="02020603050405020304" pitchFamily="18" charset="0"/>
                      </a:endParaRPr>
                    </a:p>
                  </a:txBody>
                  <a:tcPr marL="68580" marR="68580" marT="0" marB="0" anchor="b">
                    <a:lnL>
                      <a:noFill/>
                    </a:lnL>
                    <a:lnR>
                      <a:noFill/>
                    </a:lnR>
                    <a:lnT>
                      <a:noFill/>
                    </a:lnT>
                    <a:lnB>
                      <a:noFill/>
                    </a:lnB>
                  </a:tcPr>
                </a:tc>
                <a:extLst>
                  <a:ext uri="{0D108BD9-81ED-4DB2-BD59-A6C34878D82A}">
                    <a16:rowId xmlns:a16="http://schemas.microsoft.com/office/drawing/2014/main" val="212220509"/>
                  </a:ext>
                </a:extLst>
              </a:tr>
              <a:tr h="365352">
                <a:tc>
                  <a:txBody>
                    <a:bodyPr/>
                    <a:lstStyle/>
                    <a:p>
                      <a:pPr marL="0" marR="0" indent="100330" algn="just">
                        <a:lnSpc>
                          <a:spcPct val="110000"/>
                        </a:lnSpc>
                        <a:spcBef>
                          <a:spcPts val="0"/>
                        </a:spcBef>
                        <a:spcAft>
                          <a:spcPts val="0"/>
                        </a:spcAft>
                      </a:pPr>
                      <a:r>
                        <a:rPr lang="en-GB" sz="1800">
                          <a:effectLst/>
                          <a:latin typeface="Times New Roman" panose="02020603050405020304" pitchFamily="18" charset="0"/>
                          <a:ea typeface="Times New Roman" panose="02020603050405020304" pitchFamily="18" charset="0"/>
                        </a:rPr>
                        <a:t> </a:t>
                      </a:r>
                      <a:endParaRPr lang="en-US" sz="1800">
                        <a:effectLst/>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a:noFill/>
                    </a:lnB>
                  </a:tcPr>
                </a:tc>
                <a:tc>
                  <a:txBody>
                    <a:bodyPr/>
                    <a:lstStyle/>
                    <a:p>
                      <a:pPr marL="0" marR="0" indent="100330" algn="just">
                        <a:lnSpc>
                          <a:spcPct val="110000"/>
                        </a:lnSpc>
                        <a:spcBef>
                          <a:spcPts val="0"/>
                        </a:spcBef>
                        <a:spcAft>
                          <a:spcPts val="0"/>
                        </a:spcAft>
                      </a:pPr>
                      <a:r>
                        <a:rPr lang="en-GB" sz="1800">
                          <a:effectLst/>
                          <a:latin typeface="Times New Roman" panose="02020603050405020304" pitchFamily="18" charset="0"/>
                          <a:ea typeface="Times New Roman" panose="02020603050405020304" pitchFamily="18" charset="0"/>
                        </a:rPr>
                        <a:t>(4.34)</a:t>
                      </a:r>
                      <a:endParaRPr lang="en-US" sz="1800">
                        <a:effectLst/>
                        <a:latin typeface="Times New Roman" panose="02020603050405020304" pitchFamily="18" charset="0"/>
                        <a:ea typeface="Times New Roman" panose="02020603050405020304" pitchFamily="18" charset="0"/>
                      </a:endParaRPr>
                    </a:p>
                  </a:txBody>
                  <a:tcPr marL="68580" marR="68580" marT="0" marB="0" anchor="b">
                    <a:lnL>
                      <a:noFill/>
                    </a:lnL>
                    <a:lnR>
                      <a:noFill/>
                    </a:lnR>
                    <a:lnT>
                      <a:noFill/>
                    </a:lnT>
                    <a:lnB>
                      <a:noFill/>
                    </a:lnB>
                  </a:tcPr>
                </a:tc>
                <a:tc>
                  <a:txBody>
                    <a:bodyPr/>
                    <a:lstStyle/>
                    <a:p>
                      <a:pPr marL="0" marR="0" indent="100330" algn="just">
                        <a:lnSpc>
                          <a:spcPct val="110000"/>
                        </a:lnSpc>
                        <a:spcBef>
                          <a:spcPts val="0"/>
                        </a:spcBef>
                        <a:spcAft>
                          <a:spcPts val="0"/>
                        </a:spcAft>
                      </a:pPr>
                      <a:r>
                        <a:rPr lang="en-GB" sz="1800">
                          <a:effectLst/>
                          <a:latin typeface="Times New Roman" panose="02020603050405020304" pitchFamily="18" charset="0"/>
                          <a:ea typeface="Times New Roman" panose="02020603050405020304" pitchFamily="18" charset="0"/>
                        </a:rPr>
                        <a:t>(3.79)</a:t>
                      </a:r>
                      <a:endParaRPr lang="en-US" sz="1800">
                        <a:effectLst/>
                        <a:latin typeface="Times New Roman" panose="02020603050405020304" pitchFamily="18" charset="0"/>
                        <a:ea typeface="Times New Roman" panose="02020603050405020304" pitchFamily="18" charset="0"/>
                      </a:endParaRPr>
                    </a:p>
                  </a:txBody>
                  <a:tcPr marL="68580" marR="68580" marT="0" marB="0" anchor="b">
                    <a:lnL>
                      <a:noFill/>
                    </a:lnL>
                    <a:lnR>
                      <a:noFill/>
                    </a:lnR>
                    <a:lnT>
                      <a:noFill/>
                    </a:lnT>
                    <a:lnB>
                      <a:noFill/>
                    </a:lnB>
                  </a:tcPr>
                </a:tc>
                <a:tc>
                  <a:txBody>
                    <a:bodyPr/>
                    <a:lstStyle/>
                    <a:p>
                      <a:pPr marL="0" marR="0" indent="100330" algn="just">
                        <a:lnSpc>
                          <a:spcPct val="110000"/>
                        </a:lnSpc>
                        <a:spcBef>
                          <a:spcPts val="0"/>
                        </a:spcBef>
                        <a:spcAft>
                          <a:spcPts val="0"/>
                        </a:spcAft>
                      </a:pPr>
                      <a:r>
                        <a:rPr lang="en-GB" sz="1800">
                          <a:effectLst/>
                          <a:latin typeface="Times New Roman" panose="02020603050405020304" pitchFamily="18" charset="0"/>
                          <a:ea typeface="Times New Roman" panose="02020603050405020304" pitchFamily="18" charset="0"/>
                        </a:rPr>
                        <a:t>(4.82)</a:t>
                      </a:r>
                      <a:endParaRPr lang="en-US" sz="1800">
                        <a:effectLst/>
                        <a:latin typeface="Times New Roman" panose="02020603050405020304" pitchFamily="18" charset="0"/>
                        <a:ea typeface="Times New Roman" panose="02020603050405020304" pitchFamily="18" charset="0"/>
                      </a:endParaRPr>
                    </a:p>
                  </a:txBody>
                  <a:tcPr marL="68580" marR="68580" marT="0" marB="0" anchor="b">
                    <a:lnL>
                      <a:noFill/>
                    </a:lnL>
                    <a:lnR>
                      <a:noFill/>
                    </a:lnR>
                    <a:lnT>
                      <a:noFill/>
                    </a:lnT>
                    <a:lnB>
                      <a:noFill/>
                    </a:lnB>
                  </a:tcPr>
                </a:tc>
                <a:tc>
                  <a:txBody>
                    <a:bodyPr/>
                    <a:lstStyle/>
                    <a:p>
                      <a:pPr marL="0" marR="0" indent="100330" algn="just">
                        <a:lnSpc>
                          <a:spcPct val="110000"/>
                        </a:lnSpc>
                        <a:spcBef>
                          <a:spcPts val="0"/>
                        </a:spcBef>
                        <a:spcAft>
                          <a:spcPts val="0"/>
                        </a:spcAft>
                      </a:pPr>
                      <a:r>
                        <a:rPr lang="en-GB" sz="1800">
                          <a:effectLst/>
                          <a:latin typeface="Times New Roman" panose="02020603050405020304" pitchFamily="18" charset="0"/>
                          <a:ea typeface="Times New Roman" panose="02020603050405020304" pitchFamily="18" charset="0"/>
                        </a:rPr>
                        <a:t>(1.85)</a:t>
                      </a:r>
                      <a:endParaRPr lang="en-US" sz="1800">
                        <a:effectLst/>
                        <a:latin typeface="Times New Roman" panose="02020603050405020304" pitchFamily="18" charset="0"/>
                        <a:ea typeface="Times New Roman" panose="02020603050405020304" pitchFamily="18" charset="0"/>
                      </a:endParaRPr>
                    </a:p>
                  </a:txBody>
                  <a:tcPr marL="68580" marR="68580" marT="0" marB="0" anchor="b">
                    <a:lnL>
                      <a:noFill/>
                    </a:lnL>
                    <a:lnR>
                      <a:noFill/>
                    </a:lnR>
                    <a:lnT>
                      <a:noFill/>
                    </a:lnT>
                    <a:lnB>
                      <a:noFill/>
                    </a:lnB>
                  </a:tcPr>
                </a:tc>
                <a:extLst>
                  <a:ext uri="{0D108BD9-81ED-4DB2-BD59-A6C34878D82A}">
                    <a16:rowId xmlns:a16="http://schemas.microsoft.com/office/drawing/2014/main" val="3354564869"/>
                  </a:ext>
                </a:extLst>
              </a:tr>
              <a:tr h="365352">
                <a:tc>
                  <a:txBody>
                    <a:bodyPr/>
                    <a:lstStyle/>
                    <a:p>
                      <a:pPr marL="0" marR="0" indent="100330" algn="ctr">
                        <a:lnSpc>
                          <a:spcPct val="110000"/>
                        </a:lnSpc>
                        <a:spcBef>
                          <a:spcPts val="0"/>
                        </a:spcBef>
                        <a:spcAft>
                          <a:spcPts val="0"/>
                        </a:spcAft>
                      </a:pPr>
                      <a:r>
                        <a:rPr lang="en-GB" sz="1800">
                          <a:effectLst/>
                          <a:latin typeface="Times New Roman" panose="02020603050405020304" pitchFamily="18" charset="0"/>
                          <a:ea typeface="Times New Roman" panose="02020603050405020304" pitchFamily="18" charset="0"/>
                        </a:rPr>
                        <a:t>27 to 54</a:t>
                      </a:r>
                      <a:endParaRPr lang="en-US" sz="1800">
                        <a:effectLst/>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a:noFill/>
                    </a:lnB>
                  </a:tcPr>
                </a:tc>
                <a:tc>
                  <a:txBody>
                    <a:bodyPr/>
                    <a:lstStyle/>
                    <a:p>
                      <a:pPr marL="0" marR="0" indent="100330" algn="just">
                        <a:lnSpc>
                          <a:spcPct val="110000"/>
                        </a:lnSpc>
                        <a:spcBef>
                          <a:spcPts val="0"/>
                        </a:spcBef>
                        <a:spcAft>
                          <a:spcPts val="0"/>
                        </a:spcAft>
                      </a:pPr>
                      <a:r>
                        <a:rPr lang="en-GB" sz="1800">
                          <a:effectLst/>
                          <a:latin typeface="Times New Roman" panose="02020603050405020304" pitchFamily="18" charset="0"/>
                          <a:ea typeface="Times New Roman" panose="02020603050405020304" pitchFamily="18" charset="0"/>
                        </a:rPr>
                        <a:t>-0.0027*</a:t>
                      </a:r>
                      <a:endParaRPr lang="en-US" sz="1800">
                        <a:effectLst/>
                        <a:latin typeface="Times New Roman" panose="02020603050405020304" pitchFamily="18" charset="0"/>
                        <a:ea typeface="Times New Roman" panose="02020603050405020304" pitchFamily="18" charset="0"/>
                      </a:endParaRPr>
                    </a:p>
                  </a:txBody>
                  <a:tcPr marL="68580" marR="68580" marT="0" marB="0" anchor="b">
                    <a:lnL>
                      <a:noFill/>
                    </a:lnL>
                    <a:lnR>
                      <a:noFill/>
                    </a:lnR>
                    <a:lnT>
                      <a:noFill/>
                    </a:lnT>
                    <a:lnB>
                      <a:noFill/>
                    </a:lnB>
                  </a:tcPr>
                </a:tc>
                <a:tc>
                  <a:txBody>
                    <a:bodyPr/>
                    <a:lstStyle/>
                    <a:p>
                      <a:pPr marL="0" marR="0" indent="100330" algn="just">
                        <a:lnSpc>
                          <a:spcPct val="110000"/>
                        </a:lnSpc>
                        <a:spcBef>
                          <a:spcPts val="0"/>
                        </a:spcBef>
                        <a:spcAft>
                          <a:spcPts val="0"/>
                        </a:spcAft>
                      </a:pPr>
                      <a:r>
                        <a:rPr lang="en-GB" sz="1800">
                          <a:effectLst/>
                          <a:latin typeface="Times New Roman" panose="02020603050405020304" pitchFamily="18" charset="0"/>
                          <a:ea typeface="Times New Roman" panose="02020603050405020304" pitchFamily="18" charset="0"/>
                        </a:rPr>
                        <a:t>-0.0020</a:t>
                      </a:r>
                      <a:endParaRPr lang="en-US" sz="1800">
                        <a:effectLst/>
                        <a:latin typeface="Times New Roman" panose="02020603050405020304" pitchFamily="18" charset="0"/>
                        <a:ea typeface="Times New Roman" panose="02020603050405020304" pitchFamily="18" charset="0"/>
                      </a:endParaRPr>
                    </a:p>
                  </a:txBody>
                  <a:tcPr marL="68580" marR="68580" marT="0" marB="0" anchor="b">
                    <a:lnL>
                      <a:noFill/>
                    </a:lnL>
                    <a:lnR>
                      <a:noFill/>
                    </a:lnR>
                    <a:lnT>
                      <a:noFill/>
                    </a:lnT>
                    <a:lnB>
                      <a:noFill/>
                    </a:lnB>
                  </a:tcPr>
                </a:tc>
                <a:tc>
                  <a:txBody>
                    <a:bodyPr/>
                    <a:lstStyle/>
                    <a:p>
                      <a:pPr marL="0" marR="0" indent="100330" algn="just">
                        <a:lnSpc>
                          <a:spcPct val="110000"/>
                        </a:lnSpc>
                        <a:spcBef>
                          <a:spcPts val="0"/>
                        </a:spcBef>
                        <a:spcAft>
                          <a:spcPts val="0"/>
                        </a:spcAft>
                      </a:pPr>
                      <a:r>
                        <a:rPr lang="en-GB" sz="1800">
                          <a:effectLst/>
                          <a:latin typeface="Times New Roman" panose="02020603050405020304" pitchFamily="18" charset="0"/>
                          <a:ea typeface="Times New Roman" panose="02020603050405020304" pitchFamily="18" charset="0"/>
                        </a:rPr>
                        <a:t>-0.0053</a:t>
                      </a:r>
                      <a:endParaRPr lang="en-US" sz="1800">
                        <a:effectLst/>
                        <a:latin typeface="Times New Roman" panose="02020603050405020304" pitchFamily="18" charset="0"/>
                        <a:ea typeface="Times New Roman" panose="02020603050405020304" pitchFamily="18" charset="0"/>
                      </a:endParaRPr>
                    </a:p>
                  </a:txBody>
                  <a:tcPr marL="68580" marR="68580" marT="0" marB="0" anchor="b">
                    <a:lnL>
                      <a:noFill/>
                    </a:lnL>
                    <a:lnR>
                      <a:noFill/>
                    </a:lnR>
                    <a:lnT>
                      <a:noFill/>
                    </a:lnT>
                    <a:lnB>
                      <a:noFill/>
                    </a:lnB>
                  </a:tcPr>
                </a:tc>
                <a:tc>
                  <a:txBody>
                    <a:bodyPr/>
                    <a:lstStyle/>
                    <a:p>
                      <a:pPr marL="0" marR="0" indent="100330" algn="just">
                        <a:lnSpc>
                          <a:spcPct val="110000"/>
                        </a:lnSpc>
                        <a:spcBef>
                          <a:spcPts val="0"/>
                        </a:spcBef>
                        <a:spcAft>
                          <a:spcPts val="0"/>
                        </a:spcAft>
                      </a:pPr>
                      <a:r>
                        <a:rPr lang="en-GB" sz="1800">
                          <a:effectLst/>
                          <a:latin typeface="Times New Roman" panose="02020603050405020304" pitchFamily="18" charset="0"/>
                          <a:ea typeface="Times New Roman" panose="02020603050405020304" pitchFamily="18" charset="0"/>
                        </a:rPr>
                        <a:t>366.8***</a:t>
                      </a:r>
                      <a:endParaRPr lang="en-US" sz="1800">
                        <a:effectLst/>
                        <a:latin typeface="Times New Roman" panose="02020603050405020304" pitchFamily="18" charset="0"/>
                        <a:ea typeface="Times New Roman" panose="02020603050405020304" pitchFamily="18" charset="0"/>
                      </a:endParaRPr>
                    </a:p>
                  </a:txBody>
                  <a:tcPr marL="68580" marR="68580" marT="0" marB="0" anchor="b">
                    <a:lnL>
                      <a:noFill/>
                    </a:lnL>
                    <a:lnR>
                      <a:noFill/>
                    </a:lnR>
                    <a:lnT>
                      <a:noFill/>
                    </a:lnT>
                    <a:lnB>
                      <a:noFill/>
                    </a:lnB>
                  </a:tcPr>
                </a:tc>
                <a:extLst>
                  <a:ext uri="{0D108BD9-81ED-4DB2-BD59-A6C34878D82A}">
                    <a16:rowId xmlns:a16="http://schemas.microsoft.com/office/drawing/2014/main" val="2378737149"/>
                  </a:ext>
                </a:extLst>
              </a:tr>
              <a:tr h="365352">
                <a:tc>
                  <a:txBody>
                    <a:bodyPr/>
                    <a:lstStyle/>
                    <a:p>
                      <a:pPr marL="0" marR="0" indent="100330" algn="just">
                        <a:lnSpc>
                          <a:spcPct val="110000"/>
                        </a:lnSpc>
                        <a:spcBef>
                          <a:spcPts val="0"/>
                        </a:spcBef>
                        <a:spcAft>
                          <a:spcPts val="0"/>
                        </a:spcAft>
                      </a:pPr>
                      <a:r>
                        <a:rPr lang="en-GB" sz="1800">
                          <a:effectLst/>
                          <a:latin typeface="Times New Roman" panose="02020603050405020304" pitchFamily="18" charset="0"/>
                          <a:ea typeface="Times New Roman" panose="02020603050405020304" pitchFamily="18" charset="0"/>
                        </a:rPr>
                        <a:t> </a:t>
                      </a:r>
                      <a:endParaRPr lang="en-US" sz="1800">
                        <a:effectLst/>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a:noFill/>
                    </a:lnB>
                  </a:tcPr>
                </a:tc>
                <a:tc>
                  <a:txBody>
                    <a:bodyPr/>
                    <a:lstStyle/>
                    <a:p>
                      <a:pPr marL="0" marR="0" indent="100330" algn="just">
                        <a:lnSpc>
                          <a:spcPct val="110000"/>
                        </a:lnSpc>
                        <a:spcBef>
                          <a:spcPts val="0"/>
                        </a:spcBef>
                        <a:spcAft>
                          <a:spcPts val="0"/>
                        </a:spcAft>
                      </a:pPr>
                      <a:r>
                        <a:rPr lang="en-GB" sz="1800">
                          <a:effectLst/>
                          <a:latin typeface="Times New Roman" panose="02020603050405020304" pitchFamily="18" charset="0"/>
                          <a:ea typeface="Times New Roman" panose="02020603050405020304" pitchFamily="18" charset="0"/>
                        </a:rPr>
                        <a:t>(-1.89)</a:t>
                      </a:r>
                      <a:endParaRPr lang="en-US" sz="1800">
                        <a:effectLst/>
                        <a:latin typeface="Times New Roman" panose="02020603050405020304" pitchFamily="18" charset="0"/>
                        <a:ea typeface="Times New Roman" panose="02020603050405020304" pitchFamily="18" charset="0"/>
                      </a:endParaRPr>
                    </a:p>
                  </a:txBody>
                  <a:tcPr marL="68580" marR="68580" marT="0" marB="0" anchor="b">
                    <a:lnL>
                      <a:noFill/>
                    </a:lnL>
                    <a:lnR>
                      <a:noFill/>
                    </a:lnR>
                    <a:lnT>
                      <a:noFill/>
                    </a:lnT>
                    <a:lnB>
                      <a:noFill/>
                    </a:lnB>
                  </a:tcPr>
                </a:tc>
                <a:tc>
                  <a:txBody>
                    <a:bodyPr/>
                    <a:lstStyle/>
                    <a:p>
                      <a:pPr marL="0" marR="0" indent="100330" algn="just">
                        <a:lnSpc>
                          <a:spcPct val="110000"/>
                        </a:lnSpc>
                        <a:spcBef>
                          <a:spcPts val="0"/>
                        </a:spcBef>
                        <a:spcAft>
                          <a:spcPts val="0"/>
                        </a:spcAft>
                      </a:pPr>
                      <a:r>
                        <a:rPr lang="en-GB" sz="1800">
                          <a:effectLst/>
                          <a:latin typeface="Times New Roman" panose="02020603050405020304" pitchFamily="18" charset="0"/>
                          <a:ea typeface="Times New Roman" panose="02020603050405020304" pitchFamily="18" charset="0"/>
                        </a:rPr>
                        <a:t>(-1.35)</a:t>
                      </a:r>
                      <a:endParaRPr lang="en-US" sz="1800">
                        <a:effectLst/>
                        <a:latin typeface="Times New Roman" panose="02020603050405020304" pitchFamily="18" charset="0"/>
                        <a:ea typeface="Times New Roman" panose="02020603050405020304" pitchFamily="18" charset="0"/>
                      </a:endParaRPr>
                    </a:p>
                  </a:txBody>
                  <a:tcPr marL="68580" marR="68580" marT="0" marB="0" anchor="b">
                    <a:lnL>
                      <a:noFill/>
                    </a:lnL>
                    <a:lnR>
                      <a:noFill/>
                    </a:lnR>
                    <a:lnT>
                      <a:noFill/>
                    </a:lnT>
                    <a:lnB>
                      <a:noFill/>
                    </a:lnB>
                  </a:tcPr>
                </a:tc>
                <a:tc>
                  <a:txBody>
                    <a:bodyPr/>
                    <a:lstStyle/>
                    <a:p>
                      <a:pPr marL="0" marR="0" indent="100330" algn="just">
                        <a:lnSpc>
                          <a:spcPct val="110000"/>
                        </a:lnSpc>
                        <a:spcBef>
                          <a:spcPts val="0"/>
                        </a:spcBef>
                        <a:spcAft>
                          <a:spcPts val="0"/>
                        </a:spcAft>
                      </a:pPr>
                      <a:r>
                        <a:rPr lang="en-GB" sz="1800">
                          <a:effectLst/>
                          <a:latin typeface="Times New Roman" panose="02020603050405020304" pitchFamily="18" charset="0"/>
                          <a:ea typeface="Times New Roman" panose="02020603050405020304" pitchFamily="18" charset="0"/>
                        </a:rPr>
                        <a:t>(-0.91)</a:t>
                      </a:r>
                      <a:endParaRPr lang="en-US" sz="1800">
                        <a:effectLst/>
                        <a:latin typeface="Times New Roman" panose="02020603050405020304" pitchFamily="18" charset="0"/>
                        <a:ea typeface="Times New Roman" panose="02020603050405020304" pitchFamily="18" charset="0"/>
                      </a:endParaRPr>
                    </a:p>
                  </a:txBody>
                  <a:tcPr marL="68580" marR="68580" marT="0" marB="0" anchor="b">
                    <a:lnL>
                      <a:noFill/>
                    </a:lnL>
                    <a:lnR>
                      <a:noFill/>
                    </a:lnR>
                    <a:lnT>
                      <a:noFill/>
                    </a:lnT>
                    <a:lnB>
                      <a:noFill/>
                    </a:lnB>
                  </a:tcPr>
                </a:tc>
                <a:tc>
                  <a:txBody>
                    <a:bodyPr/>
                    <a:lstStyle/>
                    <a:p>
                      <a:pPr marL="0" marR="0" indent="100330" algn="just">
                        <a:lnSpc>
                          <a:spcPct val="110000"/>
                        </a:lnSpc>
                        <a:spcBef>
                          <a:spcPts val="0"/>
                        </a:spcBef>
                        <a:spcAft>
                          <a:spcPts val="0"/>
                        </a:spcAft>
                      </a:pPr>
                      <a:r>
                        <a:rPr lang="en-GB" sz="1800">
                          <a:effectLst/>
                          <a:latin typeface="Times New Roman" panose="02020603050405020304" pitchFamily="18" charset="0"/>
                          <a:ea typeface="Times New Roman" panose="02020603050405020304" pitchFamily="18" charset="0"/>
                        </a:rPr>
                        <a:t>(3.60)</a:t>
                      </a:r>
                      <a:endParaRPr lang="en-US" sz="1800">
                        <a:effectLst/>
                        <a:latin typeface="Times New Roman" panose="02020603050405020304" pitchFamily="18" charset="0"/>
                        <a:ea typeface="Times New Roman" panose="02020603050405020304" pitchFamily="18" charset="0"/>
                      </a:endParaRPr>
                    </a:p>
                  </a:txBody>
                  <a:tcPr marL="68580" marR="68580" marT="0" marB="0" anchor="b">
                    <a:lnL>
                      <a:noFill/>
                    </a:lnL>
                    <a:lnR>
                      <a:noFill/>
                    </a:lnR>
                    <a:lnT>
                      <a:noFill/>
                    </a:lnT>
                    <a:lnB>
                      <a:noFill/>
                    </a:lnB>
                  </a:tcPr>
                </a:tc>
                <a:extLst>
                  <a:ext uri="{0D108BD9-81ED-4DB2-BD59-A6C34878D82A}">
                    <a16:rowId xmlns:a16="http://schemas.microsoft.com/office/drawing/2014/main" val="3234453001"/>
                  </a:ext>
                </a:extLst>
              </a:tr>
              <a:tr h="365352">
                <a:tc>
                  <a:txBody>
                    <a:bodyPr/>
                    <a:lstStyle/>
                    <a:p>
                      <a:pPr marL="0" marR="0" indent="100330" algn="ctr">
                        <a:lnSpc>
                          <a:spcPct val="110000"/>
                        </a:lnSpc>
                        <a:spcBef>
                          <a:spcPts val="0"/>
                        </a:spcBef>
                        <a:spcAft>
                          <a:spcPts val="0"/>
                        </a:spcAft>
                      </a:pPr>
                      <a:r>
                        <a:rPr lang="en-GB" sz="1800">
                          <a:effectLst/>
                          <a:latin typeface="Times New Roman" panose="02020603050405020304" pitchFamily="18" charset="0"/>
                          <a:ea typeface="Times New Roman" panose="02020603050405020304" pitchFamily="18" charset="0"/>
                        </a:rPr>
                        <a:t>55 to 64</a:t>
                      </a:r>
                      <a:endParaRPr lang="en-US" sz="1800">
                        <a:effectLst/>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a:noFill/>
                    </a:lnB>
                  </a:tcPr>
                </a:tc>
                <a:tc>
                  <a:txBody>
                    <a:bodyPr/>
                    <a:lstStyle/>
                    <a:p>
                      <a:pPr marL="0" marR="0" indent="100330" algn="just">
                        <a:lnSpc>
                          <a:spcPct val="110000"/>
                        </a:lnSpc>
                        <a:spcBef>
                          <a:spcPts val="0"/>
                        </a:spcBef>
                        <a:spcAft>
                          <a:spcPts val="0"/>
                        </a:spcAft>
                      </a:pPr>
                      <a:r>
                        <a:rPr lang="en-GB" sz="1800">
                          <a:effectLst/>
                          <a:latin typeface="Times New Roman" panose="02020603050405020304" pitchFamily="18" charset="0"/>
                          <a:ea typeface="Times New Roman" panose="02020603050405020304" pitchFamily="18" charset="0"/>
                        </a:rPr>
                        <a:t>-0.0011</a:t>
                      </a:r>
                      <a:endParaRPr lang="en-US" sz="1800">
                        <a:effectLst/>
                        <a:latin typeface="Times New Roman" panose="02020603050405020304" pitchFamily="18" charset="0"/>
                        <a:ea typeface="Times New Roman" panose="02020603050405020304" pitchFamily="18" charset="0"/>
                      </a:endParaRPr>
                    </a:p>
                  </a:txBody>
                  <a:tcPr marL="68580" marR="68580" marT="0" marB="0" anchor="b">
                    <a:lnL>
                      <a:noFill/>
                    </a:lnL>
                    <a:lnR>
                      <a:noFill/>
                    </a:lnR>
                    <a:lnT>
                      <a:noFill/>
                    </a:lnT>
                    <a:lnB>
                      <a:noFill/>
                    </a:lnB>
                  </a:tcPr>
                </a:tc>
                <a:tc>
                  <a:txBody>
                    <a:bodyPr/>
                    <a:lstStyle/>
                    <a:p>
                      <a:pPr marL="0" marR="0" indent="100330" algn="just">
                        <a:lnSpc>
                          <a:spcPct val="110000"/>
                        </a:lnSpc>
                        <a:spcBef>
                          <a:spcPts val="0"/>
                        </a:spcBef>
                        <a:spcAft>
                          <a:spcPts val="0"/>
                        </a:spcAft>
                      </a:pPr>
                      <a:r>
                        <a:rPr lang="en-GB" sz="1800">
                          <a:effectLst/>
                          <a:latin typeface="Times New Roman" panose="02020603050405020304" pitchFamily="18" charset="0"/>
                          <a:ea typeface="Times New Roman" panose="02020603050405020304" pitchFamily="18" charset="0"/>
                        </a:rPr>
                        <a:t>-0.0015</a:t>
                      </a:r>
                      <a:endParaRPr lang="en-US" sz="1800">
                        <a:effectLst/>
                        <a:latin typeface="Times New Roman" panose="02020603050405020304" pitchFamily="18" charset="0"/>
                        <a:ea typeface="Times New Roman" panose="02020603050405020304" pitchFamily="18" charset="0"/>
                      </a:endParaRPr>
                    </a:p>
                  </a:txBody>
                  <a:tcPr marL="68580" marR="68580" marT="0" marB="0" anchor="b">
                    <a:lnL>
                      <a:noFill/>
                    </a:lnL>
                    <a:lnR>
                      <a:noFill/>
                    </a:lnR>
                    <a:lnT>
                      <a:noFill/>
                    </a:lnT>
                    <a:lnB>
                      <a:noFill/>
                    </a:lnB>
                  </a:tcPr>
                </a:tc>
                <a:tc>
                  <a:txBody>
                    <a:bodyPr/>
                    <a:lstStyle/>
                    <a:p>
                      <a:pPr marL="0" marR="0" indent="100330" algn="just">
                        <a:lnSpc>
                          <a:spcPct val="110000"/>
                        </a:lnSpc>
                        <a:spcBef>
                          <a:spcPts val="0"/>
                        </a:spcBef>
                        <a:spcAft>
                          <a:spcPts val="0"/>
                        </a:spcAft>
                      </a:pPr>
                      <a:r>
                        <a:rPr lang="en-GB" sz="1800">
                          <a:effectLst/>
                          <a:latin typeface="Times New Roman" panose="02020603050405020304" pitchFamily="18" charset="0"/>
                          <a:ea typeface="Times New Roman" panose="02020603050405020304" pitchFamily="18" charset="0"/>
                        </a:rPr>
                        <a:t>-0.0115***</a:t>
                      </a:r>
                      <a:endParaRPr lang="en-US" sz="1800">
                        <a:effectLst/>
                        <a:latin typeface="Times New Roman" panose="02020603050405020304" pitchFamily="18" charset="0"/>
                        <a:ea typeface="Times New Roman" panose="02020603050405020304" pitchFamily="18" charset="0"/>
                      </a:endParaRPr>
                    </a:p>
                  </a:txBody>
                  <a:tcPr marL="68580" marR="68580" marT="0" marB="0" anchor="b">
                    <a:lnL>
                      <a:noFill/>
                    </a:lnL>
                    <a:lnR>
                      <a:noFill/>
                    </a:lnR>
                    <a:lnT>
                      <a:noFill/>
                    </a:lnT>
                    <a:lnB>
                      <a:noFill/>
                    </a:lnB>
                  </a:tcPr>
                </a:tc>
                <a:tc>
                  <a:txBody>
                    <a:bodyPr/>
                    <a:lstStyle/>
                    <a:p>
                      <a:pPr marL="0" marR="0" indent="100330" algn="just">
                        <a:lnSpc>
                          <a:spcPct val="110000"/>
                        </a:lnSpc>
                        <a:spcBef>
                          <a:spcPts val="0"/>
                        </a:spcBef>
                        <a:spcAft>
                          <a:spcPts val="0"/>
                        </a:spcAft>
                      </a:pPr>
                      <a:r>
                        <a:rPr lang="en-GB" sz="1800">
                          <a:effectLst/>
                          <a:latin typeface="Times New Roman" panose="02020603050405020304" pitchFamily="18" charset="0"/>
                          <a:ea typeface="Times New Roman" panose="02020603050405020304" pitchFamily="18" charset="0"/>
                        </a:rPr>
                        <a:t>-25.62</a:t>
                      </a:r>
                      <a:endParaRPr lang="en-US" sz="1800">
                        <a:effectLst/>
                        <a:latin typeface="Times New Roman" panose="02020603050405020304" pitchFamily="18" charset="0"/>
                        <a:ea typeface="Times New Roman" panose="02020603050405020304" pitchFamily="18" charset="0"/>
                      </a:endParaRPr>
                    </a:p>
                  </a:txBody>
                  <a:tcPr marL="68580" marR="68580" marT="0" marB="0" anchor="b">
                    <a:lnL>
                      <a:noFill/>
                    </a:lnL>
                    <a:lnR>
                      <a:noFill/>
                    </a:lnR>
                    <a:lnT>
                      <a:noFill/>
                    </a:lnT>
                    <a:lnB>
                      <a:noFill/>
                    </a:lnB>
                  </a:tcPr>
                </a:tc>
                <a:extLst>
                  <a:ext uri="{0D108BD9-81ED-4DB2-BD59-A6C34878D82A}">
                    <a16:rowId xmlns:a16="http://schemas.microsoft.com/office/drawing/2014/main" val="3693462684"/>
                  </a:ext>
                </a:extLst>
              </a:tr>
              <a:tr h="365352">
                <a:tc>
                  <a:txBody>
                    <a:bodyPr/>
                    <a:lstStyle/>
                    <a:p>
                      <a:pPr marL="0" marR="0" indent="100330" algn="just">
                        <a:lnSpc>
                          <a:spcPct val="110000"/>
                        </a:lnSpc>
                        <a:spcBef>
                          <a:spcPts val="0"/>
                        </a:spcBef>
                        <a:spcAft>
                          <a:spcPts val="0"/>
                        </a:spcAft>
                      </a:pPr>
                      <a:r>
                        <a:rPr lang="en-GB" sz="1800">
                          <a:effectLst/>
                          <a:latin typeface="Times New Roman" panose="02020603050405020304" pitchFamily="18" charset="0"/>
                          <a:ea typeface="Times New Roman" panose="02020603050405020304" pitchFamily="18" charset="0"/>
                        </a:rPr>
                        <a:t> </a:t>
                      </a:r>
                      <a:endParaRPr lang="en-US" sz="1800">
                        <a:effectLst/>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a:noFill/>
                    </a:lnB>
                  </a:tcPr>
                </a:tc>
                <a:tc>
                  <a:txBody>
                    <a:bodyPr/>
                    <a:lstStyle/>
                    <a:p>
                      <a:pPr marL="0" marR="0" indent="100330" algn="just">
                        <a:lnSpc>
                          <a:spcPct val="110000"/>
                        </a:lnSpc>
                        <a:spcBef>
                          <a:spcPts val="0"/>
                        </a:spcBef>
                        <a:spcAft>
                          <a:spcPts val="0"/>
                        </a:spcAft>
                      </a:pPr>
                      <a:r>
                        <a:rPr lang="en-GB" sz="1800">
                          <a:effectLst/>
                          <a:latin typeface="Times New Roman" panose="02020603050405020304" pitchFamily="18" charset="0"/>
                          <a:ea typeface="Times New Roman" panose="02020603050405020304" pitchFamily="18" charset="0"/>
                        </a:rPr>
                        <a:t>(-1.07)</a:t>
                      </a:r>
                      <a:endParaRPr lang="en-US" sz="1800">
                        <a:effectLst/>
                        <a:latin typeface="Times New Roman" panose="02020603050405020304" pitchFamily="18" charset="0"/>
                        <a:ea typeface="Times New Roman" panose="02020603050405020304" pitchFamily="18" charset="0"/>
                      </a:endParaRPr>
                    </a:p>
                  </a:txBody>
                  <a:tcPr marL="68580" marR="68580" marT="0" marB="0" anchor="b">
                    <a:lnL>
                      <a:noFill/>
                    </a:lnL>
                    <a:lnR>
                      <a:noFill/>
                    </a:lnR>
                    <a:lnT>
                      <a:noFill/>
                    </a:lnT>
                    <a:lnB>
                      <a:noFill/>
                    </a:lnB>
                  </a:tcPr>
                </a:tc>
                <a:tc>
                  <a:txBody>
                    <a:bodyPr/>
                    <a:lstStyle/>
                    <a:p>
                      <a:pPr marL="0" marR="0" indent="100330" algn="just">
                        <a:lnSpc>
                          <a:spcPct val="110000"/>
                        </a:lnSpc>
                        <a:spcBef>
                          <a:spcPts val="0"/>
                        </a:spcBef>
                        <a:spcAft>
                          <a:spcPts val="0"/>
                        </a:spcAft>
                      </a:pPr>
                      <a:r>
                        <a:rPr lang="en-GB" sz="1800">
                          <a:effectLst/>
                          <a:latin typeface="Times New Roman" panose="02020603050405020304" pitchFamily="18" charset="0"/>
                          <a:ea typeface="Times New Roman" panose="02020603050405020304" pitchFamily="18" charset="0"/>
                        </a:rPr>
                        <a:t>(-1.41)</a:t>
                      </a:r>
                      <a:endParaRPr lang="en-US" sz="1800">
                        <a:effectLst/>
                        <a:latin typeface="Times New Roman" panose="02020603050405020304" pitchFamily="18" charset="0"/>
                        <a:ea typeface="Times New Roman" panose="02020603050405020304" pitchFamily="18" charset="0"/>
                      </a:endParaRPr>
                    </a:p>
                  </a:txBody>
                  <a:tcPr marL="68580" marR="68580" marT="0" marB="0" anchor="b">
                    <a:lnL>
                      <a:noFill/>
                    </a:lnL>
                    <a:lnR>
                      <a:noFill/>
                    </a:lnR>
                    <a:lnT>
                      <a:noFill/>
                    </a:lnT>
                    <a:lnB>
                      <a:noFill/>
                    </a:lnB>
                  </a:tcPr>
                </a:tc>
                <a:tc>
                  <a:txBody>
                    <a:bodyPr/>
                    <a:lstStyle/>
                    <a:p>
                      <a:pPr marL="0" marR="0" indent="100330" algn="just">
                        <a:lnSpc>
                          <a:spcPct val="110000"/>
                        </a:lnSpc>
                        <a:spcBef>
                          <a:spcPts val="0"/>
                        </a:spcBef>
                        <a:spcAft>
                          <a:spcPts val="0"/>
                        </a:spcAft>
                      </a:pPr>
                      <a:r>
                        <a:rPr lang="en-GB" sz="1800">
                          <a:effectLst/>
                          <a:latin typeface="Times New Roman" panose="02020603050405020304" pitchFamily="18" charset="0"/>
                          <a:ea typeface="Times New Roman" panose="02020603050405020304" pitchFamily="18" charset="0"/>
                        </a:rPr>
                        <a:t>(-2.75)</a:t>
                      </a:r>
                      <a:endParaRPr lang="en-US" sz="1800">
                        <a:effectLst/>
                        <a:latin typeface="Times New Roman" panose="02020603050405020304" pitchFamily="18" charset="0"/>
                        <a:ea typeface="Times New Roman" panose="02020603050405020304" pitchFamily="18" charset="0"/>
                      </a:endParaRPr>
                    </a:p>
                  </a:txBody>
                  <a:tcPr marL="68580" marR="68580" marT="0" marB="0" anchor="b">
                    <a:lnL>
                      <a:noFill/>
                    </a:lnL>
                    <a:lnR>
                      <a:noFill/>
                    </a:lnR>
                    <a:lnT>
                      <a:noFill/>
                    </a:lnT>
                    <a:lnB>
                      <a:noFill/>
                    </a:lnB>
                  </a:tcPr>
                </a:tc>
                <a:tc>
                  <a:txBody>
                    <a:bodyPr/>
                    <a:lstStyle/>
                    <a:p>
                      <a:pPr marL="0" marR="0" indent="100330" algn="just">
                        <a:lnSpc>
                          <a:spcPct val="110000"/>
                        </a:lnSpc>
                        <a:spcBef>
                          <a:spcPts val="0"/>
                        </a:spcBef>
                        <a:spcAft>
                          <a:spcPts val="0"/>
                        </a:spcAft>
                      </a:pPr>
                      <a:r>
                        <a:rPr lang="en-GB" sz="1800">
                          <a:effectLst/>
                          <a:latin typeface="Times New Roman" panose="02020603050405020304" pitchFamily="18" charset="0"/>
                          <a:ea typeface="Times New Roman" panose="02020603050405020304" pitchFamily="18" charset="0"/>
                        </a:rPr>
                        <a:t>(-0.40)</a:t>
                      </a:r>
                      <a:endParaRPr lang="en-US" sz="1800">
                        <a:effectLst/>
                        <a:latin typeface="Times New Roman" panose="02020603050405020304" pitchFamily="18" charset="0"/>
                        <a:ea typeface="Times New Roman" panose="02020603050405020304" pitchFamily="18" charset="0"/>
                      </a:endParaRPr>
                    </a:p>
                  </a:txBody>
                  <a:tcPr marL="68580" marR="68580" marT="0" marB="0" anchor="b">
                    <a:lnL>
                      <a:noFill/>
                    </a:lnL>
                    <a:lnR>
                      <a:noFill/>
                    </a:lnR>
                    <a:lnT>
                      <a:noFill/>
                    </a:lnT>
                    <a:lnB>
                      <a:noFill/>
                    </a:lnB>
                  </a:tcPr>
                </a:tc>
                <a:extLst>
                  <a:ext uri="{0D108BD9-81ED-4DB2-BD59-A6C34878D82A}">
                    <a16:rowId xmlns:a16="http://schemas.microsoft.com/office/drawing/2014/main" val="4177317777"/>
                  </a:ext>
                </a:extLst>
              </a:tr>
              <a:tr h="365352">
                <a:tc>
                  <a:txBody>
                    <a:bodyPr/>
                    <a:lstStyle/>
                    <a:p>
                      <a:pPr marL="0" marR="0" indent="100330" algn="ctr">
                        <a:lnSpc>
                          <a:spcPct val="110000"/>
                        </a:lnSpc>
                        <a:spcBef>
                          <a:spcPts val="0"/>
                        </a:spcBef>
                        <a:spcAft>
                          <a:spcPts val="0"/>
                        </a:spcAft>
                      </a:pPr>
                      <a:r>
                        <a:rPr lang="en-GB" sz="1800">
                          <a:effectLst/>
                          <a:latin typeface="Times New Roman" panose="02020603050405020304" pitchFamily="18" charset="0"/>
                          <a:ea typeface="Times New Roman" panose="02020603050405020304" pitchFamily="18" charset="0"/>
                        </a:rPr>
                        <a:t>65 to 74</a:t>
                      </a:r>
                      <a:endParaRPr lang="en-US" sz="1800">
                        <a:effectLst/>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a:noFill/>
                    </a:lnB>
                  </a:tcPr>
                </a:tc>
                <a:tc>
                  <a:txBody>
                    <a:bodyPr/>
                    <a:lstStyle/>
                    <a:p>
                      <a:pPr marL="0" marR="0" indent="100330" algn="just">
                        <a:lnSpc>
                          <a:spcPct val="110000"/>
                        </a:lnSpc>
                        <a:spcBef>
                          <a:spcPts val="0"/>
                        </a:spcBef>
                        <a:spcAft>
                          <a:spcPts val="0"/>
                        </a:spcAft>
                      </a:pPr>
                      <a:r>
                        <a:rPr lang="en-GB" sz="1800">
                          <a:effectLst/>
                          <a:latin typeface="Times New Roman" panose="02020603050405020304" pitchFamily="18" charset="0"/>
                          <a:ea typeface="Times New Roman" panose="02020603050405020304" pitchFamily="18" charset="0"/>
                        </a:rPr>
                        <a:t>-0.0010</a:t>
                      </a:r>
                      <a:endParaRPr lang="en-US" sz="1800">
                        <a:effectLst/>
                        <a:latin typeface="Times New Roman" panose="02020603050405020304" pitchFamily="18" charset="0"/>
                        <a:ea typeface="Times New Roman" panose="02020603050405020304" pitchFamily="18" charset="0"/>
                      </a:endParaRPr>
                    </a:p>
                  </a:txBody>
                  <a:tcPr marL="68580" marR="68580" marT="0" marB="0" anchor="b">
                    <a:lnL>
                      <a:noFill/>
                    </a:lnL>
                    <a:lnR>
                      <a:noFill/>
                    </a:lnR>
                    <a:lnT>
                      <a:noFill/>
                    </a:lnT>
                    <a:lnB>
                      <a:noFill/>
                    </a:lnB>
                  </a:tcPr>
                </a:tc>
                <a:tc>
                  <a:txBody>
                    <a:bodyPr/>
                    <a:lstStyle/>
                    <a:p>
                      <a:pPr marL="0" marR="0" indent="100330" algn="just">
                        <a:lnSpc>
                          <a:spcPct val="110000"/>
                        </a:lnSpc>
                        <a:spcBef>
                          <a:spcPts val="0"/>
                        </a:spcBef>
                        <a:spcAft>
                          <a:spcPts val="0"/>
                        </a:spcAft>
                      </a:pPr>
                      <a:r>
                        <a:rPr lang="en-GB" sz="1800">
                          <a:effectLst/>
                          <a:latin typeface="Times New Roman" panose="02020603050405020304" pitchFamily="18" charset="0"/>
                          <a:ea typeface="Times New Roman" panose="02020603050405020304" pitchFamily="18" charset="0"/>
                        </a:rPr>
                        <a:t>-0.0012</a:t>
                      </a:r>
                      <a:endParaRPr lang="en-US" sz="1800">
                        <a:effectLst/>
                        <a:latin typeface="Times New Roman" panose="02020603050405020304" pitchFamily="18" charset="0"/>
                        <a:ea typeface="Times New Roman" panose="02020603050405020304" pitchFamily="18" charset="0"/>
                      </a:endParaRPr>
                    </a:p>
                  </a:txBody>
                  <a:tcPr marL="68580" marR="68580" marT="0" marB="0" anchor="b">
                    <a:lnL>
                      <a:noFill/>
                    </a:lnL>
                    <a:lnR>
                      <a:noFill/>
                    </a:lnR>
                    <a:lnT>
                      <a:noFill/>
                    </a:lnT>
                    <a:lnB>
                      <a:noFill/>
                    </a:lnB>
                  </a:tcPr>
                </a:tc>
                <a:tc>
                  <a:txBody>
                    <a:bodyPr/>
                    <a:lstStyle/>
                    <a:p>
                      <a:pPr marL="0" marR="0" indent="100330" algn="just">
                        <a:lnSpc>
                          <a:spcPct val="110000"/>
                        </a:lnSpc>
                        <a:spcBef>
                          <a:spcPts val="0"/>
                        </a:spcBef>
                        <a:spcAft>
                          <a:spcPts val="0"/>
                        </a:spcAft>
                      </a:pPr>
                      <a:r>
                        <a:rPr lang="en-GB" sz="1800">
                          <a:effectLst/>
                          <a:latin typeface="Times New Roman" panose="02020603050405020304" pitchFamily="18" charset="0"/>
                          <a:ea typeface="Times New Roman" panose="02020603050405020304" pitchFamily="18" charset="0"/>
                        </a:rPr>
                        <a:t>0.0036</a:t>
                      </a:r>
                      <a:endParaRPr lang="en-US" sz="1800">
                        <a:effectLst/>
                        <a:latin typeface="Times New Roman" panose="02020603050405020304" pitchFamily="18" charset="0"/>
                        <a:ea typeface="Times New Roman" panose="02020603050405020304" pitchFamily="18" charset="0"/>
                      </a:endParaRPr>
                    </a:p>
                  </a:txBody>
                  <a:tcPr marL="68580" marR="68580" marT="0" marB="0" anchor="b">
                    <a:lnL>
                      <a:noFill/>
                    </a:lnL>
                    <a:lnR>
                      <a:noFill/>
                    </a:lnR>
                    <a:lnT>
                      <a:noFill/>
                    </a:lnT>
                    <a:lnB>
                      <a:noFill/>
                    </a:lnB>
                  </a:tcPr>
                </a:tc>
                <a:tc>
                  <a:txBody>
                    <a:bodyPr/>
                    <a:lstStyle/>
                    <a:p>
                      <a:pPr marL="0" marR="0" indent="100330" algn="just">
                        <a:lnSpc>
                          <a:spcPct val="110000"/>
                        </a:lnSpc>
                        <a:spcBef>
                          <a:spcPts val="0"/>
                        </a:spcBef>
                        <a:spcAft>
                          <a:spcPts val="0"/>
                        </a:spcAft>
                      </a:pPr>
                      <a:r>
                        <a:rPr lang="en-GB" sz="1800">
                          <a:effectLst/>
                          <a:latin typeface="Times New Roman" panose="02020603050405020304" pitchFamily="18" charset="0"/>
                          <a:ea typeface="Times New Roman" panose="02020603050405020304" pitchFamily="18" charset="0"/>
                        </a:rPr>
                        <a:t>267.4**</a:t>
                      </a:r>
                      <a:endParaRPr lang="en-US" sz="1800">
                        <a:effectLst/>
                        <a:latin typeface="Times New Roman" panose="02020603050405020304" pitchFamily="18" charset="0"/>
                        <a:ea typeface="Times New Roman" panose="02020603050405020304" pitchFamily="18" charset="0"/>
                      </a:endParaRPr>
                    </a:p>
                  </a:txBody>
                  <a:tcPr marL="68580" marR="68580" marT="0" marB="0" anchor="b">
                    <a:lnL>
                      <a:noFill/>
                    </a:lnL>
                    <a:lnR>
                      <a:noFill/>
                    </a:lnR>
                    <a:lnT>
                      <a:noFill/>
                    </a:lnT>
                    <a:lnB>
                      <a:noFill/>
                    </a:lnB>
                  </a:tcPr>
                </a:tc>
                <a:extLst>
                  <a:ext uri="{0D108BD9-81ED-4DB2-BD59-A6C34878D82A}">
                    <a16:rowId xmlns:a16="http://schemas.microsoft.com/office/drawing/2014/main" val="1053569901"/>
                  </a:ext>
                </a:extLst>
              </a:tr>
              <a:tr h="365352">
                <a:tc>
                  <a:txBody>
                    <a:bodyPr/>
                    <a:lstStyle/>
                    <a:p>
                      <a:pPr marL="0" marR="0" indent="100330" algn="just">
                        <a:lnSpc>
                          <a:spcPct val="110000"/>
                        </a:lnSpc>
                        <a:spcBef>
                          <a:spcPts val="0"/>
                        </a:spcBef>
                        <a:spcAft>
                          <a:spcPts val="0"/>
                        </a:spcAft>
                      </a:pPr>
                      <a:r>
                        <a:rPr lang="en-GB" sz="1800">
                          <a:effectLst/>
                          <a:latin typeface="Times New Roman" panose="02020603050405020304" pitchFamily="18" charset="0"/>
                          <a:ea typeface="Times New Roman" panose="02020603050405020304" pitchFamily="18" charset="0"/>
                        </a:rPr>
                        <a:t> </a:t>
                      </a:r>
                      <a:endParaRPr lang="en-US" sz="1800">
                        <a:effectLst/>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a:noFill/>
                    </a:lnB>
                  </a:tcPr>
                </a:tc>
                <a:tc>
                  <a:txBody>
                    <a:bodyPr/>
                    <a:lstStyle/>
                    <a:p>
                      <a:pPr marL="0" marR="0" indent="100330" algn="just">
                        <a:lnSpc>
                          <a:spcPct val="110000"/>
                        </a:lnSpc>
                        <a:spcBef>
                          <a:spcPts val="0"/>
                        </a:spcBef>
                        <a:spcAft>
                          <a:spcPts val="0"/>
                        </a:spcAft>
                      </a:pPr>
                      <a:r>
                        <a:rPr lang="en-GB" sz="1800">
                          <a:effectLst/>
                          <a:latin typeface="Times New Roman" panose="02020603050405020304" pitchFamily="18" charset="0"/>
                          <a:ea typeface="Times New Roman" panose="02020603050405020304" pitchFamily="18" charset="0"/>
                        </a:rPr>
                        <a:t>(-1.01)</a:t>
                      </a:r>
                      <a:endParaRPr lang="en-US" sz="1800">
                        <a:effectLst/>
                        <a:latin typeface="Times New Roman" panose="02020603050405020304" pitchFamily="18" charset="0"/>
                        <a:ea typeface="Times New Roman" panose="02020603050405020304" pitchFamily="18" charset="0"/>
                      </a:endParaRPr>
                    </a:p>
                  </a:txBody>
                  <a:tcPr marL="68580" marR="68580" marT="0" marB="0" anchor="b">
                    <a:lnL>
                      <a:noFill/>
                    </a:lnL>
                    <a:lnR>
                      <a:noFill/>
                    </a:lnR>
                    <a:lnT>
                      <a:noFill/>
                    </a:lnT>
                    <a:lnB>
                      <a:noFill/>
                    </a:lnB>
                  </a:tcPr>
                </a:tc>
                <a:tc>
                  <a:txBody>
                    <a:bodyPr/>
                    <a:lstStyle/>
                    <a:p>
                      <a:pPr marL="0" marR="0" indent="100330" algn="just">
                        <a:lnSpc>
                          <a:spcPct val="110000"/>
                        </a:lnSpc>
                        <a:spcBef>
                          <a:spcPts val="0"/>
                        </a:spcBef>
                        <a:spcAft>
                          <a:spcPts val="0"/>
                        </a:spcAft>
                      </a:pPr>
                      <a:r>
                        <a:rPr lang="en-GB" sz="1800">
                          <a:effectLst/>
                          <a:latin typeface="Times New Roman" panose="02020603050405020304" pitchFamily="18" charset="0"/>
                          <a:ea typeface="Times New Roman" panose="02020603050405020304" pitchFamily="18" charset="0"/>
                        </a:rPr>
                        <a:t>(-1.11)</a:t>
                      </a:r>
                      <a:endParaRPr lang="en-US" sz="1800">
                        <a:effectLst/>
                        <a:latin typeface="Times New Roman" panose="02020603050405020304" pitchFamily="18" charset="0"/>
                        <a:ea typeface="Times New Roman" panose="02020603050405020304" pitchFamily="18" charset="0"/>
                      </a:endParaRPr>
                    </a:p>
                  </a:txBody>
                  <a:tcPr marL="68580" marR="68580" marT="0" marB="0" anchor="b">
                    <a:lnL>
                      <a:noFill/>
                    </a:lnL>
                    <a:lnR>
                      <a:noFill/>
                    </a:lnR>
                    <a:lnT>
                      <a:noFill/>
                    </a:lnT>
                    <a:lnB>
                      <a:noFill/>
                    </a:lnB>
                  </a:tcPr>
                </a:tc>
                <a:tc>
                  <a:txBody>
                    <a:bodyPr/>
                    <a:lstStyle/>
                    <a:p>
                      <a:pPr marL="0" marR="0" indent="100330" algn="just">
                        <a:lnSpc>
                          <a:spcPct val="110000"/>
                        </a:lnSpc>
                        <a:spcBef>
                          <a:spcPts val="0"/>
                        </a:spcBef>
                        <a:spcAft>
                          <a:spcPts val="0"/>
                        </a:spcAft>
                      </a:pPr>
                      <a:r>
                        <a:rPr lang="en-GB" sz="1800">
                          <a:effectLst/>
                          <a:latin typeface="Times New Roman" panose="02020603050405020304" pitchFamily="18" charset="0"/>
                          <a:ea typeface="Times New Roman" panose="02020603050405020304" pitchFamily="18" charset="0"/>
                        </a:rPr>
                        <a:t>(1.05)</a:t>
                      </a:r>
                      <a:endParaRPr lang="en-US" sz="1800">
                        <a:effectLst/>
                        <a:latin typeface="Times New Roman" panose="02020603050405020304" pitchFamily="18" charset="0"/>
                        <a:ea typeface="Times New Roman" panose="02020603050405020304" pitchFamily="18" charset="0"/>
                      </a:endParaRPr>
                    </a:p>
                  </a:txBody>
                  <a:tcPr marL="68580" marR="68580" marT="0" marB="0" anchor="b">
                    <a:lnL>
                      <a:noFill/>
                    </a:lnL>
                    <a:lnR>
                      <a:noFill/>
                    </a:lnR>
                    <a:lnT>
                      <a:noFill/>
                    </a:lnT>
                    <a:lnB>
                      <a:noFill/>
                    </a:lnB>
                  </a:tcPr>
                </a:tc>
                <a:tc>
                  <a:txBody>
                    <a:bodyPr/>
                    <a:lstStyle/>
                    <a:p>
                      <a:pPr marL="0" marR="0" indent="100330" algn="just">
                        <a:lnSpc>
                          <a:spcPct val="110000"/>
                        </a:lnSpc>
                        <a:spcBef>
                          <a:spcPts val="0"/>
                        </a:spcBef>
                        <a:spcAft>
                          <a:spcPts val="0"/>
                        </a:spcAft>
                      </a:pPr>
                      <a:r>
                        <a:rPr lang="en-GB" sz="1800">
                          <a:effectLst/>
                          <a:latin typeface="Times New Roman" panose="02020603050405020304" pitchFamily="18" charset="0"/>
                          <a:ea typeface="Times New Roman" panose="02020603050405020304" pitchFamily="18" charset="0"/>
                        </a:rPr>
                        <a:t>(2.04)</a:t>
                      </a:r>
                      <a:endParaRPr lang="en-US" sz="1800">
                        <a:effectLst/>
                        <a:latin typeface="Times New Roman" panose="02020603050405020304" pitchFamily="18" charset="0"/>
                        <a:ea typeface="Times New Roman" panose="02020603050405020304" pitchFamily="18" charset="0"/>
                      </a:endParaRPr>
                    </a:p>
                  </a:txBody>
                  <a:tcPr marL="68580" marR="68580" marT="0" marB="0" anchor="b">
                    <a:lnL>
                      <a:noFill/>
                    </a:lnL>
                    <a:lnR>
                      <a:noFill/>
                    </a:lnR>
                    <a:lnT>
                      <a:noFill/>
                    </a:lnT>
                    <a:lnB>
                      <a:noFill/>
                    </a:lnB>
                  </a:tcPr>
                </a:tc>
                <a:extLst>
                  <a:ext uri="{0D108BD9-81ED-4DB2-BD59-A6C34878D82A}">
                    <a16:rowId xmlns:a16="http://schemas.microsoft.com/office/drawing/2014/main" val="2586176262"/>
                  </a:ext>
                </a:extLst>
              </a:tr>
            </a:tbl>
          </a:graphicData>
        </a:graphic>
      </p:graphicFrame>
    </p:spTree>
    <p:extLst>
      <p:ext uri="{BB962C8B-B14F-4D97-AF65-F5344CB8AC3E}">
        <p14:creationId xmlns:p14="http://schemas.microsoft.com/office/powerpoint/2010/main" val="42775515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Limitations and Next Steps</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Only looking at rural hospitals with an emergency room</a:t>
            </a:r>
          </a:p>
          <a:p>
            <a:r>
              <a:rPr lang="en-US">
                <a:latin typeface="Arial" panose="020B0604020202020204" pitchFamily="34" charset="0"/>
                <a:cs typeface="Arial" panose="020B0604020202020204" pitchFamily="34" charset="0"/>
              </a:rPr>
              <a:t>Does not take movement of the population into consideration. </a:t>
            </a:r>
          </a:p>
          <a:p>
            <a:pPr marL="0" indent="0">
              <a:buNone/>
            </a:pPr>
            <a:r>
              <a:rPr lang="en-US">
                <a:latin typeface="Arial" panose="020B0604020202020204" pitchFamily="34" charset="0"/>
                <a:cs typeface="Arial" panose="020B0604020202020204" pitchFamily="34" charset="0"/>
              </a:rPr>
              <a:t>Next Steps</a:t>
            </a:r>
          </a:p>
          <a:p>
            <a:r>
              <a:rPr lang="en-US">
                <a:latin typeface="Arial" panose="020B0604020202020204" pitchFamily="34" charset="0"/>
                <a:cs typeface="Arial" panose="020B0604020202020204" pitchFamily="34" charset="0"/>
              </a:rPr>
              <a:t>Include a model with movement for comparison</a:t>
            </a:r>
          </a:p>
          <a:p>
            <a:r>
              <a:rPr lang="en-US">
                <a:latin typeface="Arial" panose="020B0604020202020204" pitchFamily="34" charset="0"/>
                <a:cs typeface="Arial" panose="020B0604020202020204" pitchFamily="34" charset="0"/>
              </a:rPr>
              <a:t>Expand the type of hospitals in the study to determine the value of different hospital types.  </a:t>
            </a:r>
          </a:p>
          <a:p>
            <a:endParaRPr lang="en-US" b="1">
              <a:latin typeface="Garamond" panose="02020404030301010803" pitchFamily="18" charset="0"/>
            </a:endParaRPr>
          </a:p>
        </p:txBody>
      </p:sp>
    </p:spTree>
    <p:extLst>
      <p:ext uri="{BB962C8B-B14F-4D97-AF65-F5344CB8AC3E}">
        <p14:creationId xmlns:p14="http://schemas.microsoft.com/office/powerpoint/2010/main" val="4924960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Conclusion</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The results show that hospital closures have a significant impact on consumer finances. A closure is associated with a consumers taking on more debt and getting behind on paying down debt.</a:t>
            </a:r>
          </a:p>
          <a:p>
            <a:r>
              <a:rPr lang="en-US">
                <a:latin typeface="Arial" panose="020B0604020202020204" pitchFamily="34" charset="0"/>
                <a:cs typeface="Arial" panose="020B0604020202020204" pitchFamily="34" charset="0"/>
              </a:rPr>
              <a:t>A rural hospital closure increases severely delinquent debt especially the amount severely delinquent debt mortgage debt. Revolving debt is also affected, but auto debt is not clearly affected. </a:t>
            </a:r>
          </a:p>
        </p:txBody>
      </p:sp>
    </p:spTree>
    <p:extLst>
      <p:ext uri="{BB962C8B-B14F-4D97-AF65-F5344CB8AC3E}">
        <p14:creationId xmlns:p14="http://schemas.microsoft.com/office/powerpoint/2010/main" val="2316543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687470"/>
          </a:xfrm>
        </p:spPr>
        <p:txBody>
          <a:bodyPr>
            <a:normAutofit fontScale="90000"/>
          </a:bodyPr>
          <a:lstStyle/>
          <a:p>
            <a:pPr algn="ctr"/>
            <a:r>
              <a:rPr lang="en-US">
                <a:solidFill>
                  <a:schemeClr val="tx1"/>
                </a:solidFill>
                <a:latin typeface="Arial" panose="020B0604020202020204" pitchFamily="34" charset="0"/>
                <a:cs typeface="Arial" panose="020B0604020202020204" pitchFamily="34" charset="0"/>
              </a:rPr>
              <a:t>Introduction to Consumer Debt</a:t>
            </a:r>
          </a:p>
        </p:txBody>
      </p:sp>
      <p:sp>
        <p:nvSpPr>
          <p:cNvPr id="3" name="Content Placeholder 2"/>
          <p:cNvSpPr>
            <a:spLocks noGrp="1"/>
          </p:cNvSpPr>
          <p:nvPr>
            <p:ph idx="1"/>
          </p:nvPr>
        </p:nvSpPr>
        <p:spPr>
          <a:xfrm>
            <a:off x="609600" y="923364"/>
            <a:ext cx="10972800" cy="5652757"/>
          </a:xfrm>
        </p:spPr>
        <p:txBody>
          <a:bodyPr>
            <a:normAutofit/>
          </a:bodyPr>
          <a:lstStyle/>
          <a:p>
            <a:pPr lvl="0">
              <a:lnSpc>
                <a:spcPct val="100000"/>
              </a:lnSpc>
              <a:spcAft>
                <a:spcPts val="600"/>
              </a:spcAft>
              <a:buFont typeface="Arial" panose="020B0604020202020204" pitchFamily="34" charset="0"/>
              <a:buChar char="•"/>
            </a:pPr>
            <a:r>
              <a:rPr lang="en-US" sz="2400">
                <a:latin typeface="+mj-lt"/>
              </a:rPr>
              <a:t>Credit reporting agencies such as Equifax, Experian, and TransUnion collect and maintain credit histories for all U.S. residents applying for or taking out a loan. </a:t>
            </a:r>
          </a:p>
          <a:p>
            <a:pPr lvl="0">
              <a:lnSpc>
                <a:spcPct val="100000"/>
              </a:lnSpc>
              <a:spcAft>
                <a:spcPts val="600"/>
              </a:spcAft>
              <a:buFont typeface="Arial" panose="020B0604020202020204" pitchFamily="34" charset="0"/>
              <a:buChar char="•"/>
            </a:pPr>
            <a:r>
              <a:rPr lang="en-US" sz="2400">
                <a:latin typeface="+mj-lt"/>
              </a:rPr>
              <a:t>Most start their credit history around age 18. </a:t>
            </a:r>
          </a:p>
          <a:p>
            <a:pPr lvl="0">
              <a:lnSpc>
                <a:spcPct val="100000"/>
              </a:lnSpc>
              <a:spcAft>
                <a:spcPts val="600"/>
              </a:spcAft>
              <a:buFont typeface="Arial" panose="020B0604020202020204" pitchFamily="34" charset="0"/>
              <a:buChar char="•"/>
            </a:pPr>
            <a:r>
              <a:rPr lang="en-US" sz="2400">
                <a:latin typeface="+mj-lt"/>
              </a:rPr>
              <a:t>Debt, generally, is not bad as it allows people to borrow from their future potential income. </a:t>
            </a:r>
          </a:p>
          <a:p>
            <a:pPr lvl="0">
              <a:lnSpc>
                <a:spcPct val="100000"/>
              </a:lnSpc>
              <a:spcAft>
                <a:spcPts val="600"/>
              </a:spcAft>
              <a:buFont typeface="Arial" panose="020B0604020202020204" pitchFamily="34" charset="0"/>
              <a:buChar char="•"/>
            </a:pPr>
            <a:r>
              <a:rPr lang="en-US" sz="2400">
                <a:latin typeface="+mj-lt"/>
              </a:rPr>
              <a:t>A person typically has low levels of income early in life, high levels of income in their prime earning years, and low levels of income later in life after retirement.</a:t>
            </a:r>
          </a:p>
          <a:p>
            <a:pPr marL="0" lvl="0" indent="0">
              <a:buNone/>
            </a:pPr>
            <a:br>
              <a:rPr lang="en-US" sz="3000">
                <a:latin typeface="+mj-lt"/>
              </a:rPr>
            </a:br>
            <a:endParaRPr lang="en-US" sz="3000">
              <a:latin typeface="+mj-lt"/>
            </a:endParaRPr>
          </a:p>
          <a:p>
            <a:pPr marL="0" indent="0">
              <a:buNone/>
            </a:pPr>
            <a:endParaRPr lang="en-US">
              <a:latin typeface="+mj-lt"/>
            </a:endParaRPr>
          </a:p>
          <a:p>
            <a:pPr marL="0" indent="0">
              <a:buNone/>
            </a:pPr>
            <a:endParaRPr lang="en-US">
              <a:latin typeface="Garamond" panose="02020404030301010803" pitchFamily="18" charset="0"/>
            </a:endParaRPr>
          </a:p>
        </p:txBody>
      </p:sp>
    </p:spTree>
    <p:extLst>
      <p:ext uri="{BB962C8B-B14F-4D97-AF65-F5344CB8AC3E}">
        <p14:creationId xmlns:p14="http://schemas.microsoft.com/office/powerpoint/2010/main" val="1961226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687470"/>
          </a:xfrm>
        </p:spPr>
        <p:txBody>
          <a:bodyPr>
            <a:normAutofit fontScale="90000"/>
          </a:bodyPr>
          <a:lstStyle/>
          <a:p>
            <a:pPr algn="ctr"/>
            <a:r>
              <a:rPr lang="en-US">
                <a:solidFill>
                  <a:schemeClr val="tx1"/>
                </a:solidFill>
                <a:latin typeface="Arial" panose="020B0604020202020204" pitchFamily="34" charset="0"/>
                <a:cs typeface="Arial" panose="020B0604020202020204" pitchFamily="34" charset="0"/>
              </a:rPr>
              <a:t>Introduction to Consumer Debt</a:t>
            </a:r>
          </a:p>
        </p:txBody>
      </p:sp>
      <p:sp>
        <p:nvSpPr>
          <p:cNvPr id="3" name="Content Placeholder 2"/>
          <p:cNvSpPr>
            <a:spLocks noGrp="1"/>
          </p:cNvSpPr>
          <p:nvPr>
            <p:ph idx="1"/>
          </p:nvPr>
        </p:nvSpPr>
        <p:spPr>
          <a:xfrm>
            <a:off x="609600" y="914400"/>
            <a:ext cx="10972800" cy="5661722"/>
          </a:xfrm>
        </p:spPr>
        <p:txBody>
          <a:bodyPr>
            <a:normAutofit/>
          </a:bodyPr>
          <a:lstStyle/>
          <a:p>
            <a:pPr lvl="0">
              <a:lnSpc>
                <a:spcPct val="100000"/>
              </a:lnSpc>
              <a:spcAft>
                <a:spcPts val="600"/>
              </a:spcAft>
              <a:buFont typeface="Arial" panose="020B0604020202020204" pitchFamily="34" charset="0"/>
              <a:buChar char="•"/>
            </a:pPr>
            <a:r>
              <a:rPr lang="en-US" sz="2400">
                <a:latin typeface="+mj-lt"/>
              </a:rPr>
              <a:t>People and households “smooth consumption” over a lifetime through borrowing and saving, given that income levels can vary drastically. </a:t>
            </a:r>
          </a:p>
          <a:p>
            <a:pPr lvl="0">
              <a:lnSpc>
                <a:spcPct val="100000"/>
              </a:lnSpc>
              <a:spcAft>
                <a:spcPts val="600"/>
              </a:spcAft>
              <a:buFont typeface="Arial" panose="020B0604020202020204" pitchFamily="34" charset="0"/>
              <a:buChar char="•"/>
            </a:pPr>
            <a:r>
              <a:rPr lang="en-US" sz="2400">
                <a:latin typeface="+mj-lt"/>
              </a:rPr>
              <a:t>Severely delinquent debt, which is debt 90 days or more past due is considered harmful as it starts to negatively effect a consumer’s credit report and future ability to borrow. </a:t>
            </a:r>
            <a:br>
              <a:rPr lang="en-US" sz="3000">
                <a:latin typeface="+mj-lt"/>
              </a:rPr>
            </a:br>
            <a:endParaRPr lang="en-US" sz="3000">
              <a:latin typeface="+mj-lt"/>
            </a:endParaRPr>
          </a:p>
          <a:p>
            <a:pPr marL="0" indent="0">
              <a:buNone/>
            </a:pPr>
            <a:endParaRPr lang="en-US">
              <a:latin typeface="+mj-lt"/>
            </a:endParaRPr>
          </a:p>
          <a:p>
            <a:pPr marL="0" indent="0">
              <a:buNone/>
            </a:pPr>
            <a:endParaRPr lang="en-US">
              <a:latin typeface="Garamond" panose="02020404030301010803" pitchFamily="18" charset="0"/>
            </a:endParaRPr>
          </a:p>
        </p:txBody>
      </p:sp>
    </p:spTree>
    <p:extLst>
      <p:ext uri="{BB962C8B-B14F-4D97-AF65-F5344CB8AC3E}">
        <p14:creationId xmlns:p14="http://schemas.microsoft.com/office/powerpoint/2010/main" val="1024800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17668" y="0"/>
            <a:ext cx="10881360" cy="1316792"/>
          </a:xfrm>
        </p:spPr>
        <p:txBody>
          <a:bodyPr>
            <a:normAutofit fontScale="90000"/>
          </a:bodyPr>
          <a:lstStyle/>
          <a:p>
            <a:pPr algn="ctr"/>
            <a:r>
              <a:rPr lang="en-US" dirty="0"/>
              <a:t>Federal Reserve Bank of New York’s Consumer Credit </a:t>
            </a:r>
            <a:r>
              <a:rPr lang="en-US" dirty="0">
                <a:latin typeface="Arial" panose="020B0604020202020204" pitchFamily="34" charset="0"/>
                <a:cs typeface="Arial" panose="020B0604020202020204" pitchFamily="34" charset="0"/>
              </a:rPr>
              <a:t>Panel</a:t>
            </a:r>
            <a:r>
              <a:rPr lang="en-US" dirty="0"/>
              <a:t>/Equifax (CCP) Dataset (1)</a:t>
            </a:r>
            <a:endParaRPr lang="en-US"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26228" y="1435127"/>
            <a:ext cx="10972800" cy="5008659"/>
          </a:xfrm>
        </p:spPr>
        <p:txBody>
          <a:bodyPr>
            <a:normAutofit fontScale="77500" lnSpcReduction="20000"/>
          </a:bodyPr>
          <a:lstStyle/>
          <a:p>
            <a:pPr lvl="0">
              <a:lnSpc>
                <a:spcPct val="100000"/>
              </a:lnSpc>
              <a:spcAft>
                <a:spcPts val="600"/>
              </a:spcAft>
              <a:buFont typeface="Arial" panose="020B0604020202020204" pitchFamily="34" charset="0"/>
              <a:buChar char="•"/>
            </a:pPr>
            <a:r>
              <a:rPr lang="en-US" sz="2400">
                <a:latin typeface="+mj-lt"/>
              </a:rPr>
              <a:t>The CCP was created to address weaknesses with existing household debt and credit data sources. It was created by a team at the Federal Reserve Bank of New York, with help from the Board of Governors and the Federal Reserve Bank of Philadelphia.  </a:t>
            </a:r>
          </a:p>
          <a:p>
            <a:pPr lvl="0">
              <a:lnSpc>
                <a:spcPct val="100000"/>
              </a:lnSpc>
              <a:spcAft>
                <a:spcPts val="600"/>
              </a:spcAft>
              <a:buFont typeface="Arial" panose="020B0604020202020204" pitchFamily="34" charset="0"/>
              <a:buChar char="•"/>
            </a:pPr>
            <a:r>
              <a:rPr lang="en-US" sz="2400">
                <a:latin typeface="+mj-lt"/>
              </a:rPr>
              <a:t>The goal was to create a unique longitudinal panel of individuals that tracks access and use of credit quarterly.  </a:t>
            </a:r>
          </a:p>
          <a:p>
            <a:pPr lvl="0">
              <a:lnSpc>
                <a:spcPct val="100000"/>
              </a:lnSpc>
              <a:spcAft>
                <a:spcPts val="600"/>
              </a:spcAft>
              <a:buFont typeface="Arial" panose="020B0604020202020204" pitchFamily="34" charset="0"/>
              <a:buChar char="•"/>
            </a:pPr>
            <a:r>
              <a:rPr lang="en-US" sz="2400">
                <a:latin typeface="+mj-lt"/>
              </a:rPr>
              <a:t>Credit is the amount a lender is willing to let you borrow. Debt is the amount you have borrowed with credit.  </a:t>
            </a:r>
            <a:endParaRPr lang="en-US" sz="2400">
              <a:highlight>
                <a:srgbClr val="FFFF00"/>
              </a:highlight>
              <a:latin typeface="+mj-lt"/>
            </a:endParaRPr>
          </a:p>
          <a:p>
            <a:pPr lvl="0">
              <a:lnSpc>
                <a:spcPct val="100000"/>
              </a:lnSpc>
              <a:spcAft>
                <a:spcPts val="600"/>
              </a:spcAft>
              <a:buFont typeface="Arial" panose="020B0604020202020204" pitchFamily="34" charset="0"/>
              <a:buChar char="•"/>
            </a:pPr>
            <a:r>
              <a:rPr lang="en-US" sz="2400">
                <a:latin typeface="+mj-lt"/>
              </a:rPr>
              <a:t>Started in 1999 quarter 1 with quarterly updates until 2020 when updates switched to monthly. Data updates are continued at present. </a:t>
            </a:r>
          </a:p>
          <a:p>
            <a:pPr lvl="0">
              <a:lnSpc>
                <a:spcPct val="100000"/>
              </a:lnSpc>
              <a:spcAft>
                <a:spcPts val="600"/>
              </a:spcAft>
              <a:buFont typeface="Arial" panose="020B0604020202020204" pitchFamily="34" charset="0"/>
              <a:buChar char="•"/>
            </a:pPr>
            <a:r>
              <a:rPr lang="en-US" sz="2400">
                <a:latin typeface="+mj-lt"/>
              </a:rPr>
              <a:t>Individual and house-level information is available.</a:t>
            </a:r>
          </a:p>
          <a:p>
            <a:pPr lvl="0">
              <a:lnSpc>
                <a:spcPct val="100000"/>
              </a:lnSpc>
              <a:spcAft>
                <a:spcPts val="600"/>
              </a:spcAft>
              <a:buFont typeface="Arial" panose="020B0604020202020204" pitchFamily="34" charset="0"/>
              <a:buChar char="•"/>
            </a:pPr>
            <a:r>
              <a:rPr lang="en-US" sz="2400">
                <a:latin typeface="+mj-lt"/>
              </a:rPr>
              <a:t>Nationally representative 5 percent random sample of the U.S. population with a credit report and a social security number. </a:t>
            </a:r>
          </a:p>
          <a:p>
            <a:pPr lvl="0">
              <a:lnSpc>
                <a:spcPct val="100000"/>
              </a:lnSpc>
              <a:spcAft>
                <a:spcPts val="600"/>
              </a:spcAft>
              <a:buFont typeface="Arial" panose="020B0604020202020204" pitchFamily="34" charset="0"/>
              <a:buChar char="•"/>
            </a:pPr>
            <a:r>
              <a:rPr lang="en-US" sz="2400">
                <a:latin typeface="+mj-lt"/>
              </a:rPr>
              <a:t>Individual characteristics such as birth year and geographic location down to the census tract level are provided. </a:t>
            </a:r>
            <a:br>
              <a:rPr lang="en-US" sz="2600">
                <a:latin typeface="+mj-lt"/>
              </a:rPr>
            </a:br>
            <a:endParaRPr lang="en-US" sz="2600">
              <a:latin typeface="+mj-lt"/>
            </a:endParaRPr>
          </a:p>
          <a:p>
            <a:pPr marL="0" indent="0">
              <a:buNone/>
            </a:pPr>
            <a:endParaRPr lang="en-US" sz="2600">
              <a:latin typeface="+mj-lt"/>
            </a:endParaRPr>
          </a:p>
          <a:p>
            <a:pPr marL="0" indent="0">
              <a:buNone/>
            </a:pPr>
            <a:endParaRPr lang="en-US" sz="2600">
              <a:latin typeface="Garamond" panose="02020404030301010803" pitchFamily="18" charset="0"/>
            </a:endParaRPr>
          </a:p>
        </p:txBody>
      </p:sp>
    </p:spTree>
    <p:extLst>
      <p:ext uri="{BB962C8B-B14F-4D97-AF65-F5344CB8AC3E}">
        <p14:creationId xmlns:p14="http://schemas.microsoft.com/office/powerpoint/2010/main" val="2588445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17668" y="0"/>
            <a:ext cx="10881360" cy="1316792"/>
          </a:xfrm>
        </p:spPr>
        <p:txBody>
          <a:bodyPr>
            <a:normAutofit fontScale="90000"/>
          </a:bodyPr>
          <a:lstStyle/>
          <a:p>
            <a:pPr algn="ctr"/>
            <a:r>
              <a:rPr lang="en-US"/>
              <a:t>Federal Reserve Bank of New York’s Consumer Credit </a:t>
            </a:r>
            <a:r>
              <a:rPr lang="en-US">
                <a:latin typeface="Arial" panose="020B0604020202020204" pitchFamily="34" charset="0"/>
                <a:cs typeface="Arial" panose="020B0604020202020204" pitchFamily="34" charset="0"/>
              </a:rPr>
              <a:t>Panel</a:t>
            </a:r>
            <a:r>
              <a:rPr lang="en-US"/>
              <a:t>/Equifax (CCP) Dataset (2)</a:t>
            </a:r>
            <a:endParaRPr lang="en-US">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26228" y="1435127"/>
            <a:ext cx="10972800" cy="5008659"/>
          </a:xfrm>
        </p:spPr>
        <p:txBody>
          <a:bodyPr>
            <a:normAutofit fontScale="32500" lnSpcReduction="20000"/>
          </a:bodyPr>
          <a:lstStyle/>
          <a:p>
            <a:pPr lvl="0">
              <a:lnSpc>
                <a:spcPct val="120000"/>
              </a:lnSpc>
              <a:spcAft>
                <a:spcPts val="600"/>
              </a:spcAft>
            </a:pPr>
            <a:r>
              <a:rPr lang="en-US" sz="7400">
                <a:latin typeface="+mj-lt"/>
              </a:rPr>
              <a:t>The data has information on different types of credit, all first and second mortgages, home equity lines of credit, and other types of debts such as credit card debt, auto loans, and student loans.</a:t>
            </a:r>
          </a:p>
          <a:p>
            <a:pPr lvl="0">
              <a:lnSpc>
                <a:spcPct val="120000"/>
              </a:lnSpc>
              <a:spcAft>
                <a:spcPts val="600"/>
              </a:spcAft>
            </a:pPr>
            <a:r>
              <a:rPr lang="en-US" sz="7400">
                <a:latin typeface="+mj-lt"/>
              </a:rPr>
              <a:t>For each type of credit, number and amount if provided for the following attributes</a:t>
            </a:r>
          </a:p>
          <a:p>
            <a:pPr lvl="0">
              <a:lnSpc>
                <a:spcPct val="120000"/>
              </a:lnSpc>
              <a:spcAft>
                <a:spcPts val="600"/>
              </a:spcAft>
            </a:pPr>
            <a:r>
              <a:rPr lang="en-US" sz="7400">
                <a:latin typeface="+mj-lt"/>
              </a:rPr>
              <a:t>Total, current debt(on-time), 30 DPD (days past due), 60 DPD, 90 DPD, 120 DPD, severely derogatory (report of a repossession, charge off to bad debt, foreclosure, or a defaulted student loan)</a:t>
            </a:r>
          </a:p>
          <a:p>
            <a:pPr lvl="0">
              <a:lnSpc>
                <a:spcPct val="120000"/>
              </a:lnSpc>
              <a:spcAft>
                <a:spcPts val="600"/>
              </a:spcAft>
            </a:pPr>
            <a:r>
              <a:rPr lang="en-US" sz="7400">
                <a:latin typeface="+mj-lt"/>
              </a:rPr>
              <a:t>For each type of credit, payment information is also available.</a:t>
            </a:r>
          </a:p>
          <a:p>
            <a:pPr lvl="0">
              <a:lnSpc>
                <a:spcPct val="120000"/>
              </a:lnSpc>
              <a:spcAft>
                <a:spcPts val="600"/>
              </a:spcAft>
            </a:pPr>
            <a:r>
              <a:rPr lang="en-US" sz="7400">
                <a:latin typeface="+mj-lt"/>
              </a:rPr>
              <a:t>In total, there are over 600 variables in the dataset. </a:t>
            </a:r>
          </a:p>
          <a:p>
            <a:pPr lvl="0"/>
            <a:endParaRPr lang="en-US">
              <a:latin typeface="+mj-lt"/>
            </a:endParaRPr>
          </a:p>
          <a:p>
            <a:pPr lvl="0">
              <a:buFont typeface="Arial" panose="020B0604020202020204" pitchFamily="34" charset="0"/>
              <a:buChar char="•"/>
            </a:pPr>
            <a:endParaRPr lang="en-US" sz="2600">
              <a:latin typeface="+mj-lt"/>
            </a:endParaRPr>
          </a:p>
          <a:p>
            <a:pPr marL="0" lvl="0" indent="0">
              <a:buNone/>
            </a:pPr>
            <a:r>
              <a:rPr lang="en-US" sz="2600">
                <a:latin typeface="+mj-lt"/>
              </a:rPr>
              <a:t>  </a:t>
            </a:r>
            <a:br>
              <a:rPr lang="en-US" sz="2600">
                <a:latin typeface="+mj-lt"/>
              </a:rPr>
            </a:br>
            <a:endParaRPr lang="en-US" sz="2600">
              <a:latin typeface="+mj-lt"/>
            </a:endParaRPr>
          </a:p>
          <a:p>
            <a:pPr marL="0" indent="0">
              <a:buNone/>
            </a:pPr>
            <a:endParaRPr lang="en-US" sz="2600">
              <a:latin typeface="+mj-lt"/>
            </a:endParaRPr>
          </a:p>
          <a:p>
            <a:pPr marL="0" indent="0">
              <a:buNone/>
            </a:pPr>
            <a:endParaRPr lang="en-US" sz="2600">
              <a:latin typeface="Garamond" panose="02020404030301010803" pitchFamily="18" charset="0"/>
            </a:endParaRPr>
          </a:p>
        </p:txBody>
      </p:sp>
    </p:spTree>
    <p:extLst>
      <p:ext uri="{BB962C8B-B14F-4D97-AF65-F5344CB8AC3E}">
        <p14:creationId xmlns:p14="http://schemas.microsoft.com/office/powerpoint/2010/main" val="2751833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17668" y="0"/>
            <a:ext cx="10881360" cy="1316792"/>
          </a:xfrm>
        </p:spPr>
        <p:txBody>
          <a:bodyPr>
            <a:normAutofit fontScale="90000"/>
          </a:bodyPr>
          <a:lstStyle/>
          <a:p>
            <a:pPr algn="ctr"/>
            <a:r>
              <a:rPr lang="en-US"/>
              <a:t>Federal Reserve Bank of New York’s Consumer Credit </a:t>
            </a:r>
            <a:r>
              <a:rPr lang="en-US">
                <a:latin typeface="Arial" panose="020B0604020202020204" pitchFamily="34" charset="0"/>
                <a:cs typeface="Arial" panose="020B0604020202020204" pitchFamily="34" charset="0"/>
              </a:rPr>
              <a:t>Panel</a:t>
            </a:r>
            <a:r>
              <a:rPr lang="en-US"/>
              <a:t>/Equifax (CCP) Dataset (2)</a:t>
            </a:r>
            <a:endParaRPr lang="en-US">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26228" y="1435127"/>
            <a:ext cx="10972800" cy="5008659"/>
          </a:xfrm>
        </p:spPr>
        <p:txBody>
          <a:bodyPr>
            <a:normAutofit lnSpcReduction="10000"/>
          </a:bodyPr>
          <a:lstStyle/>
          <a:p>
            <a:pPr lvl="0">
              <a:spcAft>
                <a:spcPts val="600"/>
              </a:spcAft>
              <a:buFont typeface="Arial" panose="020B0604020202020204" pitchFamily="34" charset="0"/>
              <a:buChar char="•"/>
            </a:pPr>
            <a:r>
              <a:rPr lang="en-US">
                <a:latin typeface="+mj-lt"/>
              </a:rPr>
              <a:t>The CCP data access process requires a co-author from the Federal Reserve Bank. </a:t>
            </a:r>
          </a:p>
          <a:p>
            <a:pPr lvl="0">
              <a:spcAft>
                <a:spcPts val="600"/>
              </a:spcAft>
            </a:pPr>
            <a:r>
              <a:rPr lang="en-US">
                <a:latin typeface="+mj-lt"/>
              </a:rPr>
              <a:t>The data can be accessed on the cloud through a secure VPN and most computation tasks require the High Performance Computing (HPC) cloud environment offered by the Federal Reserve Bank of Kansas City's (FRBKC) Center for the Advancement of Data and Research in Economics (CADRE).  </a:t>
            </a:r>
          </a:p>
          <a:p>
            <a:pPr lvl="0">
              <a:spcAft>
                <a:spcPts val="600"/>
              </a:spcAft>
              <a:buFont typeface="Arial" panose="020B0604020202020204" pitchFamily="34" charset="0"/>
              <a:buChar char="•"/>
            </a:pPr>
            <a:r>
              <a:rPr lang="en-US">
                <a:latin typeface="+mj-lt"/>
              </a:rPr>
              <a:t>Co-authors can share code and summarized data, but the publication of any code, results, or data must be approved by data vendor before public publication.   </a:t>
            </a:r>
          </a:p>
          <a:p>
            <a:pPr marL="0" lvl="0" indent="0">
              <a:spcAft>
                <a:spcPts val="600"/>
              </a:spcAft>
              <a:buNone/>
            </a:pPr>
            <a:r>
              <a:rPr lang="en-US">
                <a:latin typeface="+mj-lt"/>
              </a:rPr>
              <a:t>  </a:t>
            </a:r>
            <a:br>
              <a:rPr lang="en-US">
                <a:latin typeface="+mj-lt"/>
              </a:rPr>
            </a:br>
            <a:endParaRPr lang="en-US">
              <a:latin typeface="+mj-lt"/>
            </a:endParaRPr>
          </a:p>
          <a:p>
            <a:pPr marL="0" indent="0">
              <a:buNone/>
            </a:pPr>
            <a:endParaRPr lang="en-US" sz="2600">
              <a:latin typeface="+mj-lt"/>
            </a:endParaRPr>
          </a:p>
          <a:p>
            <a:pPr marL="0" indent="0">
              <a:buNone/>
            </a:pPr>
            <a:endParaRPr lang="en-US" sz="2600">
              <a:latin typeface="Garamond" panose="02020404030301010803" pitchFamily="18" charset="0"/>
            </a:endParaRPr>
          </a:p>
        </p:txBody>
      </p:sp>
    </p:spTree>
    <p:extLst>
      <p:ext uri="{BB962C8B-B14F-4D97-AF65-F5344CB8AC3E}">
        <p14:creationId xmlns:p14="http://schemas.microsoft.com/office/powerpoint/2010/main" val="4138756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1258646"/>
          </a:xfrm>
        </p:spPr>
        <p:txBody>
          <a:bodyPr>
            <a:normAutofit fontScale="90000"/>
          </a:bodyPr>
          <a:lstStyle/>
          <a:p>
            <a:pPr algn="ctr"/>
            <a:r>
              <a:rPr lang="en-US">
                <a:solidFill>
                  <a:schemeClr val="tx1"/>
                </a:solidFill>
                <a:latin typeface="Arial" panose="020B0604020202020204" pitchFamily="34" charset="0"/>
                <a:cs typeface="Arial" panose="020B0604020202020204" pitchFamily="34" charset="0"/>
              </a:rPr>
              <a:t>Use and Benefit of the CCP in Healthcare-related Issues</a:t>
            </a:r>
          </a:p>
        </p:txBody>
      </p:sp>
      <p:sp>
        <p:nvSpPr>
          <p:cNvPr id="3" name="Content Placeholder 2"/>
          <p:cNvSpPr>
            <a:spLocks noGrp="1"/>
          </p:cNvSpPr>
          <p:nvPr>
            <p:ph idx="1"/>
          </p:nvPr>
        </p:nvSpPr>
        <p:spPr>
          <a:xfrm>
            <a:off x="609600" y="1392096"/>
            <a:ext cx="10972800" cy="5008659"/>
          </a:xfrm>
        </p:spPr>
        <p:txBody>
          <a:bodyPr>
            <a:normAutofit/>
          </a:bodyPr>
          <a:lstStyle/>
          <a:p>
            <a:pPr lvl="0"/>
            <a:r>
              <a:rPr lang="en-US">
                <a:latin typeface="+mj-lt"/>
              </a:rPr>
              <a:t>Increases in delinquent debt from rural hospital closures with ER</a:t>
            </a:r>
          </a:p>
          <a:p>
            <a:pPr marL="0" lvl="0" indent="0">
              <a:buNone/>
            </a:pPr>
            <a:r>
              <a:rPr lang="en-US" sz="2000">
                <a:latin typeface="+mj-lt"/>
              </a:rPr>
              <a:t>(Henson and Pitts, “The Relationship between Rural Hospital Closures and Consumer Financial Debt., 2023”) </a:t>
            </a:r>
          </a:p>
          <a:p>
            <a:r>
              <a:rPr lang="en-US">
                <a:latin typeface="+mj-lt"/>
              </a:rPr>
              <a:t>Increases in mortality rates </a:t>
            </a:r>
          </a:p>
          <a:p>
            <a:pPr marL="0" lvl="0" indent="0">
              <a:buNone/>
            </a:pPr>
            <a:r>
              <a:rPr lang="en-US" sz="2000">
                <a:latin typeface="+mj-lt"/>
              </a:rPr>
              <a:t>(Argys, Friedson, and Pitts, “Killer Debt : The Impact of Debt on Mortality.”, FRB Working Paper, 2016)</a:t>
            </a:r>
          </a:p>
          <a:p>
            <a:pPr lvl="0"/>
            <a:r>
              <a:rPr lang="en-US">
                <a:latin typeface="+mj-lt"/>
              </a:rPr>
              <a:t>Prediction of Alzheimer’s disease </a:t>
            </a:r>
          </a:p>
          <a:p>
            <a:pPr marL="0" lvl="0" indent="0">
              <a:buNone/>
            </a:pPr>
            <a:r>
              <a:rPr lang="en-US" sz="2000">
                <a:latin typeface="+mj-lt"/>
              </a:rPr>
              <a:t>(Nicholas et al., “Financial Presentation of Alzheimer Disease and Related Dementias.”, JAMA Internal Medicine, 2021)</a:t>
            </a:r>
          </a:p>
          <a:p>
            <a:r>
              <a:rPr lang="en-US">
                <a:latin typeface="+mj-lt"/>
              </a:rPr>
              <a:t>Access to abortion effect on financial distress</a:t>
            </a:r>
          </a:p>
          <a:p>
            <a:pPr marL="0" indent="0">
              <a:buNone/>
            </a:pPr>
            <a:r>
              <a:rPr lang="en-US" sz="2000">
                <a:latin typeface="+mj-lt"/>
              </a:rPr>
              <a:t>(Miller, Wherry, and Foster, “The Economic Consequences of Being Denied an Abortion.”, Am. Econ. J.: Econ. Policy, 2023)</a:t>
            </a:r>
            <a:br>
              <a:rPr lang="en-US">
                <a:latin typeface="+mj-lt"/>
              </a:rPr>
            </a:br>
            <a:endParaRPr lang="en-US">
              <a:latin typeface="+mj-lt"/>
            </a:endParaRPr>
          </a:p>
          <a:p>
            <a:pPr marL="0" indent="0">
              <a:buNone/>
            </a:pPr>
            <a:endParaRPr lang="en-US">
              <a:latin typeface="+mj-lt"/>
            </a:endParaRPr>
          </a:p>
          <a:p>
            <a:pPr marL="0" indent="0">
              <a:buNone/>
            </a:pPr>
            <a:endParaRPr lang="en-US">
              <a:latin typeface="Garamond" panose="02020404030301010803" pitchFamily="18" charset="0"/>
            </a:endParaRPr>
          </a:p>
        </p:txBody>
      </p:sp>
    </p:spTree>
    <p:extLst>
      <p:ext uri="{BB962C8B-B14F-4D97-AF65-F5344CB8AC3E}">
        <p14:creationId xmlns:p14="http://schemas.microsoft.com/office/powerpoint/2010/main" val="4208929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1258646"/>
          </a:xfrm>
        </p:spPr>
        <p:txBody>
          <a:bodyPr>
            <a:normAutofit fontScale="90000"/>
          </a:bodyPr>
          <a:lstStyle/>
          <a:p>
            <a:pPr algn="ctr"/>
            <a:r>
              <a:rPr lang="en-US">
                <a:solidFill>
                  <a:schemeClr val="tx1"/>
                </a:solidFill>
                <a:latin typeface="Arial" panose="020B0604020202020204" pitchFamily="34" charset="0"/>
                <a:cs typeface="Arial" panose="020B0604020202020204" pitchFamily="34" charset="0"/>
              </a:rPr>
              <a:t>Use and Benefit of the CCP in Healthcare-related Issues</a:t>
            </a:r>
          </a:p>
        </p:txBody>
      </p:sp>
      <p:sp>
        <p:nvSpPr>
          <p:cNvPr id="3" name="Content Placeholder 2"/>
          <p:cNvSpPr>
            <a:spLocks noGrp="1"/>
          </p:cNvSpPr>
          <p:nvPr>
            <p:ph idx="1"/>
          </p:nvPr>
        </p:nvSpPr>
        <p:spPr>
          <a:xfrm>
            <a:off x="609600" y="1392096"/>
            <a:ext cx="10972800" cy="5008659"/>
          </a:xfrm>
        </p:spPr>
        <p:txBody>
          <a:bodyPr>
            <a:normAutofit/>
          </a:bodyPr>
          <a:lstStyle/>
          <a:p>
            <a:pPr lvl="0">
              <a:lnSpc>
                <a:spcPct val="100000"/>
              </a:lnSpc>
              <a:spcAft>
                <a:spcPts val="600"/>
              </a:spcAft>
            </a:pPr>
            <a:r>
              <a:rPr lang="en-US" sz="2400">
                <a:latin typeface="+mj-lt"/>
              </a:rPr>
              <a:t>Identifying financial stressors: Consumer credit data can provide insights into an individual's financial situation, such as their borrowing and repayment behavior.</a:t>
            </a:r>
          </a:p>
          <a:p>
            <a:pPr lvl="0">
              <a:lnSpc>
                <a:spcPct val="100000"/>
              </a:lnSpc>
              <a:spcAft>
                <a:spcPts val="600"/>
              </a:spcAft>
            </a:pPr>
            <a:r>
              <a:rPr lang="en-US" sz="2400">
                <a:latin typeface="+mj-lt"/>
              </a:rPr>
              <a:t>Assessing healthcare affordability: Consumer credit data can also help assess an individual's ability to afford healthcare services. By analyzing credit scores and financial behaviors, healthcare providers can gain a better understanding of a patient's financial capacity to pay for medical treatments and services.</a:t>
            </a:r>
            <a:br>
              <a:rPr lang="en-US" sz="2800">
                <a:latin typeface="+mj-lt"/>
              </a:rPr>
            </a:br>
            <a:endParaRPr lang="en-US" sz="2800">
              <a:latin typeface="+mj-lt"/>
            </a:endParaRPr>
          </a:p>
          <a:p>
            <a:pPr marL="0" indent="0">
              <a:buNone/>
            </a:pPr>
            <a:endParaRPr lang="en-US">
              <a:latin typeface="+mj-lt"/>
            </a:endParaRPr>
          </a:p>
          <a:p>
            <a:pPr marL="0" indent="0">
              <a:buNone/>
            </a:pPr>
            <a:endParaRPr lang="en-US">
              <a:latin typeface="Garamond" panose="02020404030301010803" pitchFamily="18" charset="0"/>
            </a:endParaRPr>
          </a:p>
        </p:txBody>
      </p:sp>
    </p:spTree>
    <p:extLst>
      <p:ext uri="{BB962C8B-B14F-4D97-AF65-F5344CB8AC3E}">
        <p14:creationId xmlns:p14="http://schemas.microsoft.com/office/powerpoint/2010/main" val="3651611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JPH Custom 1">
  <a:themeElements>
    <a:clrScheme name="Readability ver1">
      <a:dk1>
        <a:srgbClr val="000000"/>
      </a:dk1>
      <a:lt1>
        <a:srgbClr val="F9F8F8"/>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ufte typeset v1">
      <a:majorFont>
        <a:latin typeface="Gill Sans Nova"/>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PH Custom 1" id="{697E2B36-9726-4BB2-9E86-CF93F8766C0A}" vid="{8B28B0D3-B41D-4577-8EA5-AB7305CF94AA}"/>
    </a:ext>
  </a:extLst>
</a:theme>
</file>

<file path=ppt/theme/theme2.xml><?xml version="1.0" encoding="utf-8"?>
<a:theme xmlns:a="http://schemas.openxmlformats.org/drawingml/2006/main" name="NCEH_ATSDR_combined">
  <a:themeElements>
    <a:clrScheme name="Custom 13">
      <a:dk1>
        <a:srgbClr val="0F56DC"/>
      </a:dk1>
      <a:lt1>
        <a:srgbClr val="FFC000"/>
      </a:lt1>
      <a:dk2>
        <a:srgbClr val="FFFFFF"/>
      </a:dk2>
      <a:lt2>
        <a:srgbClr val="FFFFFF"/>
      </a:lt2>
      <a:accent1>
        <a:srgbClr val="4983F2"/>
      </a:accent1>
      <a:accent2>
        <a:srgbClr val="007D57"/>
      </a:accent2>
      <a:accent3>
        <a:srgbClr val="9A3B26"/>
      </a:accent3>
      <a:accent4>
        <a:srgbClr val="7F7F7F"/>
      </a:accent4>
      <a:accent5>
        <a:srgbClr val="0F56DC"/>
      </a:accent5>
      <a:accent6>
        <a:srgbClr val="002060"/>
      </a:accent6>
      <a:hlink>
        <a:srgbClr val="0F56DC"/>
      </a:hlink>
      <a:folHlink>
        <a:srgbClr val="3077FF"/>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smtClean="0">
            <a:solidFill>
              <a:srgbClr val="000000"/>
            </a:solidFill>
            <a:latin typeface="Calibri" panose="020F0502020204030204" pitchFamily="34" charset="0"/>
          </a:defRPr>
        </a:defPPr>
      </a:lstStyle>
    </a:txDef>
  </a:objectDefaults>
  <a:extraClrSchemeLst/>
  <a:extLst>
    <a:ext uri="{05A4C25C-085E-4340-85A3-A5531E510DB2}">
      <thm15:themeFamily xmlns:thm15="http://schemas.microsoft.com/office/thememl/2012/main" name="Powerpoint Template-DHAP" id="{83EEF60D-77BF-7C48-AA51-E93E0797039B}" vid="{4E097B03-DEEA-504B-9D29-B169EB765AB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JPH Custom 1</Template>
  <TotalTime>6383</TotalTime>
  <Words>2685</Words>
  <Application>Microsoft Office PowerPoint</Application>
  <PresentationFormat>Widescreen</PresentationFormat>
  <Paragraphs>238</Paragraphs>
  <Slides>29</Slides>
  <Notes>2</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29</vt:i4>
      </vt:variant>
    </vt:vector>
  </HeadingPairs>
  <TitlesOfParts>
    <vt:vector size="42" baseType="lpstr">
      <vt:lpstr>Adobe Garamond Pro</vt:lpstr>
      <vt:lpstr>Arial</vt:lpstr>
      <vt:lpstr>Bembo</vt:lpstr>
      <vt:lpstr>Calibri</vt:lpstr>
      <vt:lpstr>Cambria Math</vt:lpstr>
      <vt:lpstr>Garamond</vt:lpstr>
      <vt:lpstr>Gill Sans Nova</vt:lpstr>
      <vt:lpstr>Lexend Deca</vt:lpstr>
      <vt:lpstr>Myriad Web Pro</vt:lpstr>
      <vt:lpstr>Segoe UI Semibold</vt:lpstr>
      <vt:lpstr>Times New Roman</vt:lpstr>
      <vt:lpstr>JPH Custom 1</vt:lpstr>
      <vt:lpstr>NCEH_ATSDR_combined</vt:lpstr>
      <vt:lpstr>Introduction to the Credit History Data and the Benefits to Health Researchers  James Patrick Henson CDC PE Fellow, Treatment Research Team | HIV Research Branch      </vt:lpstr>
      <vt:lpstr>Outline of the talk</vt:lpstr>
      <vt:lpstr>Introduction to Consumer Debt</vt:lpstr>
      <vt:lpstr>Introduction to Consumer Debt</vt:lpstr>
      <vt:lpstr>Federal Reserve Bank of New York’s Consumer Credit Panel/Equifax (CCP) Dataset (1)</vt:lpstr>
      <vt:lpstr>Federal Reserve Bank of New York’s Consumer Credit Panel/Equifax (CCP) Dataset (2)</vt:lpstr>
      <vt:lpstr>Federal Reserve Bank of New York’s Consumer Credit Panel/Equifax (CCP) Dataset (2)</vt:lpstr>
      <vt:lpstr>Use and Benefit of the CCP in Healthcare-related Issues</vt:lpstr>
      <vt:lpstr>Use and Benefit of the CCP in Healthcare-related Issues</vt:lpstr>
      <vt:lpstr>Use and Benefit of the CCP in Healthcare-related Issues</vt:lpstr>
      <vt:lpstr>Tips and Tricks of Big Data with Stata</vt:lpstr>
      <vt:lpstr>Tips and Tricks of Big Data with Stata (2)</vt:lpstr>
      <vt:lpstr>Tips and Tricks of Big Data with Stata (3)</vt:lpstr>
      <vt:lpstr>Tips and Trick of Big Data with Stata (4)</vt:lpstr>
      <vt:lpstr>Tips and Trick of Big Data with Stata (5)</vt:lpstr>
      <vt:lpstr>Case Study: “The Relationship between Rural Hospital Closures and Consumer Financial Debt”</vt:lpstr>
      <vt:lpstr>Motivation</vt:lpstr>
      <vt:lpstr>Motivation</vt:lpstr>
      <vt:lpstr>Known Risk Factors for Hospital Closures</vt:lpstr>
      <vt:lpstr>Impact of Hospital Closure</vt:lpstr>
      <vt:lpstr>How Hospital Closure Impact Financial Health</vt:lpstr>
      <vt:lpstr>FRBNY Consumer Credit Panel/Equifax</vt:lpstr>
      <vt:lpstr>FRBNY Consumer Credit Panel/Equifax</vt:lpstr>
      <vt:lpstr>Brief Look at Financial Health Across Ages</vt:lpstr>
      <vt:lpstr>Methods </vt:lpstr>
      <vt:lpstr>PowerPoint Presentation</vt:lpstr>
      <vt:lpstr>Table 1A: DID Treatment Effects of Hospital Closure on Severely Delinquent Debt at County-Level</vt:lpstr>
      <vt:lpstr>Limitations and Next Steps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Rural Hospitals and Debt</dc:title>
  <dc:creator>James Henson</dc:creator>
  <cp:lastModifiedBy>Henson, James (CDC/NCHHSTP/DHP)</cp:lastModifiedBy>
  <cp:revision>8</cp:revision>
  <cp:lastPrinted>2024-01-24T01:55:23Z</cp:lastPrinted>
  <dcterms:created xsi:type="dcterms:W3CDTF">2017-07-04T09:46:08Z</dcterms:created>
  <dcterms:modified xsi:type="dcterms:W3CDTF">2024-01-26T05:29:17Z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af03ff0-41c5-4c41-b55e-fabb8fae94be_Enabled">
    <vt:lpwstr>true</vt:lpwstr>
  </property>
  <property fmtid="{D5CDD505-2E9C-101B-9397-08002B2CF9AE}" pid="3" name="MSIP_Label_8af03ff0-41c5-4c41-b55e-fabb8fae94be_SetDate">
    <vt:lpwstr>2023-07-30T18:50:35Z</vt:lpwstr>
  </property>
  <property fmtid="{D5CDD505-2E9C-101B-9397-08002B2CF9AE}" pid="4" name="MSIP_Label_8af03ff0-41c5-4c41-b55e-fabb8fae94be_Method">
    <vt:lpwstr>Privileged</vt:lpwstr>
  </property>
  <property fmtid="{D5CDD505-2E9C-101B-9397-08002B2CF9AE}" pid="5" name="MSIP_Label_8af03ff0-41c5-4c41-b55e-fabb8fae94be_Name">
    <vt:lpwstr>8af03ff0-41c5-4c41-b55e-fabb8fae94be</vt:lpwstr>
  </property>
  <property fmtid="{D5CDD505-2E9C-101B-9397-08002B2CF9AE}" pid="6" name="MSIP_Label_8af03ff0-41c5-4c41-b55e-fabb8fae94be_SiteId">
    <vt:lpwstr>9ce70869-60db-44fd-abe8-d2767077fc8f</vt:lpwstr>
  </property>
  <property fmtid="{D5CDD505-2E9C-101B-9397-08002B2CF9AE}" pid="7" name="MSIP_Label_8af03ff0-41c5-4c41-b55e-fabb8fae94be_ActionId">
    <vt:lpwstr>b75d3987-985d-4346-b7e4-39682d0be51e</vt:lpwstr>
  </property>
  <property fmtid="{D5CDD505-2E9C-101B-9397-08002B2CF9AE}" pid="8" name="MSIP_Label_8af03ff0-41c5-4c41-b55e-fabb8fae94be_ContentBits">
    <vt:lpwstr>0</vt:lpwstr>
  </property>
</Properties>
</file>