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8" r:id="rId2"/>
    <p:sldId id="259" r:id="rId3"/>
    <p:sldId id="267" r:id="rId4"/>
    <p:sldId id="260" r:id="rId5"/>
    <p:sldId id="268" r:id="rId6"/>
    <p:sldId id="269"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
      <p:font typeface="Montserrat ExtraBold" panose="00000900000000000000" pitchFamily="2" charset="0"/>
      <p:bold r:id="rId17"/>
      <p:boldItalic r:id="rId18"/>
    </p:embeddedFont>
    <p:embeddedFont>
      <p:font typeface="Montserrat SemiBold" panose="00000700000000000000" pitchFamily="2" charset="0"/>
      <p:regular r:id="rId19"/>
      <p:bold r:id="rId20"/>
      <p:italic r:id="rId21"/>
      <p:boldItalic r:id="rId22"/>
    </p:embeddedFont>
    <p:embeddedFont>
      <p:font typeface="Nunito" pitchFamily="2" charset="0"/>
      <p:regular r:id="rId23"/>
      <p:bold r:id="rId24"/>
      <p:italic r:id="rId25"/>
      <p:boldItalic r:id="rId26"/>
    </p:embeddedFont>
    <p:embeddedFont>
      <p:font typeface="Nunito ExtraBold" pitchFamily="2"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27">
          <p15:clr>
            <a:srgbClr val="A4A3A4"/>
          </p15:clr>
        </p15:guide>
        <p15:guide id="2" pos="63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76E98C-CCE7-421C-A434-9A7133DB1FE7}" v="1" dt="2024-03-23T21:28:40.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54"/>
      </p:cViewPr>
      <p:guideLst>
        <p:guide orient="horz" pos="527"/>
        <p:guide pos="63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viewProps" Target="viewProps.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045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526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9936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5"/>
          <p:cNvPicPr preferRelativeResize="0"/>
          <p:nvPr/>
        </p:nvPicPr>
        <p:blipFill rotWithShape="1">
          <a:blip r:embed="rId3">
            <a:alphaModFix/>
          </a:blip>
          <a:srcRect/>
          <a:stretch/>
        </p:blipFill>
        <p:spPr>
          <a:xfrm flipH="1">
            <a:off x="-213100" y="0"/>
            <a:ext cx="5168254" cy="6858000"/>
          </a:xfrm>
          <a:prstGeom prst="rect">
            <a:avLst/>
          </a:prstGeom>
          <a:noFill/>
          <a:ln>
            <a:solidFill>
              <a:schemeClr val="accent2">
                <a:lumMod val="50000"/>
              </a:schemeClr>
            </a:solidFill>
          </a:ln>
        </p:spPr>
      </p:pic>
      <p:pic>
        <p:nvPicPr>
          <p:cNvPr id="109" name="Google Shape;109;p15"/>
          <p:cNvPicPr preferRelativeResize="0"/>
          <p:nvPr/>
        </p:nvPicPr>
        <p:blipFill rotWithShape="1">
          <a:blip r:embed="rId4">
            <a:alphaModFix/>
          </a:blip>
          <a:srcRect/>
          <a:stretch/>
        </p:blipFill>
        <p:spPr>
          <a:xfrm>
            <a:off x="-96450" y="-18900"/>
            <a:ext cx="12310952" cy="1459500"/>
          </a:xfrm>
          <a:prstGeom prst="rect">
            <a:avLst/>
          </a:prstGeom>
          <a:noFill/>
          <a:ln>
            <a:noFill/>
          </a:ln>
        </p:spPr>
      </p:pic>
      <p:pic>
        <p:nvPicPr>
          <p:cNvPr id="110" name="Google Shape;110;p15"/>
          <p:cNvPicPr preferRelativeResize="0"/>
          <p:nvPr/>
        </p:nvPicPr>
        <p:blipFill rotWithShape="1">
          <a:blip r:embed="rId5">
            <a:alphaModFix/>
          </a:blip>
          <a:srcRect/>
          <a:stretch/>
        </p:blipFill>
        <p:spPr>
          <a:xfrm>
            <a:off x="10013963" y="314429"/>
            <a:ext cx="1678431" cy="792826"/>
          </a:xfrm>
          <a:prstGeom prst="rect">
            <a:avLst/>
          </a:prstGeom>
          <a:noFill/>
          <a:ln>
            <a:noFill/>
          </a:ln>
        </p:spPr>
      </p:pic>
      <p:sp>
        <p:nvSpPr>
          <p:cNvPr id="111" name="Google Shape;111;p15"/>
          <p:cNvSpPr txBox="1">
            <a:spLocks noGrp="1"/>
          </p:cNvSpPr>
          <p:nvPr>
            <p:ph type="title"/>
          </p:nvPr>
        </p:nvSpPr>
        <p:spPr>
          <a:xfrm>
            <a:off x="840826" y="438146"/>
            <a:ext cx="7986600" cy="545400"/>
          </a:xfrm>
          <a:prstGeom prst="rect">
            <a:avLst/>
          </a:prstGeom>
          <a:noFill/>
          <a:ln>
            <a:noFill/>
          </a:ln>
        </p:spPr>
        <p:txBody>
          <a:bodyPr spcFirstLastPara="1" wrap="square" lIns="91425" tIns="45700" rIns="91425" bIns="45700" anchor="ctr" anchorCtr="0">
            <a:normAutofit/>
          </a:bodyPr>
          <a:lstStyle/>
          <a:p>
            <a:pPr marL="457200" lvl="0" indent="-349250" algn="l" rtl="0">
              <a:lnSpc>
                <a:spcPct val="90000"/>
              </a:lnSpc>
              <a:spcBef>
                <a:spcPts val="0"/>
              </a:spcBef>
              <a:spcAft>
                <a:spcPts val="0"/>
              </a:spcAft>
              <a:buClr>
                <a:srgbClr val="FFFFFF"/>
              </a:buClr>
              <a:buSzPts val="1900"/>
              <a:buFont typeface="Nunito"/>
              <a:buAutoNum type="arabicPeriod"/>
            </a:pPr>
            <a:r>
              <a:rPr lang="es-ES" sz="1900" b="1" dirty="0">
                <a:solidFill>
                  <a:srgbClr val="FFFFFF"/>
                </a:solidFill>
                <a:latin typeface="Nunito"/>
                <a:ea typeface="Nunito"/>
                <a:cs typeface="Nunito"/>
                <a:sym typeface="Nunito"/>
              </a:rPr>
              <a:t>CONTEXTO Y PLANTEAMIENTO DEL </a:t>
            </a:r>
            <a:r>
              <a:rPr lang="es-ES" sz="1900" b="1" dirty="0">
                <a:solidFill>
                  <a:srgbClr val="4A86E8"/>
                </a:solidFill>
                <a:latin typeface="Nunito"/>
                <a:ea typeface="Nunito"/>
                <a:cs typeface="Nunito"/>
                <a:sym typeface="Nunito"/>
              </a:rPr>
              <a:t>PROYECTO</a:t>
            </a:r>
            <a:endParaRPr sz="1900" b="1" dirty="0">
              <a:solidFill>
                <a:srgbClr val="4A86E8"/>
              </a:solidFill>
              <a:latin typeface="Nunito"/>
              <a:ea typeface="Nunito"/>
              <a:cs typeface="Nunito"/>
              <a:sym typeface="Nunito"/>
            </a:endParaRPr>
          </a:p>
        </p:txBody>
      </p:sp>
      <p:sp>
        <p:nvSpPr>
          <p:cNvPr id="112" name="Google Shape;112;p15"/>
          <p:cNvSpPr/>
          <p:nvPr/>
        </p:nvSpPr>
        <p:spPr>
          <a:xfrm>
            <a:off x="642950" y="449400"/>
            <a:ext cx="152400" cy="522900"/>
          </a:xfrm>
          <a:prstGeom prst="roundRect">
            <a:avLst>
              <a:gd name="adj" fmla="val 16667"/>
            </a:avLst>
          </a:prstGeom>
          <a:solidFill>
            <a:srgbClr val="808080">
              <a:alpha val="6313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 name="Google Shape;113;p15"/>
          <p:cNvSpPr txBox="1"/>
          <p:nvPr/>
        </p:nvSpPr>
        <p:spPr>
          <a:xfrm>
            <a:off x="57940" y="1409443"/>
            <a:ext cx="5077800" cy="5163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1900"/>
              <a:buFont typeface="Arial"/>
              <a:buNone/>
            </a:pPr>
            <a:r>
              <a:rPr lang="es-ES" sz="1900" b="0" i="0" u="none" strike="noStrike" cap="none" dirty="0">
                <a:solidFill>
                  <a:srgbClr val="FFFFFF"/>
                </a:solidFill>
                <a:latin typeface="Nunito ExtraBold"/>
                <a:ea typeface="Nunito ExtraBold"/>
                <a:cs typeface="Nunito ExtraBold"/>
                <a:sym typeface="Nunito ExtraBold"/>
              </a:rPr>
              <a:t>1.1. CONTEXTO </a:t>
            </a:r>
            <a:r>
              <a:rPr lang="es-ES" sz="1900" b="0" i="0" u="none" strike="noStrike" cap="none" dirty="0">
                <a:solidFill>
                  <a:srgbClr val="2A8BFC"/>
                </a:solidFill>
                <a:latin typeface="Nunito ExtraBold"/>
                <a:ea typeface="Nunito ExtraBold"/>
                <a:cs typeface="Nunito ExtraBold"/>
                <a:sym typeface="Nunito ExtraBold"/>
              </a:rPr>
              <a:t>ORGANIZACIONAL</a:t>
            </a:r>
            <a:endParaRPr sz="1900" b="0" i="0" u="none" strike="noStrike" cap="none" dirty="0">
              <a:solidFill>
                <a:srgbClr val="2A8BFC"/>
              </a:solidFill>
              <a:latin typeface="Nunito ExtraBold"/>
              <a:ea typeface="Nunito ExtraBold"/>
              <a:cs typeface="Nunito ExtraBold"/>
              <a:sym typeface="Nunito ExtraBold"/>
            </a:endParaRPr>
          </a:p>
        </p:txBody>
      </p:sp>
      <p:sp>
        <p:nvSpPr>
          <p:cNvPr id="114" name="Google Shape;114;p15"/>
          <p:cNvSpPr txBox="1"/>
          <p:nvPr/>
        </p:nvSpPr>
        <p:spPr>
          <a:xfrm>
            <a:off x="853515" y="4724529"/>
            <a:ext cx="4221300" cy="4154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ES" sz="1400" b="1" i="0" u="none" strike="noStrike" cap="none" dirty="0">
                <a:solidFill>
                  <a:srgbClr val="EEEEEE"/>
                </a:solidFill>
                <a:latin typeface="Nunito"/>
                <a:ea typeface="Nunito"/>
                <a:cs typeface="Nunito"/>
                <a:sym typeface="Nunito"/>
              </a:rPr>
              <a:t>Fecha de fundación: 1999</a:t>
            </a:r>
            <a:endParaRPr sz="1400" b="1" i="0" u="none" strike="noStrike" cap="none" dirty="0">
              <a:solidFill>
                <a:srgbClr val="D9D9D9"/>
              </a:solidFill>
              <a:latin typeface="Nunito"/>
              <a:ea typeface="Nunito"/>
              <a:cs typeface="Nunito"/>
              <a:sym typeface="Nunito"/>
            </a:endParaRPr>
          </a:p>
        </p:txBody>
      </p:sp>
      <p:sp>
        <p:nvSpPr>
          <p:cNvPr id="115" name="Google Shape;115;p15"/>
          <p:cNvSpPr/>
          <p:nvPr/>
        </p:nvSpPr>
        <p:spPr>
          <a:xfrm>
            <a:off x="579652" y="4278617"/>
            <a:ext cx="2967000" cy="56400"/>
          </a:xfrm>
          <a:prstGeom prst="roundRect">
            <a:avLst>
              <a:gd name="adj" fmla="val 16667"/>
            </a:avLst>
          </a:prstGeom>
          <a:solidFill>
            <a:srgbClr val="D9D9D9"/>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7" name="Google Shape;117;p15"/>
          <p:cNvPicPr preferRelativeResize="0"/>
          <p:nvPr/>
        </p:nvPicPr>
        <p:blipFill rotWithShape="1">
          <a:blip r:embed="rId6">
            <a:alphaModFix/>
          </a:blip>
          <a:srcRect/>
          <a:stretch/>
        </p:blipFill>
        <p:spPr>
          <a:xfrm>
            <a:off x="431164" y="4720296"/>
            <a:ext cx="422351" cy="423924"/>
          </a:xfrm>
          <a:prstGeom prst="rect">
            <a:avLst/>
          </a:prstGeom>
          <a:noFill/>
          <a:ln>
            <a:noFill/>
          </a:ln>
        </p:spPr>
      </p:pic>
      <p:sp>
        <p:nvSpPr>
          <p:cNvPr id="118" name="Google Shape;118;p15"/>
          <p:cNvSpPr txBox="1"/>
          <p:nvPr/>
        </p:nvSpPr>
        <p:spPr>
          <a:xfrm>
            <a:off x="816765" y="5293034"/>
            <a:ext cx="4221300" cy="7386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ES" b="1" dirty="0">
                <a:solidFill>
                  <a:srgbClr val="EEEEEE"/>
                </a:solidFill>
                <a:latin typeface="Nunito"/>
                <a:ea typeface="Nunito"/>
                <a:cs typeface="Nunito"/>
                <a:sym typeface="Nunito"/>
              </a:rPr>
              <a:t>Razón Social: I.E.P Santa Rita de Casia de </a:t>
            </a: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dirty="0">
                <a:solidFill>
                  <a:srgbClr val="EEEEEE"/>
                </a:solidFill>
                <a:latin typeface="Nunito"/>
                <a:ea typeface="Nunito"/>
                <a:cs typeface="Nunito"/>
                <a:sym typeface="Nunito"/>
              </a:rPr>
              <a:t>C</a:t>
            </a:r>
            <a:r>
              <a:rPr lang="es-ES" b="1" dirty="0">
                <a:solidFill>
                  <a:srgbClr val="EEEEEE"/>
                </a:solidFill>
                <a:latin typeface="Nunito"/>
                <a:ea typeface="Nunito"/>
                <a:cs typeface="Nunito"/>
                <a:sym typeface="Nunito"/>
              </a:rPr>
              <a:t>horrillos</a:t>
            </a:r>
            <a:endParaRPr sz="1400" b="1" i="0" u="none" strike="noStrike" cap="none" dirty="0">
              <a:solidFill>
                <a:srgbClr val="D9D9D9"/>
              </a:solidFill>
              <a:latin typeface="Nunito"/>
              <a:ea typeface="Nunito"/>
              <a:cs typeface="Nunito"/>
              <a:sym typeface="Nunito"/>
            </a:endParaRPr>
          </a:p>
        </p:txBody>
      </p:sp>
      <p:pic>
        <p:nvPicPr>
          <p:cNvPr id="119" name="Google Shape;119;p15"/>
          <p:cNvPicPr preferRelativeResize="0"/>
          <p:nvPr/>
        </p:nvPicPr>
        <p:blipFill rotWithShape="1">
          <a:blip r:embed="rId6">
            <a:alphaModFix/>
          </a:blip>
          <a:srcRect/>
          <a:stretch/>
        </p:blipFill>
        <p:spPr>
          <a:xfrm>
            <a:off x="400312" y="5385057"/>
            <a:ext cx="422351" cy="423924"/>
          </a:xfrm>
          <a:prstGeom prst="rect">
            <a:avLst/>
          </a:prstGeom>
          <a:noFill/>
          <a:ln>
            <a:noFill/>
          </a:ln>
        </p:spPr>
      </p:pic>
      <p:sp>
        <p:nvSpPr>
          <p:cNvPr id="124" name="Google Shape;124;p15"/>
          <p:cNvSpPr/>
          <p:nvPr/>
        </p:nvSpPr>
        <p:spPr>
          <a:xfrm>
            <a:off x="5356812" y="1785326"/>
            <a:ext cx="5998930" cy="2070223"/>
          </a:xfrm>
          <a:custGeom>
            <a:avLst/>
            <a:gdLst/>
            <a:ahLst/>
            <a:cxnLst/>
            <a:rect l="l" t="t" r="r" b="b"/>
            <a:pathLst>
              <a:path w="1800131" h="1577920" extrusionOk="0">
                <a:moveTo>
                  <a:pt x="0" y="0"/>
                </a:moveTo>
                <a:lnTo>
                  <a:pt x="1800131" y="0"/>
                </a:lnTo>
                <a:lnTo>
                  <a:pt x="1800131" y="1577920"/>
                </a:lnTo>
                <a:lnTo>
                  <a:pt x="0" y="1577920"/>
                </a:lnTo>
                <a:lnTo>
                  <a:pt x="0" y="0"/>
                </a:lnTo>
                <a:close/>
              </a:path>
            </a:pathLst>
          </a:custGeom>
          <a:noFill/>
          <a:ln w="38100" cap="flat" cmpd="sng">
            <a:solidFill>
              <a:schemeClr val="accent2">
                <a:lumMod val="50000"/>
              </a:schemeClr>
            </a:solidFill>
            <a:prstDash val="solid"/>
            <a:round/>
            <a:headEnd type="none" w="sm" len="sm"/>
            <a:tailEnd type="none" w="sm" len="sm"/>
          </a:ln>
        </p:spPr>
        <p:txBody>
          <a:bodyPr spcFirstLastPara="1" wrap="square" lIns="80000" tIns="80000" rIns="80000" bIns="80000" anchor="ctr" anchorCtr="0">
            <a:noAutofit/>
          </a:bodyPr>
          <a:lstStyle/>
          <a:p>
            <a:pPr marL="180340" marR="179705" algn="just">
              <a:lnSpc>
                <a:spcPct val="107000"/>
              </a:lnSpc>
              <a:spcAft>
                <a:spcPts val="800"/>
              </a:spcAft>
            </a:pPr>
            <a:r>
              <a:rPr lang="es-PE" b="0" i="0" dirty="0">
                <a:solidFill>
                  <a:srgbClr val="0D0D0D"/>
                </a:solidFill>
                <a:effectLst/>
                <a:latin typeface="+mj-lt"/>
              </a:rPr>
              <a:t>Nos esforzamos por ser reconocidos como una Institución Educativa privada líder, distinguida por ofrecer una educación de calidad a través de metodologías activas e innovadoras. Nuestro compromiso con la excelencia académica se combina con una atención personalizada y cálida hacia nuestros estudiantes. Valoramos la formación integral, promoviendo valores éticos y morales, con el objetivo de preparar a individuos competentes y comprometidos con la sociedad.</a:t>
            </a:r>
            <a:endParaRPr b="0" i="0" u="none" strike="noStrike" cap="none" dirty="0">
              <a:solidFill>
                <a:srgbClr val="00299C"/>
              </a:solidFill>
              <a:latin typeface="+mj-lt"/>
              <a:ea typeface="Nunito"/>
              <a:cs typeface="Nunito"/>
              <a:sym typeface="Nunito"/>
            </a:endParaRPr>
          </a:p>
        </p:txBody>
      </p:sp>
      <p:sp>
        <p:nvSpPr>
          <p:cNvPr id="126" name="Google Shape;126;p15"/>
          <p:cNvSpPr txBox="1"/>
          <p:nvPr/>
        </p:nvSpPr>
        <p:spPr>
          <a:xfrm>
            <a:off x="5109544" y="1394967"/>
            <a:ext cx="1376700" cy="3942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0000"/>
              </a:buClr>
              <a:buSzPts val="1300"/>
              <a:buFont typeface="Arial"/>
              <a:buNone/>
            </a:pPr>
            <a:r>
              <a:rPr lang="es-ES" sz="1600" b="0" i="0" u="none" strike="noStrike" cap="none" dirty="0">
                <a:solidFill>
                  <a:srgbClr val="663300"/>
                </a:solidFill>
                <a:latin typeface="Montserrat ExtraBold"/>
                <a:ea typeface="Montserrat ExtraBold"/>
                <a:cs typeface="Montserrat ExtraBold"/>
                <a:sym typeface="Montserrat ExtraBold"/>
              </a:rPr>
              <a:t>VISIÓN</a:t>
            </a:r>
            <a:endParaRPr sz="1600" b="0" i="0" u="none" strike="noStrike" cap="none" dirty="0">
              <a:solidFill>
                <a:srgbClr val="663300"/>
              </a:solidFill>
              <a:latin typeface="Montserrat ExtraBold"/>
              <a:ea typeface="Montserrat ExtraBold"/>
              <a:cs typeface="Montserrat ExtraBold"/>
              <a:sym typeface="Montserrat ExtraBold"/>
            </a:endParaRPr>
          </a:p>
        </p:txBody>
      </p:sp>
      <p:sp>
        <p:nvSpPr>
          <p:cNvPr id="127" name="Google Shape;127;p15"/>
          <p:cNvSpPr/>
          <p:nvPr/>
        </p:nvSpPr>
        <p:spPr>
          <a:xfrm>
            <a:off x="5412277" y="4467042"/>
            <a:ext cx="5943465" cy="2278532"/>
          </a:xfrm>
          <a:custGeom>
            <a:avLst/>
            <a:gdLst/>
            <a:ahLst/>
            <a:cxnLst/>
            <a:rect l="l" t="t" r="r" b="b"/>
            <a:pathLst>
              <a:path w="1800131" h="1577920" extrusionOk="0">
                <a:moveTo>
                  <a:pt x="0" y="0"/>
                </a:moveTo>
                <a:lnTo>
                  <a:pt x="1800131" y="0"/>
                </a:lnTo>
                <a:lnTo>
                  <a:pt x="1800131" y="1577920"/>
                </a:lnTo>
                <a:lnTo>
                  <a:pt x="0" y="1577920"/>
                </a:lnTo>
                <a:lnTo>
                  <a:pt x="0" y="0"/>
                </a:lnTo>
                <a:close/>
              </a:path>
            </a:pathLst>
          </a:custGeom>
          <a:noFill/>
          <a:ln w="38100" cap="flat" cmpd="sng">
            <a:solidFill>
              <a:schemeClr val="accent2">
                <a:lumMod val="50000"/>
              </a:schemeClr>
            </a:solidFill>
            <a:prstDash val="solid"/>
            <a:round/>
            <a:headEnd type="none" w="sm" len="sm"/>
            <a:tailEnd type="none" w="sm" len="sm"/>
          </a:ln>
        </p:spPr>
        <p:txBody>
          <a:bodyPr spcFirstLastPara="1" wrap="square" lIns="80000" tIns="80000" rIns="80000" bIns="80000" anchor="ctr" anchorCtr="0">
            <a:noAutofit/>
          </a:bodyPr>
          <a:lstStyle/>
          <a:p>
            <a:pPr marL="0" marR="0" lvl="0" indent="0" algn="just" rtl="0">
              <a:lnSpc>
                <a:spcPct val="115000"/>
              </a:lnSpc>
              <a:spcBef>
                <a:spcPts val="0"/>
              </a:spcBef>
              <a:spcAft>
                <a:spcPts val="0"/>
              </a:spcAft>
              <a:buClr>
                <a:srgbClr val="FFFFFF"/>
              </a:buClr>
              <a:buSzPts val="800"/>
              <a:buFont typeface="Arial"/>
              <a:buNone/>
            </a:pPr>
            <a:endParaRPr sz="1000" b="0" i="0" u="none" strike="noStrike" cap="none" dirty="0">
              <a:solidFill>
                <a:srgbClr val="00299C"/>
              </a:solidFill>
              <a:latin typeface="Nunito"/>
              <a:ea typeface="Nunito"/>
              <a:cs typeface="Nunito"/>
              <a:sym typeface="Nunito"/>
            </a:endParaRPr>
          </a:p>
        </p:txBody>
      </p:sp>
      <p:sp>
        <p:nvSpPr>
          <p:cNvPr id="129" name="Google Shape;129;p15"/>
          <p:cNvSpPr txBox="1"/>
          <p:nvPr/>
        </p:nvSpPr>
        <p:spPr>
          <a:xfrm>
            <a:off x="5135740" y="3992125"/>
            <a:ext cx="1376700" cy="3942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000000"/>
              </a:buClr>
              <a:buSzPts val="1300"/>
              <a:buFont typeface="Arial"/>
              <a:buNone/>
            </a:pPr>
            <a:r>
              <a:rPr lang="es-ES" sz="1600" dirty="0">
                <a:solidFill>
                  <a:srgbClr val="663300"/>
                </a:solidFill>
                <a:latin typeface="Montserrat ExtraBold"/>
                <a:sym typeface="Montserrat ExtraBold"/>
              </a:rPr>
              <a:t>MISIÓN</a:t>
            </a:r>
            <a:endParaRPr sz="1600" dirty="0">
              <a:solidFill>
                <a:srgbClr val="663300"/>
              </a:solidFill>
              <a:latin typeface="Montserrat ExtraBold"/>
              <a:sym typeface="Montserrat ExtraBold"/>
            </a:endParaRPr>
          </a:p>
        </p:txBody>
      </p:sp>
      <p:sp>
        <p:nvSpPr>
          <p:cNvPr id="3" name="CuadroTexto 2">
            <a:extLst>
              <a:ext uri="{FF2B5EF4-FFF2-40B4-BE49-F238E27FC236}">
                <a16:creationId xmlns:a16="http://schemas.microsoft.com/office/drawing/2014/main" id="{C3D57FED-3D8A-F178-6B60-3F3C84E6C060}"/>
              </a:ext>
            </a:extLst>
          </p:cNvPr>
          <p:cNvSpPr txBox="1"/>
          <p:nvPr/>
        </p:nvSpPr>
        <p:spPr>
          <a:xfrm>
            <a:off x="5495188" y="4548000"/>
            <a:ext cx="5666712" cy="2031325"/>
          </a:xfrm>
          <a:prstGeom prst="rect">
            <a:avLst/>
          </a:prstGeom>
          <a:noFill/>
        </p:spPr>
        <p:txBody>
          <a:bodyPr wrap="square">
            <a:spAutoFit/>
          </a:bodyPr>
          <a:lstStyle/>
          <a:p>
            <a:r>
              <a:rPr lang="es-PE" b="0" i="0" dirty="0">
                <a:solidFill>
                  <a:srgbClr val="0D0D0D"/>
                </a:solidFill>
                <a:effectLst/>
                <a:latin typeface="+mj-lt"/>
              </a:rPr>
              <a:t>Nuestra misión es ofrecer un servicio educativo escolarizado eficiente y de calidad en los niveles Inicial, Primaria y Secundaria como una Institución Educativa Privada. Basados en la pedagogía del amor, nos comprometemos a formar integralmente a nuestros alumnos, promoviendo un alto nivel académico y sólidos valores. Buscamos proporcionar un ambiente educativo enriquecedor que fomente el desarrollo cognitivo, emocional y social de cada estudiante, preparándolos para enfrentar los desafíos del mundo con confianza y responsabilidad.</a:t>
            </a:r>
            <a:endParaRPr lang="es-PE" dirty="0">
              <a:latin typeface="+mj-lt"/>
            </a:endParaRPr>
          </a:p>
        </p:txBody>
      </p:sp>
      <p:pic>
        <p:nvPicPr>
          <p:cNvPr id="5" name="Imagen 4" descr="Logotipo, Círculo&#10;&#10;Descripción generada automáticamente con confianza media">
            <a:extLst>
              <a:ext uri="{FF2B5EF4-FFF2-40B4-BE49-F238E27FC236}">
                <a16:creationId xmlns:a16="http://schemas.microsoft.com/office/drawing/2014/main" id="{ED54CF8D-5746-D165-BD9A-2E4F148C2864}"/>
              </a:ext>
            </a:extLst>
          </p:cNvPr>
          <p:cNvPicPr>
            <a:picLocks noChangeAspect="1"/>
          </p:cNvPicPr>
          <p:nvPr/>
        </p:nvPicPr>
        <p:blipFill>
          <a:blip r:embed="rId7"/>
          <a:stretch>
            <a:fillRect/>
          </a:stretch>
        </p:blipFill>
        <p:spPr>
          <a:xfrm>
            <a:off x="905730" y="2097750"/>
            <a:ext cx="2088770" cy="2011765"/>
          </a:xfrm>
          <a:prstGeom prst="rect">
            <a:avLst/>
          </a:prstGeom>
        </p:spPr>
      </p:pic>
      <p:pic>
        <p:nvPicPr>
          <p:cNvPr id="2" name="Google Shape;119;p15">
            <a:extLst>
              <a:ext uri="{FF2B5EF4-FFF2-40B4-BE49-F238E27FC236}">
                <a16:creationId xmlns:a16="http://schemas.microsoft.com/office/drawing/2014/main" id="{A02C2377-79EF-D102-C1D1-4D33C60070F4}"/>
              </a:ext>
            </a:extLst>
          </p:cNvPr>
          <p:cNvPicPr preferRelativeResize="0"/>
          <p:nvPr/>
        </p:nvPicPr>
        <p:blipFill rotWithShape="1">
          <a:blip r:embed="rId6">
            <a:alphaModFix/>
          </a:blip>
          <a:srcRect/>
          <a:stretch/>
        </p:blipFill>
        <p:spPr>
          <a:xfrm>
            <a:off x="387419" y="6193169"/>
            <a:ext cx="422351" cy="423924"/>
          </a:xfrm>
          <a:prstGeom prst="rect">
            <a:avLst/>
          </a:prstGeom>
          <a:noFill/>
          <a:ln>
            <a:noFill/>
          </a:ln>
        </p:spPr>
      </p:pic>
      <p:sp>
        <p:nvSpPr>
          <p:cNvPr id="6" name="Google Shape;118;p15">
            <a:extLst>
              <a:ext uri="{FF2B5EF4-FFF2-40B4-BE49-F238E27FC236}">
                <a16:creationId xmlns:a16="http://schemas.microsoft.com/office/drawing/2014/main" id="{B335838B-0A1A-B198-2D9C-A8EE9BFA6966}"/>
              </a:ext>
            </a:extLst>
          </p:cNvPr>
          <p:cNvSpPr txBox="1"/>
          <p:nvPr/>
        </p:nvSpPr>
        <p:spPr>
          <a:xfrm>
            <a:off x="824147" y="6201635"/>
            <a:ext cx="4221300" cy="41545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ES" b="1" dirty="0">
                <a:solidFill>
                  <a:srgbClr val="EEEEEE"/>
                </a:solidFill>
                <a:latin typeface="Nunito"/>
                <a:ea typeface="Nunito"/>
                <a:cs typeface="Nunito"/>
                <a:sym typeface="Nunito"/>
              </a:rPr>
              <a:t>Educación</a:t>
            </a:r>
            <a:endParaRPr sz="1400" b="1" i="0" u="none" strike="noStrike" cap="none" dirty="0">
              <a:solidFill>
                <a:srgbClr val="D9D9D9"/>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3">
            <a:alphaModFix/>
          </a:blip>
          <a:srcRect/>
          <a:stretch/>
        </p:blipFill>
        <p:spPr>
          <a:xfrm flipH="1">
            <a:off x="-128574" y="-18900"/>
            <a:ext cx="3076549" cy="6584499"/>
          </a:xfrm>
          <a:prstGeom prst="rect">
            <a:avLst/>
          </a:prstGeom>
          <a:noFill/>
          <a:ln>
            <a:noFill/>
          </a:ln>
        </p:spPr>
      </p:pic>
      <p:pic>
        <p:nvPicPr>
          <p:cNvPr id="136" name="Google Shape;136;p16"/>
          <p:cNvPicPr preferRelativeResize="0"/>
          <p:nvPr/>
        </p:nvPicPr>
        <p:blipFill rotWithShape="1">
          <a:blip r:embed="rId4">
            <a:alphaModFix/>
          </a:blip>
          <a:srcRect/>
          <a:stretch/>
        </p:blipFill>
        <p:spPr>
          <a:xfrm>
            <a:off x="-21251" y="-18900"/>
            <a:ext cx="12235753" cy="1459500"/>
          </a:xfrm>
          <a:prstGeom prst="rect">
            <a:avLst/>
          </a:prstGeom>
          <a:noFill/>
          <a:ln>
            <a:noFill/>
          </a:ln>
        </p:spPr>
      </p:pic>
      <p:pic>
        <p:nvPicPr>
          <p:cNvPr id="137" name="Google Shape;137;p16"/>
          <p:cNvPicPr preferRelativeResize="0"/>
          <p:nvPr/>
        </p:nvPicPr>
        <p:blipFill rotWithShape="1">
          <a:blip r:embed="rId5">
            <a:alphaModFix/>
          </a:blip>
          <a:srcRect/>
          <a:stretch/>
        </p:blipFill>
        <p:spPr>
          <a:xfrm>
            <a:off x="10013963" y="314429"/>
            <a:ext cx="1678431" cy="792826"/>
          </a:xfrm>
          <a:prstGeom prst="rect">
            <a:avLst/>
          </a:prstGeom>
          <a:noFill/>
          <a:ln>
            <a:noFill/>
          </a:ln>
        </p:spPr>
      </p:pic>
      <p:sp>
        <p:nvSpPr>
          <p:cNvPr id="138" name="Google Shape;138;p16"/>
          <p:cNvSpPr txBox="1">
            <a:spLocks noGrp="1"/>
          </p:cNvSpPr>
          <p:nvPr>
            <p:ph type="title"/>
          </p:nvPr>
        </p:nvSpPr>
        <p:spPr>
          <a:xfrm>
            <a:off x="840826" y="438146"/>
            <a:ext cx="7986600" cy="5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ES" sz="1900" b="1" dirty="0">
                <a:solidFill>
                  <a:srgbClr val="FFFFFF"/>
                </a:solidFill>
                <a:latin typeface="Nunito"/>
                <a:ea typeface="Nunito"/>
                <a:cs typeface="Nunito"/>
                <a:sym typeface="Nunito"/>
              </a:rPr>
              <a:t>1. CONTEXTO Y PLANTEAMIENTO DEL PROYECTO</a:t>
            </a:r>
            <a:endParaRPr sz="1900" b="1" dirty="0">
              <a:solidFill>
                <a:srgbClr val="FFFFFF"/>
              </a:solidFill>
              <a:latin typeface="Nunito"/>
              <a:ea typeface="Nunito"/>
              <a:cs typeface="Nunito"/>
              <a:sym typeface="Nunito"/>
            </a:endParaRPr>
          </a:p>
        </p:txBody>
      </p:sp>
      <p:sp>
        <p:nvSpPr>
          <p:cNvPr id="139" name="Google Shape;139;p16"/>
          <p:cNvSpPr/>
          <p:nvPr/>
        </p:nvSpPr>
        <p:spPr>
          <a:xfrm>
            <a:off x="642950" y="449400"/>
            <a:ext cx="152400" cy="522900"/>
          </a:xfrm>
          <a:prstGeom prst="roundRect">
            <a:avLst>
              <a:gd name="adj" fmla="val 16667"/>
            </a:avLst>
          </a:prstGeom>
          <a:solidFill>
            <a:srgbClr val="808080">
              <a:alpha val="6313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16"/>
          <p:cNvSpPr txBox="1"/>
          <p:nvPr/>
        </p:nvSpPr>
        <p:spPr>
          <a:xfrm>
            <a:off x="160750" y="1798275"/>
            <a:ext cx="2614500" cy="1511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900"/>
              <a:buFont typeface="Arial"/>
              <a:buNone/>
            </a:pPr>
            <a:r>
              <a:rPr lang="es-ES" sz="1900" b="0" i="0" u="none" strike="noStrike" cap="none" dirty="0">
                <a:solidFill>
                  <a:srgbClr val="FFFFFF"/>
                </a:solidFill>
                <a:latin typeface="Nunito ExtraBold"/>
                <a:ea typeface="Nunito ExtraBold"/>
                <a:cs typeface="Nunito ExtraBold"/>
                <a:sym typeface="Nunito ExtraBold"/>
              </a:rPr>
              <a:t>1.2. OBJETIVO Y ALCANCE</a:t>
            </a:r>
            <a:r>
              <a:rPr lang="es-ES" sz="1900" b="0" i="0" u="none" strike="noStrike" cap="none" dirty="0">
                <a:solidFill>
                  <a:srgbClr val="00299C"/>
                </a:solidFill>
                <a:latin typeface="Nunito ExtraBold"/>
                <a:ea typeface="Nunito ExtraBold"/>
                <a:cs typeface="Nunito ExtraBold"/>
                <a:sym typeface="Nunito ExtraBold"/>
              </a:rPr>
              <a:t> </a:t>
            </a:r>
            <a:r>
              <a:rPr lang="es-ES" sz="1900" b="0" i="0" u="none" strike="noStrike" cap="none" dirty="0">
                <a:solidFill>
                  <a:srgbClr val="2A8BFC"/>
                </a:solidFill>
                <a:latin typeface="Nunito ExtraBold"/>
                <a:ea typeface="Nunito ExtraBold"/>
                <a:cs typeface="Nunito ExtraBold"/>
                <a:sym typeface="Nunito ExtraBold"/>
              </a:rPr>
              <a:t>DEL PROYECTO</a:t>
            </a:r>
            <a:endParaRPr sz="1900" b="0" i="0" u="none" strike="noStrike" cap="none" dirty="0">
              <a:solidFill>
                <a:srgbClr val="2A8BFC"/>
              </a:solidFill>
              <a:latin typeface="Nunito ExtraBold"/>
              <a:ea typeface="Nunito ExtraBold"/>
              <a:cs typeface="Nunito ExtraBold"/>
              <a:sym typeface="Nunito ExtraBold"/>
            </a:endParaRPr>
          </a:p>
        </p:txBody>
      </p:sp>
      <p:sp>
        <p:nvSpPr>
          <p:cNvPr id="141" name="Google Shape;141;p16"/>
          <p:cNvSpPr txBox="1"/>
          <p:nvPr/>
        </p:nvSpPr>
        <p:spPr>
          <a:xfrm>
            <a:off x="4015172" y="2266912"/>
            <a:ext cx="12051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dirty="0">
                <a:solidFill>
                  <a:srgbClr val="000F5A"/>
                </a:solidFill>
                <a:latin typeface="Montserrat SemiBold"/>
                <a:ea typeface="Montserrat SemiBold"/>
                <a:cs typeface="Montserrat SemiBold"/>
                <a:sym typeface="Montserrat SemiBold"/>
              </a:rPr>
              <a:t>O1</a:t>
            </a:r>
            <a:endParaRPr sz="100" b="0" i="0" u="none" strike="noStrike" cap="none" dirty="0">
              <a:solidFill>
                <a:srgbClr val="000000"/>
              </a:solidFill>
              <a:latin typeface="Arial"/>
              <a:ea typeface="Arial"/>
              <a:cs typeface="Arial"/>
              <a:sym typeface="Arial"/>
            </a:endParaRPr>
          </a:p>
        </p:txBody>
      </p:sp>
      <p:sp>
        <p:nvSpPr>
          <p:cNvPr id="142" name="Google Shape;142;p16"/>
          <p:cNvSpPr txBox="1"/>
          <p:nvPr/>
        </p:nvSpPr>
        <p:spPr>
          <a:xfrm>
            <a:off x="9284635" y="2977912"/>
            <a:ext cx="2577600" cy="2082961"/>
          </a:xfrm>
          <a:prstGeom prst="rect">
            <a:avLst/>
          </a:prstGeom>
          <a:noFill/>
          <a:ln w="28575" cap="flat" cmpd="sng">
            <a:solidFill>
              <a:srgbClr val="B7B7B7"/>
            </a:solidFill>
            <a:prstDash val="solid"/>
            <a:round/>
            <a:headEnd type="none" w="sm" len="sm"/>
            <a:tailEnd type="none" w="sm" len="sm"/>
          </a:ln>
        </p:spPr>
        <p:txBody>
          <a:bodyPr spcFirstLastPara="1" wrap="square" lIns="142225" tIns="142225" rIns="142225" bIns="142225" anchor="ctr" anchorCtr="0">
            <a:noAutofit/>
          </a:bodyPr>
          <a:lstStyle/>
          <a:p>
            <a:pPr algn="ctr" rtl="0">
              <a:spcBef>
                <a:spcPts val="700"/>
              </a:spcBef>
              <a:spcAft>
                <a:spcPts val="1000"/>
              </a:spcAft>
            </a:pPr>
            <a:endParaRPr lang="es-PE" dirty="0"/>
          </a:p>
          <a:p>
            <a:pPr algn="ctr" rtl="0">
              <a:spcBef>
                <a:spcPts val="700"/>
              </a:spcBef>
              <a:spcAft>
                <a:spcPts val="1000"/>
              </a:spcAft>
            </a:pPr>
            <a:r>
              <a:rPr lang="es-PE" sz="1600" dirty="0"/>
              <a:t>Proporcionar a la administración del colegio herramientas gráficas que faciliten el monitoreo del flujo de pensiones.</a:t>
            </a:r>
          </a:p>
          <a:p>
            <a:br>
              <a:rPr lang="es-PE" dirty="0"/>
            </a:br>
            <a:endParaRPr dirty="0">
              <a:sym typeface="Montserrat"/>
            </a:endParaRPr>
          </a:p>
        </p:txBody>
      </p:sp>
      <p:sp>
        <p:nvSpPr>
          <p:cNvPr id="143" name="Google Shape;143;p16"/>
          <p:cNvSpPr txBox="1"/>
          <p:nvPr/>
        </p:nvSpPr>
        <p:spPr>
          <a:xfrm>
            <a:off x="7192438" y="2464923"/>
            <a:ext cx="116100" cy="42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rgbClr val="000000"/>
              </a:buClr>
              <a:buSzPts val="500"/>
              <a:buFont typeface="Calibri"/>
              <a:buNone/>
            </a:pPr>
            <a:endParaRPr sz="100" b="0" i="0" u="none" strike="noStrike" cap="none">
              <a:solidFill>
                <a:srgbClr val="000000"/>
              </a:solidFill>
              <a:latin typeface="Calibri"/>
              <a:ea typeface="Calibri"/>
              <a:cs typeface="Calibri"/>
              <a:sym typeface="Calibri"/>
            </a:endParaRPr>
          </a:p>
        </p:txBody>
      </p:sp>
      <p:sp>
        <p:nvSpPr>
          <p:cNvPr id="144" name="Google Shape;144;p16"/>
          <p:cNvSpPr txBox="1"/>
          <p:nvPr/>
        </p:nvSpPr>
        <p:spPr>
          <a:xfrm>
            <a:off x="6452175" y="2951195"/>
            <a:ext cx="2577600" cy="2109679"/>
          </a:xfrm>
          <a:prstGeom prst="rect">
            <a:avLst/>
          </a:prstGeom>
          <a:noFill/>
          <a:ln w="28575" cap="flat" cmpd="sng">
            <a:solidFill>
              <a:srgbClr val="4A86E8"/>
            </a:solidFill>
            <a:prstDash val="solid"/>
            <a:round/>
            <a:headEnd type="none" w="sm" len="sm"/>
            <a:tailEnd type="none" w="sm" len="sm"/>
          </a:ln>
        </p:spPr>
        <p:txBody>
          <a:bodyPr spcFirstLastPara="1" wrap="square" lIns="128000" tIns="128000" rIns="128000" bIns="128000" anchor="ctr" anchorCtr="0">
            <a:noAutofit/>
          </a:bodyPr>
          <a:lstStyle/>
          <a:p>
            <a:pPr marL="0" marR="0" lvl="0" indent="0" algn="ctr" rtl="0">
              <a:spcBef>
                <a:spcPts val="700"/>
              </a:spcBef>
              <a:spcAft>
                <a:spcPts val="0"/>
              </a:spcAft>
              <a:buClr>
                <a:schemeClr val="dk1"/>
              </a:buClr>
              <a:buSzPts val="1100"/>
              <a:buFont typeface="Arial"/>
              <a:buNone/>
            </a:pPr>
            <a:r>
              <a:rPr lang="es-PE" sz="1600" dirty="0">
                <a:sym typeface="Montserrat SemiBold"/>
              </a:rPr>
              <a:t>Identificar el ratio de alumnos vigentes vs alumnos retirados para analizar las posibles razones de retiro de los estudiantes</a:t>
            </a:r>
            <a:endParaRPr sz="1600" dirty="0">
              <a:sym typeface="Montserrat SemiBold"/>
            </a:endParaRPr>
          </a:p>
        </p:txBody>
      </p:sp>
      <p:sp>
        <p:nvSpPr>
          <p:cNvPr id="145" name="Google Shape;145;p16"/>
          <p:cNvSpPr txBox="1"/>
          <p:nvPr/>
        </p:nvSpPr>
        <p:spPr>
          <a:xfrm>
            <a:off x="3135725" y="2977925"/>
            <a:ext cx="2977032" cy="2082947"/>
          </a:xfrm>
          <a:prstGeom prst="rect">
            <a:avLst/>
          </a:prstGeom>
          <a:noFill/>
          <a:ln w="28575" cap="flat" cmpd="sng">
            <a:solidFill>
              <a:srgbClr val="999999"/>
            </a:solidFill>
            <a:prstDash val="solid"/>
            <a:round/>
            <a:headEnd type="none" w="sm" len="sm"/>
            <a:tailEnd type="none" w="sm" len="sm"/>
          </a:ln>
        </p:spPr>
        <p:txBody>
          <a:bodyPr spcFirstLastPara="1" wrap="square" lIns="142225" tIns="142225" rIns="142225" bIns="142225" anchor="ctr" anchorCtr="0">
            <a:noAutofit/>
          </a:bodyPr>
          <a:lstStyle/>
          <a:p>
            <a:pPr marL="0" marR="0" lvl="0" indent="0" algn="ctr" rtl="0">
              <a:spcBef>
                <a:spcPts val="700"/>
              </a:spcBef>
              <a:spcAft>
                <a:spcPts val="0"/>
              </a:spcAft>
              <a:buClr>
                <a:srgbClr val="000000"/>
              </a:buClr>
              <a:buSzPts val="900"/>
              <a:buFont typeface="Arial"/>
              <a:buNone/>
            </a:pPr>
            <a:r>
              <a:rPr lang="es-ES" sz="1600" dirty="0">
                <a:sym typeface="Montserrat"/>
              </a:rPr>
              <a:t>Llevar un estricto control de las deudas para ofrecer soluciones optimas considerando la mejor atención.</a:t>
            </a:r>
            <a:endParaRPr sz="1600" dirty="0">
              <a:sym typeface="Montserrat"/>
            </a:endParaRPr>
          </a:p>
        </p:txBody>
      </p:sp>
      <p:sp>
        <p:nvSpPr>
          <p:cNvPr id="147" name="Google Shape;147;p16"/>
          <p:cNvSpPr txBox="1"/>
          <p:nvPr/>
        </p:nvSpPr>
        <p:spPr>
          <a:xfrm>
            <a:off x="6971729" y="2266925"/>
            <a:ext cx="12051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000F5A"/>
                </a:solidFill>
                <a:latin typeface="Montserrat SemiBold"/>
                <a:ea typeface="Montserrat SemiBold"/>
                <a:cs typeface="Montserrat SemiBold"/>
                <a:sym typeface="Montserrat SemiBold"/>
              </a:rPr>
              <a:t>O2</a:t>
            </a:r>
            <a:endParaRPr sz="100" b="0" i="0" u="none" strike="noStrike" cap="none">
              <a:solidFill>
                <a:srgbClr val="000000"/>
              </a:solidFill>
              <a:latin typeface="Arial"/>
              <a:ea typeface="Arial"/>
              <a:cs typeface="Arial"/>
              <a:sym typeface="Arial"/>
            </a:endParaRPr>
          </a:p>
        </p:txBody>
      </p:sp>
      <p:sp>
        <p:nvSpPr>
          <p:cNvPr id="148" name="Google Shape;148;p16"/>
          <p:cNvSpPr/>
          <p:nvPr/>
        </p:nvSpPr>
        <p:spPr>
          <a:xfrm>
            <a:off x="7217367" y="2189975"/>
            <a:ext cx="714000" cy="554100"/>
          </a:xfrm>
          <a:prstGeom prst="ellipse">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6"/>
          <p:cNvSpPr txBox="1"/>
          <p:nvPr/>
        </p:nvSpPr>
        <p:spPr>
          <a:xfrm>
            <a:off x="9970865" y="2266900"/>
            <a:ext cx="12051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s-ES" sz="2000" b="0" i="0" u="none" strike="noStrike" cap="none">
                <a:solidFill>
                  <a:srgbClr val="000F5A"/>
                </a:solidFill>
                <a:latin typeface="Montserrat SemiBold"/>
                <a:ea typeface="Montserrat SemiBold"/>
                <a:cs typeface="Montserrat SemiBold"/>
                <a:sym typeface="Montserrat SemiBold"/>
              </a:rPr>
              <a:t>O3</a:t>
            </a:r>
            <a:endParaRPr sz="100" b="0" i="0" u="none" strike="noStrike" cap="none">
              <a:solidFill>
                <a:srgbClr val="000000"/>
              </a:solidFill>
              <a:latin typeface="Arial"/>
              <a:ea typeface="Arial"/>
              <a:cs typeface="Arial"/>
              <a:sym typeface="Arial"/>
            </a:endParaRPr>
          </a:p>
        </p:txBody>
      </p:sp>
      <p:sp>
        <p:nvSpPr>
          <p:cNvPr id="150" name="Google Shape;150;p16"/>
          <p:cNvSpPr/>
          <p:nvPr/>
        </p:nvSpPr>
        <p:spPr>
          <a:xfrm>
            <a:off x="10216503" y="2189950"/>
            <a:ext cx="714000" cy="554100"/>
          </a:xfrm>
          <a:prstGeom prst="ellipse">
            <a:avLst/>
          </a:prstGeom>
          <a:noFill/>
          <a:ln w="2857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51" name="Google Shape;151;p16"/>
          <p:cNvCxnSpPr>
            <a:stCxn id="141" idx="3"/>
            <a:endCxn id="147" idx="1"/>
          </p:cNvCxnSpPr>
          <p:nvPr/>
        </p:nvCxnSpPr>
        <p:spPr>
          <a:xfrm>
            <a:off x="5220272" y="2467012"/>
            <a:ext cx="1751457" cy="13"/>
          </a:xfrm>
          <a:prstGeom prst="straightConnector1">
            <a:avLst/>
          </a:prstGeom>
          <a:noFill/>
          <a:ln w="28575" cap="flat" cmpd="sng">
            <a:solidFill>
              <a:srgbClr val="303030"/>
            </a:solidFill>
            <a:prstDash val="solid"/>
            <a:round/>
            <a:headEnd type="none" w="sm" len="sm"/>
            <a:tailEnd type="none" w="sm" len="sm"/>
          </a:ln>
        </p:spPr>
      </p:cxnSp>
      <p:cxnSp>
        <p:nvCxnSpPr>
          <p:cNvPr id="152" name="Google Shape;152;p16"/>
          <p:cNvCxnSpPr>
            <a:stCxn id="147" idx="3"/>
            <a:endCxn id="149" idx="1"/>
          </p:cNvCxnSpPr>
          <p:nvPr/>
        </p:nvCxnSpPr>
        <p:spPr>
          <a:xfrm>
            <a:off x="8176829" y="2467025"/>
            <a:ext cx="1794000" cy="0"/>
          </a:xfrm>
          <a:prstGeom prst="straightConnector1">
            <a:avLst/>
          </a:prstGeom>
          <a:noFill/>
          <a:ln w="28575" cap="flat" cmpd="sng">
            <a:solidFill>
              <a:srgbClr val="303030"/>
            </a:solidFill>
            <a:prstDash val="solid"/>
            <a:round/>
            <a:headEnd type="none" w="sm" len="sm"/>
            <a:tailEnd type="none" w="sm" len="sm"/>
          </a:ln>
        </p:spPr>
      </p:cxnSp>
      <p:sp>
        <p:nvSpPr>
          <p:cNvPr id="153" name="Google Shape;153;p16"/>
          <p:cNvSpPr/>
          <p:nvPr/>
        </p:nvSpPr>
        <p:spPr>
          <a:xfrm>
            <a:off x="3135725" y="1514725"/>
            <a:ext cx="507000" cy="454500"/>
          </a:xfrm>
          <a:prstGeom prst="ellipse">
            <a:avLst/>
          </a:prstGeom>
          <a:solidFill>
            <a:srgbClr val="2A8BFC"/>
          </a:solidFill>
          <a:ln w="9525" cap="flat" cmpd="sng">
            <a:solidFill>
              <a:srgbClr val="2A8BF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1" i="0" u="none" strike="noStrike" cap="none">
                <a:solidFill>
                  <a:srgbClr val="FFFFFF"/>
                </a:solidFill>
                <a:latin typeface="Montserrat"/>
                <a:ea typeface="Montserrat"/>
                <a:cs typeface="Montserrat"/>
                <a:sym typeface="Montserrat"/>
              </a:rPr>
              <a:t>1.</a:t>
            </a:r>
            <a:endParaRPr sz="1400" b="1" i="0" u="none" strike="noStrike" cap="none">
              <a:solidFill>
                <a:srgbClr val="FFFFFF"/>
              </a:solidFill>
              <a:latin typeface="Montserrat"/>
              <a:ea typeface="Montserrat"/>
              <a:cs typeface="Montserrat"/>
              <a:sym typeface="Montserrat"/>
            </a:endParaRPr>
          </a:p>
        </p:txBody>
      </p:sp>
      <p:sp>
        <p:nvSpPr>
          <p:cNvPr id="154" name="Google Shape;154;p16"/>
          <p:cNvSpPr txBox="1"/>
          <p:nvPr/>
        </p:nvSpPr>
        <p:spPr>
          <a:xfrm>
            <a:off x="3781875" y="1514713"/>
            <a:ext cx="3837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a:solidFill>
                  <a:srgbClr val="888888"/>
                </a:solidFill>
                <a:latin typeface="Nunito"/>
                <a:ea typeface="Nunito"/>
                <a:cs typeface="Nunito"/>
                <a:sym typeface="Nunito"/>
              </a:rPr>
              <a:t>OBJETIVOS</a:t>
            </a:r>
            <a:endParaRPr sz="1700" b="1" i="0" u="none" strike="noStrike" cap="none">
              <a:solidFill>
                <a:srgbClr val="888888"/>
              </a:solidFill>
              <a:latin typeface="Nunito"/>
              <a:ea typeface="Nunito"/>
              <a:cs typeface="Nunito"/>
              <a:sym typeface="Nunito"/>
            </a:endParaRPr>
          </a:p>
        </p:txBody>
      </p:sp>
      <p:sp>
        <p:nvSpPr>
          <p:cNvPr id="158" name="Google Shape;158;p16"/>
          <p:cNvSpPr/>
          <p:nvPr/>
        </p:nvSpPr>
        <p:spPr>
          <a:xfrm>
            <a:off x="11433575" y="6429375"/>
            <a:ext cx="428700" cy="2787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FFFFFF"/>
                </a:solidFill>
                <a:latin typeface="Nunito"/>
                <a:ea typeface="Nunito"/>
                <a:cs typeface="Nunito"/>
                <a:sym typeface="Nunito"/>
              </a:rPr>
              <a:t>4</a:t>
            </a:r>
            <a:endParaRPr sz="1400" b="0" i="0" u="none" strike="noStrike" cap="none">
              <a:solidFill>
                <a:srgbClr val="FFFFFF"/>
              </a:solidFill>
              <a:latin typeface="Nunito"/>
              <a:ea typeface="Nunito"/>
              <a:cs typeface="Nunito"/>
              <a:sym typeface="Nunito"/>
            </a:endParaRPr>
          </a:p>
        </p:txBody>
      </p:sp>
      <p:sp>
        <p:nvSpPr>
          <p:cNvPr id="3" name="Google Shape;146;p16">
            <a:extLst>
              <a:ext uri="{FF2B5EF4-FFF2-40B4-BE49-F238E27FC236}">
                <a16:creationId xmlns:a16="http://schemas.microsoft.com/office/drawing/2014/main" id="{D57859D4-216B-E159-B285-8707BCD142FC}"/>
              </a:ext>
            </a:extLst>
          </p:cNvPr>
          <p:cNvSpPr/>
          <p:nvPr/>
        </p:nvSpPr>
        <p:spPr>
          <a:xfrm>
            <a:off x="4298527" y="2243821"/>
            <a:ext cx="714000" cy="554100"/>
          </a:xfrm>
          <a:prstGeom prst="ellipse">
            <a:avLst/>
          </a:prstGeom>
          <a:noFill/>
          <a:ln w="28575" cap="flat" cmpd="sng">
            <a:solidFill>
              <a:srgbClr val="7F7F7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3">
            <a:alphaModFix/>
          </a:blip>
          <a:srcRect/>
          <a:stretch/>
        </p:blipFill>
        <p:spPr>
          <a:xfrm flipH="1">
            <a:off x="-128574" y="-18900"/>
            <a:ext cx="3076549" cy="6584499"/>
          </a:xfrm>
          <a:prstGeom prst="rect">
            <a:avLst/>
          </a:prstGeom>
          <a:noFill/>
          <a:ln>
            <a:noFill/>
          </a:ln>
        </p:spPr>
      </p:pic>
      <p:pic>
        <p:nvPicPr>
          <p:cNvPr id="136" name="Google Shape;136;p16"/>
          <p:cNvPicPr preferRelativeResize="0"/>
          <p:nvPr/>
        </p:nvPicPr>
        <p:blipFill rotWithShape="1">
          <a:blip r:embed="rId4">
            <a:alphaModFix/>
          </a:blip>
          <a:srcRect/>
          <a:stretch/>
        </p:blipFill>
        <p:spPr>
          <a:xfrm>
            <a:off x="-21251" y="-18900"/>
            <a:ext cx="12235753" cy="1459500"/>
          </a:xfrm>
          <a:prstGeom prst="rect">
            <a:avLst/>
          </a:prstGeom>
          <a:noFill/>
          <a:ln>
            <a:noFill/>
          </a:ln>
        </p:spPr>
      </p:pic>
      <p:pic>
        <p:nvPicPr>
          <p:cNvPr id="137" name="Google Shape;137;p16"/>
          <p:cNvPicPr preferRelativeResize="0"/>
          <p:nvPr/>
        </p:nvPicPr>
        <p:blipFill rotWithShape="1">
          <a:blip r:embed="rId5">
            <a:alphaModFix/>
          </a:blip>
          <a:srcRect/>
          <a:stretch/>
        </p:blipFill>
        <p:spPr>
          <a:xfrm>
            <a:off x="10013963" y="314429"/>
            <a:ext cx="1678431" cy="792826"/>
          </a:xfrm>
          <a:prstGeom prst="rect">
            <a:avLst/>
          </a:prstGeom>
          <a:noFill/>
          <a:ln>
            <a:noFill/>
          </a:ln>
        </p:spPr>
      </p:pic>
      <p:sp>
        <p:nvSpPr>
          <p:cNvPr id="138" name="Google Shape;138;p16"/>
          <p:cNvSpPr txBox="1">
            <a:spLocks noGrp="1"/>
          </p:cNvSpPr>
          <p:nvPr>
            <p:ph type="title"/>
          </p:nvPr>
        </p:nvSpPr>
        <p:spPr>
          <a:xfrm>
            <a:off x="840826" y="438146"/>
            <a:ext cx="7986600" cy="5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ES" sz="1900" b="1" dirty="0">
                <a:solidFill>
                  <a:srgbClr val="FFFFFF"/>
                </a:solidFill>
                <a:latin typeface="Nunito"/>
                <a:ea typeface="Nunito"/>
                <a:cs typeface="Nunito"/>
                <a:sym typeface="Nunito"/>
              </a:rPr>
              <a:t>1. CONTEXTO Y PLANTEAMIENTO DEL PROYECTO</a:t>
            </a:r>
            <a:endParaRPr sz="1900" b="1" dirty="0">
              <a:solidFill>
                <a:srgbClr val="FFFFFF"/>
              </a:solidFill>
              <a:latin typeface="Nunito"/>
              <a:ea typeface="Nunito"/>
              <a:cs typeface="Nunito"/>
              <a:sym typeface="Nunito"/>
            </a:endParaRPr>
          </a:p>
        </p:txBody>
      </p:sp>
      <p:sp>
        <p:nvSpPr>
          <p:cNvPr id="139" name="Google Shape;139;p16"/>
          <p:cNvSpPr/>
          <p:nvPr/>
        </p:nvSpPr>
        <p:spPr>
          <a:xfrm>
            <a:off x="642950" y="449400"/>
            <a:ext cx="152400" cy="522900"/>
          </a:xfrm>
          <a:prstGeom prst="roundRect">
            <a:avLst>
              <a:gd name="adj" fmla="val 16667"/>
            </a:avLst>
          </a:prstGeom>
          <a:solidFill>
            <a:srgbClr val="808080">
              <a:alpha val="6313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 name="Google Shape;140;p16"/>
          <p:cNvSpPr txBox="1"/>
          <p:nvPr/>
        </p:nvSpPr>
        <p:spPr>
          <a:xfrm>
            <a:off x="160750" y="1798275"/>
            <a:ext cx="2614500" cy="1511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900"/>
              <a:buFont typeface="Arial"/>
              <a:buNone/>
            </a:pPr>
            <a:r>
              <a:rPr lang="es-ES" sz="1900" b="0" i="0" u="none" strike="noStrike" cap="none" dirty="0">
                <a:solidFill>
                  <a:srgbClr val="FFFFFF"/>
                </a:solidFill>
                <a:latin typeface="Nunito ExtraBold"/>
                <a:ea typeface="Nunito ExtraBold"/>
                <a:cs typeface="Nunito ExtraBold"/>
                <a:sym typeface="Nunito ExtraBold"/>
              </a:rPr>
              <a:t>1.2. OBJETIVO Y ALCANCE</a:t>
            </a:r>
            <a:r>
              <a:rPr lang="es-ES" sz="1900" b="0" i="0" u="none" strike="noStrike" cap="none" dirty="0">
                <a:solidFill>
                  <a:srgbClr val="00299C"/>
                </a:solidFill>
                <a:latin typeface="Nunito ExtraBold"/>
                <a:ea typeface="Nunito ExtraBold"/>
                <a:cs typeface="Nunito ExtraBold"/>
                <a:sym typeface="Nunito ExtraBold"/>
              </a:rPr>
              <a:t> </a:t>
            </a:r>
            <a:r>
              <a:rPr lang="es-ES" sz="1900" b="0" i="0" u="none" strike="noStrike" cap="none" dirty="0">
                <a:solidFill>
                  <a:srgbClr val="2A8BFC"/>
                </a:solidFill>
                <a:latin typeface="Nunito ExtraBold"/>
                <a:ea typeface="Nunito ExtraBold"/>
                <a:cs typeface="Nunito ExtraBold"/>
                <a:sym typeface="Nunito ExtraBold"/>
              </a:rPr>
              <a:t>DEL PROYECTO</a:t>
            </a:r>
            <a:endParaRPr sz="1900" b="0" i="0" u="none" strike="noStrike" cap="none" dirty="0">
              <a:solidFill>
                <a:srgbClr val="2A8BFC"/>
              </a:solidFill>
              <a:latin typeface="Nunito ExtraBold"/>
              <a:ea typeface="Nunito ExtraBold"/>
              <a:cs typeface="Nunito ExtraBold"/>
              <a:sym typeface="Nunito ExtraBold"/>
            </a:endParaRPr>
          </a:p>
        </p:txBody>
      </p:sp>
      <p:sp>
        <p:nvSpPr>
          <p:cNvPr id="153" name="Google Shape;153;p16"/>
          <p:cNvSpPr/>
          <p:nvPr/>
        </p:nvSpPr>
        <p:spPr>
          <a:xfrm>
            <a:off x="3135725" y="1514725"/>
            <a:ext cx="507000" cy="454500"/>
          </a:xfrm>
          <a:prstGeom prst="ellipse">
            <a:avLst/>
          </a:prstGeom>
          <a:solidFill>
            <a:srgbClr val="2A8BFC"/>
          </a:solidFill>
          <a:ln w="9525" cap="flat" cmpd="sng">
            <a:solidFill>
              <a:srgbClr val="2A8BFC"/>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b="1" dirty="0">
                <a:solidFill>
                  <a:srgbClr val="FFFFFF"/>
                </a:solidFill>
                <a:latin typeface="Montserrat"/>
                <a:ea typeface="Montserrat"/>
                <a:cs typeface="Montserrat"/>
                <a:sym typeface="Montserrat"/>
              </a:rPr>
              <a:t>2.</a:t>
            </a:r>
            <a:endParaRPr sz="1400" b="1" i="0" u="none" strike="noStrike" cap="none" dirty="0">
              <a:solidFill>
                <a:srgbClr val="FFFFFF"/>
              </a:solidFill>
              <a:latin typeface="Montserrat"/>
              <a:ea typeface="Montserrat"/>
              <a:cs typeface="Montserrat"/>
              <a:sym typeface="Montserrat"/>
            </a:endParaRPr>
          </a:p>
        </p:txBody>
      </p:sp>
      <p:sp>
        <p:nvSpPr>
          <p:cNvPr id="154" name="Google Shape;154;p16"/>
          <p:cNvSpPr txBox="1"/>
          <p:nvPr/>
        </p:nvSpPr>
        <p:spPr>
          <a:xfrm>
            <a:off x="3781875" y="1514713"/>
            <a:ext cx="3837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s-ES" sz="1700" b="1" i="0" u="none" strike="noStrike" cap="none" dirty="0">
                <a:solidFill>
                  <a:srgbClr val="888888"/>
                </a:solidFill>
                <a:latin typeface="Nunito"/>
                <a:ea typeface="Nunito"/>
                <a:cs typeface="Nunito"/>
                <a:sym typeface="Nunito"/>
              </a:rPr>
              <a:t>ALCANCE</a:t>
            </a:r>
            <a:endParaRPr sz="1700" b="1" i="0" u="none" strike="noStrike" cap="none" dirty="0">
              <a:solidFill>
                <a:srgbClr val="888888"/>
              </a:solidFill>
              <a:latin typeface="Nunito"/>
              <a:ea typeface="Nunito"/>
              <a:cs typeface="Nunito"/>
              <a:sym typeface="Nunito"/>
            </a:endParaRPr>
          </a:p>
        </p:txBody>
      </p:sp>
      <p:sp>
        <p:nvSpPr>
          <p:cNvPr id="158" name="Google Shape;158;p16"/>
          <p:cNvSpPr/>
          <p:nvPr/>
        </p:nvSpPr>
        <p:spPr>
          <a:xfrm>
            <a:off x="11433575" y="6429375"/>
            <a:ext cx="428700" cy="2787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FFFFFF"/>
                </a:solidFill>
                <a:latin typeface="Nunito"/>
                <a:ea typeface="Nunito"/>
                <a:cs typeface="Nunito"/>
                <a:sym typeface="Nunito"/>
              </a:rPr>
              <a:t>4</a:t>
            </a:r>
            <a:endParaRPr sz="1400" b="0" i="0" u="none" strike="noStrike" cap="none">
              <a:solidFill>
                <a:srgbClr val="FFFFFF"/>
              </a:solidFill>
              <a:latin typeface="Nunito"/>
              <a:ea typeface="Nunito"/>
              <a:cs typeface="Nunito"/>
              <a:sym typeface="Nunito"/>
            </a:endParaRPr>
          </a:p>
        </p:txBody>
      </p:sp>
      <p:sp>
        <p:nvSpPr>
          <p:cNvPr id="3" name="CuadroTexto 2">
            <a:extLst>
              <a:ext uri="{FF2B5EF4-FFF2-40B4-BE49-F238E27FC236}">
                <a16:creationId xmlns:a16="http://schemas.microsoft.com/office/drawing/2014/main" id="{46A505C0-CC16-C16E-C477-26565A0B3CA0}"/>
              </a:ext>
            </a:extLst>
          </p:cNvPr>
          <p:cNvSpPr txBox="1"/>
          <p:nvPr/>
        </p:nvSpPr>
        <p:spPr>
          <a:xfrm>
            <a:off x="3781874" y="2395476"/>
            <a:ext cx="7910519" cy="3739998"/>
          </a:xfrm>
          <a:prstGeom prst="rect">
            <a:avLst/>
          </a:prstGeom>
          <a:noFill/>
        </p:spPr>
        <p:txBody>
          <a:bodyPr wrap="square">
            <a:spAutoFit/>
          </a:bodyPr>
          <a:lstStyle/>
          <a:p>
            <a:pPr marL="285750" indent="-285750" algn="just" rtl="0" fontAlgn="base">
              <a:lnSpc>
                <a:spcPct val="150000"/>
              </a:lnSpc>
              <a:spcBef>
                <a:spcPts val="0"/>
              </a:spcBef>
              <a:spcAft>
                <a:spcPts val="0"/>
              </a:spcAft>
              <a:buFont typeface="Arial" panose="020B0604020202020204" pitchFamily="34" charset="0"/>
              <a:buChar char="•"/>
            </a:pPr>
            <a:r>
              <a:rPr lang="es-PE" sz="1600" i="0" u="none" strike="noStrike" dirty="0">
                <a:solidFill>
                  <a:srgbClr val="000000"/>
                </a:solidFill>
                <a:effectLst/>
                <a:latin typeface="+mj-lt"/>
              </a:rPr>
              <a:t>El presente análisis se desarrolla en base a los periodos comprendidos entre los años académicos 2021-2023.</a:t>
            </a:r>
          </a:p>
          <a:p>
            <a:pPr marL="285750" indent="-285750" algn="just" rtl="0" fontAlgn="base">
              <a:lnSpc>
                <a:spcPct val="150000"/>
              </a:lnSpc>
              <a:spcBef>
                <a:spcPts val="0"/>
              </a:spcBef>
              <a:spcAft>
                <a:spcPts val="0"/>
              </a:spcAft>
              <a:buFont typeface="Arial" panose="020B0604020202020204" pitchFamily="34" charset="0"/>
              <a:buChar char="•"/>
            </a:pPr>
            <a:r>
              <a:rPr lang="es-PE" sz="1600" i="0" u="none" strike="noStrike" dirty="0">
                <a:solidFill>
                  <a:srgbClr val="000000"/>
                </a:solidFill>
                <a:effectLst/>
                <a:latin typeface="+mj-lt"/>
              </a:rPr>
              <a:t>El estudio considera como unidad de análisis a estudiantes individuales, familias definidas como grupos de alumnos que comparten el mismo apellido</a:t>
            </a:r>
            <a:r>
              <a:rPr lang="es-PE" sz="1600" dirty="0">
                <a:latin typeface="+mj-lt"/>
              </a:rPr>
              <a:t>, y profesores</a:t>
            </a:r>
            <a:r>
              <a:rPr lang="es-PE" sz="1600" i="0" u="none" strike="noStrike" dirty="0">
                <a:solidFill>
                  <a:srgbClr val="000000"/>
                </a:solidFill>
                <a:effectLst/>
                <a:latin typeface="+mj-lt"/>
              </a:rPr>
              <a:t>.</a:t>
            </a:r>
          </a:p>
          <a:p>
            <a:pPr marL="285750" indent="-285750" algn="just" rtl="0" fontAlgn="base">
              <a:lnSpc>
                <a:spcPct val="150000"/>
              </a:lnSpc>
              <a:spcBef>
                <a:spcPts val="0"/>
              </a:spcBef>
              <a:spcAft>
                <a:spcPts val="0"/>
              </a:spcAft>
              <a:buFont typeface="Arial" panose="020B0604020202020204" pitchFamily="34" charset="0"/>
              <a:buChar char="•"/>
            </a:pPr>
            <a:r>
              <a:rPr lang="es-PE" sz="1600" i="0" u="none" strike="noStrike" dirty="0">
                <a:solidFill>
                  <a:srgbClr val="000000"/>
                </a:solidFill>
                <a:effectLst/>
                <a:latin typeface="+mj-lt"/>
              </a:rPr>
              <a:t>Analizar y sintetizar las principales variables que intervienen en el óptimo funcionamiento de la institución (deudas de las familias</a:t>
            </a:r>
            <a:r>
              <a:rPr lang="es-PE" sz="1600" dirty="0">
                <a:latin typeface="+mj-lt"/>
              </a:rPr>
              <a:t> y </a:t>
            </a:r>
            <a:r>
              <a:rPr lang="es-PE" sz="1600" i="0" u="none" strike="noStrike" dirty="0">
                <a:solidFill>
                  <a:srgbClr val="000000"/>
                </a:solidFill>
                <a:effectLst/>
                <a:latin typeface="+mj-lt"/>
              </a:rPr>
              <a:t>retiro de alumnos), utilizando indicadores.</a:t>
            </a:r>
          </a:p>
          <a:p>
            <a:pPr marL="285750" indent="-285750" algn="just" rtl="0" fontAlgn="base">
              <a:lnSpc>
                <a:spcPct val="150000"/>
              </a:lnSpc>
              <a:spcBef>
                <a:spcPts val="0"/>
              </a:spcBef>
              <a:spcAft>
                <a:spcPts val="0"/>
              </a:spcAft>
              <a:buFont typeface="Arial" panose="020B0604020202020204" pitchFamily="34" charset="0"/>
              <a:buChar char="•"/>
            </a:pPr>
            <a:r>
              <a:rPr lang="es-ES" sz="1600" i="0" u="none" strike="noStrike" dirty="0">
                <a:solidFill>
                  <a:srgbClr val="000000"/>
                </a:solidFill>
                <a:effectLst/>
                <a:latin typeface="+mj-lt"/>
              </a:rPr>
              <a:t>Utilizar el informe como punto de partida para determinar qué áreas de la institución necesitan mayor atención y sugerir medidas correctivas.</a:t>
            </a:r>
            <a:endParaRPr lang="es-PE" sz="1600" i="0" u="none" strike="noStrike" dirty="0">
              <a:solidFill>
                <a:srgbClr val="000000"/>
              </a:solidFill>
              <a:effectLst/>
              <a:latin typeface="+mj-lt"/>
            </a:endParaRPr>
          </a:p>
        </p:txBody>
      </p:sp>
    </p:spTree>
    <p:extLst>
      <p:ext uri="{BB962C8B-B14F-4D97-AF65-F5344CB8AC3E}">
        <p14:creationId xmlns:p14="http://schemas.microsoft.com/office/powerpoint/2010/main" val="27704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5" name="Google Shape;165;p17"/>
          <p:cNvPicPr preferRelativeResize="0"/>
          <p:nvPr/>
        </p:nvPicPr>
        <p:blipFill rotWithShape="1">
          <a:blip r:embed="rId3">
            <a:alphaModFix/>
          </a:blip>
          <a:srcRect/>
          <a:stretch/>
        </p:blipFill>
        <p:spPr>
          <a:xfrm>
            <a:off x="-21050" y="-18875"/>
            <a:ext cx="12235547" cy="1390475"/>
          </a:xfrm>
          <a:prstGeom prst="rect">
            <a:avLst/>
          </a:prstGeom>
          <a:noFill/>
          <a:ln>
            <a:noFill/>
          </a:ln>
        </p:spPr>
      </p:pic>
      <p:sp>
        <p:nvSpPr>
          <p:cNvPr id="166" name="Google Shape;166;p17"/>
          <p:cNvSpPr txBox="1"/>
          <p:nvPr/>
        </p:nvSpPr>
        <p:spPr>
          <a:xfrm>
            <a:off x="148425" y="1665812"/>
            <a:ext cx="5985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s-ES" sz="3600" b="0" i="0" u="none" strike="noStrike" cap="none" dirty="0">
                <a:solidFill>
                  <a:srgbClr val="2A8BFC"/>
                </a:solidFill>
                <a:latin typeface="Montserrat ExtraBold"/>
                <a:ea typeface="Montserrat ExtraBold"/>
                <a:cs typeface="Montserrat ExtraBold"/>
                <a:sym typeface="Montserrat ExtraBold"/>
              </a:rPr>
              <a:t>1.</a:t>
            </a:r>
            <a:endParaRPr sz="1000" b="0" i="0" u="none" strike="noStrike" cap="none" dirty="0">
              <a:solidFill>
                <a:srgbClr val="2A8BFC"/>
              </a:solidFill>
              <a:latin typeface="Arial"/>
              <a:ea typeface="Arial"/>
              <a:cs typeface="Arial"/>
              <a:sym typeface="Arial"/>
            </a:endParaRPr>
          </a:p>
        </p:txBody>
      </p:sp>
      <p:sp>
        <p:nvSpPr>
          <p:cNvPr id="168" name="Google Shape;168;p17"/>
          <p:cNvSpPr txBox="1"/>
          <p:nvPr/>
        </p:nvSpPr>
        <p:spPr>
          <a:xfrm>
            <a:off x="2310188" y="1425303"/>
            <a:ext cx="2082600" cy="5391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DIAGNÓSTICO</a:t>
            </a:r>
            <a:endParaRPr sz="1200" b="1" i="0" u="none" strike="noStrike" cap="none" dirty="0">
              <a:solidFill>
                <a:srgbClr val="FFFFFF"/>
              </a:solidFill>
              <a:latin typeface="Montserrat"/>
              <a:ea typeface="Montserrat"/>
              <a:cs typeface="Montserrat"/>
              <a:sym typeface="Montserrat"/>
            </a:endParaRPr>
          </a:p>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AVANCE</a:t>
            </a:r>
            <a:endParaRPr sz="1200" b="1" i="0" u="none" strike="noStrike" cap="none" dirty="0">
              <a:solidFill>
                <a:srgbClr val="FFFFFF"/>
              </a:solidFill>
              <a:latin typeface="Montserrat"/>
              <a:ea typeface="Montserrat"/>
              <a:cs typeface="Montserrat"/>
              <a:sym typeface="Montserrat"/>
            </a:endParaRPr>
          </a:p>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(SEGÚN CORRESPONDA)</a:t>
            </a:r>
            <a:endParaRPr sz="1200" b="1" i="0" u="none" strike="noStrike" cap="none" dirty="0">
              <a:solidFill>
                <a:srgbClr val="FFFFFF"/>
              </a:solidFill>
              <a:latin typeface="Montserrat"/>
              <a:ea typeface="Montserrat"/>
              <a:cs typeface="Montserrat"/>
              <a:sym typeface="Montserrat"/>
            </a:endParaRPr>
          </a:p>
        </p:txBody>
      </p:sp>
      <p:sp>
        <p:nvSpPr>
          <p:cNvPr id="169" name="Google Shape;169;p17"/>
          <p:cNvSpPr/>
          <p:nvPr/>
        </p:nvSpPr>
        <p:spPr>
          <a:xfrm>
            <a:off x="414266" y="6384523"/>
            <a:ext cx="5429400" cy="116700"/>
          </a:xfrm>
          <a:prstGeom prst="roundRect">
            <a:avLst>
              <a:gd name="adj" fmla="val 16667"/>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pic>
        <p:nvPicPr>
          <p:cNvPr id="171" name="Google Shape;171;p17"/>
          <p:cNvPicPr preferRelativeResize="0"/>
          <p:nvPr/>
        </p:nvPicPr>
        <p:blipFill rotWithShape="1">
          <a:blip r:embed="rId4">
            <a:alphaModFix/>
          </a:blip>
          <a:srcRect/>
          <a:stretch/>
        </p:blipFill>
        <p:spPr>
          <a:xfrm>
            <a:off x="10412237" y="198408"/>
            <a:ext cx="1420497" cy="672043"/>
          </a:xfrm>
          <a:prstGeom prst="rect">
            <a:avLst/>
          </a:prstGeom>
          <a:noFill/>
          <a:ln>
            <a:noFill/>
          </a:ln>
        </p:spPr>
      </p:pic>
      <p:sp>
        <p:nvSpPr>
          <p:cNvPr id="172" name="Google Shape;172;p17"/>
          <p:cNvSpPr txBox="1"/>
          <p:nvPr/>
        </p:nvSpPr>
        <p:spPr>
          <a:xfrm>
            <a:off x="447675" y="156425"/>
            <a:ext cx="5806800" cy="708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3000"/>
              <a:buFont typeface="Arial"/>
              <a:buNone/>
            </a:pPr>
            <a:endParaRPr sz="3000" b="0" i="0" u="none" strike="noStrike" cap="none">
              <a:solidFill>
                <a:srgbClr val="2A8BFC"/>
              </a:solidFill>
              <a:latin typeface="Montserrat ExtraBold"/>
              <a:ea typeface="Montserrat ExtraBold"/>
              <a:cs typeface="Montserrat ExtraBold"/>
              <a:sym typeface="Montserrat ExtraBold"/>
            </a:endParaRPr>
          </a:p>
        </p:txBody>
      </p:sp>
      <p:sp>
        <p:nvSpPr>
          <p:cNvPr id="173" name="Google Shape;173;p17"/>
          <p:cNvSpPr txBox="1">
            <a:spLocks noGrp="1"/>
          </p:cNvSpPr>
          <p:nvPr>
            <p:ph type="title"/>
          </p:nvPr>
        </p:nvSpPr>
        <p:spPr>
          <a:xfrm>
            <a:off x="840826" y="438146"/>
            <a:ext cx="7986600" cy="5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ES" sz="1900" b="1" dirty="0">
                <a:solidFill>
                  <a:srgbClr val="FFFFFF"/>
                </a:solidFill>
                <a:latin typeface="Nunito"/>
                <a:ea typeface="Nunito"/>
                <a:cs typeface="Nunito"/>
                <a:sym typeface="Nunito"/>
              </a:rPr>
              <a:t>2. DIAGNÓSTICO Y ANÁLISIS</a:t>
            </a:r>
            <a:endParaRPr sz="1900" b="1" dirty="0">
              <a:solidFill>
                <a:srgbClr val="FFFFFF"/>
              </a:solidFill>
              <a:latin typeface="Nunito"/>
              <a:ea typeface="Nunito"/>
              <a:cs typeface="Nunito"/>
              <a:sym typeface="Nunito"/>
            </a:endParaRPr>
          </a:p>
        </p:txBody>
      </p:sp>
      <p:sp>
        <p:nvSpPr>
          <p:cNvPr id="174" name="Google Shape;174;p17"/>
          <p:cNvSpPr/>
          <p:nvPr/>
        </p:nvSpPr>
        <p:spPr>
          <a:xfrm>
            <a:off x="642950" y="449400"/>
            <a:ext cx="152400" cy="522900"/>
          </a:xfrm>
          <a:prstGeom prst="roundRect">
            <a:avLst>
              <a:gd name="adj" fmla="val 16667"/>
            </a:avLst>
          </a:prstGeom>
          <a:solidFill>
            <a:srgbClr val="808080">
              <a:alpha val="6313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5" name="Google Shape;175;p17"/>
          <p:cNvSpPr/>
          <p:nvPr/>
        </p:nvSpPr>
        <p:spPr>
          <a:xfrm>
            <a:off x="11433575" y="6429375"/>
            <a:ext cx="428700" cy="2787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FFFFFF"/>
                </a:solidFill>
                <a:latin typeface="Nunito"/>
                <a:ea typeface="Nunito"/>
                <a:cs typeface="Nunito"/>
                <a:sym typeface="Nunito"/>
              </a:rPr>
              <a:t>5</a:t>
            </a:r>
            <a:endParaRPr sz="1400" b="0" i="0" u="none" strike="noStrike" cap="none">
              <a:solidFill>
                <a:srgbClr val="FFFFFF"/>
              </a:solidFill>
              <a:latin typeface="Nunito"/>
              <a:ea typeface="Nunito"/>
              <a:cs typeface="Nunito"/>
              <a:sym typeface="Nunito"/>
            </a:endParaRPr>
          </a:p>
        </p:txBody>
      </p:sp>
      <p:sp>
        <p:nvSpPr>
          <p:cNvPr id="2" name="CuadroTexto 1">
            <a:extLst>
              <a:ext uri="{FF2B5EF4-FFF2-40B4-BE49-F238E27FC236}">
                <a16:creationId xmlns:a16="http://schemas.microsoft.com/office/drawing/2014/main" id="{4ECC523E-B63F-6B62-C248-BB91CC62644E}"/>
              </a:ext>
            </a:extLst>
          </p:cNvPr>
          <p:cNvSpPr txBox="1"/>
          <p:nvPr/>
        </p:nvSpPr>
        <p:spPr>
          <a:xfrm>
            <a:off x="916907" y="2312312"/>
            <a:ext cx="10945368" cy="3737946"/>
          </a:xfrm>
          <a:prstGeom prst="rect">
            <a:avLst/>
          </a:prstGeom>
          <a:noFill/>
        </p:spPr>
        <p:txBody>
          <a:bodyPr wrap="square">
            <a:spAutoFit/>
          </a:bodyPr>
          <a:lstStyle/>
          <a:p>
            <a:pPr algn="just" rtl="0" fontAlgn="base">
              <a:lnSpc>
                <a:spcPct val="150000"/>
              </a:lnSpc>
              <a:spcBef>
                <a:spcPts val="0"/>
              </a:spcBef>
              <a:spcAft>
                <a:spcPts val="0"/>
              </a:spcAft>
            </a:pPr>
            <a:r>
              <a:rPr lang="es-PE" b="0" i="0" dirty="0">
                <a:solidFill>
                  <a:srgbClr val="0D0D0D"/>
                </a:solidFill>
                <a:effectLst/>
                <a:latin typeface="Arial (Títulos)"/>
              </a:rPr>
              <a:t>La falta de control de indicadores financieros y académicos en la institución educativa privada puede generar diversas problemáticas:</a:t>
            </a:r>
          </a:p>
          <a:p>
            <a:pPr marL="342900" indent="-342900" algn="just" rtl="0" fontAlgn="base">
              <a:lnSpc>
                <a:spcPct val="150000"/>
              </a:lnSpc>
              <a:spcBef>
                <a:spcPts val="0"/>
              </a:spcBef>
              <a:spcAft>
                <a:spcPts val="0"/>
              </a:spcAft>
              <a:buFont typeface="Arial" panose="020B0604020202020204" pitchFamily="34" charset="0"/>
              <a:buChar char="•"/>
            </a:pPr>
            <a:r>
              <a:rPr lang="es-PE" b="1" dirty="0">
                <a:solidFill>
                  <a:srgbClr val="0D0D0D"/>
                </a:solidFill>
                <a:latin typeface="Arial (Títulos)"/>
              </a:rPr>
              <a:t>Problemas financieros</a:t>
            </a:r>
            <a:r>
              <a:rPr lang="es-PE" dirty="0">
                <a:solidFill>
                  <a:srgbClr val="0D0D0D"/>
                </a:solidFill>
                <a:latin typeface="Arial (Títulos)"/>
              </a:rPr>
              <a:t>: Sin control sobre los pagos de las pensiones, la institución enfrenta dificultades para gestionar sus finanzas, lo que podría llevar a problemas de flujo de efectivo y pago de deudas.</a:t>
            </a:r>
          </a:p>
          <a:p>
            <a:pPr marL="342900" indent="-342900" algn="just" rtl="0" fontAlgn="base">
              <a:lnSpc>
                <a:spcPct val="150000"/>
              </a:lnSpc>
              <a:spcBef>
                <a:spcPts val="0"/>
              </a:spcBef>
              <a:spcAft>
                <a:spcPts val="0"/>
              </a:spcAft>
              <a:buFont typeface="Arial" panose="020B0604020202020204" pitchFamily="34" charset="0"/>
              <a:buChar char="•"/>
            </a:pPr>
            <a:r>
              <a:rPr lang="es-PE" b="1" dirty="0">
                <a:solidFill>
                  <a:srgbClr val="0D0D0D"/>
                </a:solidFill>
                <a:latin typeface="Arial (Títulos)"/>
              </a:rPr>
              <a:t>Aumento de la morosidad</a:t>
            </a:r>
            <a:r>
              <a:rPr lang="es-PE" dirty="0">
                <a:solidFill>
                  <a:srgbClr val="0D0D0D"/>
                </a:solidFill>
                <a:latin typeface="Arial (Títulos)"/>
              </a:rPr>
              <a:t>: La falta de seguimiento de las familias deudoras puede resultar en un aumento de las deudas pendientes, lo que afecta negativamente la estabilidad financiera de la escuela.</a:t>
            </a:r>
          </a:p>
          <a:p>
            <a:pPr marL="342900" indent="-342900" algn="just" rtl="0" fontAlgn="base">
              <a:lnSpc>
                <a:spcPct val="150000"/>
              </a:lnSpc>
              <a:spcBef>
                <a:spcPts val="0"/>
              </a:spcBef>
              <a:spcAft>
                <a:spcPts val="0"/>
              </a:spcAft>
              <a:buFont typeface="Arial" panose="020B0604020202020204" pitchFamily="34" charset="0"/>
              <a:buChar char="•"/>
            </a:pPr>
            <a:r>
              <a:rPr lang="es-PE" b="1" i="0" dirty="0">
                <a:solidFill>
                  <a:srgbClr val="0D0D0D"/>
                </a:solidFill>
                <a:effectLst/>
                <a:latin typeface="Arial (Títulos)"/>
              </a:rPr>
              <a:t>Retiros de estudiantes</a:t>
            </a:r>
            <a:r>
              <a:rPr lang="es-PE" b="0" i="0" dirty="0">
                <a:solidFill>
                  <a:srgbClr val="0D0D0D"/>
                </a:solidFill>
                <a:effectLst/>
                <a:latin typeface="Arial (Títulos)"/>
              </a:rPr>
              <a:t>: Sin </a:t>
            </a:r>
            <a:r>
              <a:rPr lang="es-PE" dirty="0">
                <a:solidFill>
                  <a:srgbClr val="0D0D0D"/>
                </a:solidFill>
                <a:latin typeface="Arial (Títulos)"/>
              </a:rPr>
              <a:t>seguimiento no se podrá </a:t>
            </a:r>
            <a:r>
              <a:rPr lang="es-PE" b="0" i="0" dirty="0">
                <a:solidFill>
                  <a:srgbClr val="0D0D0D"/>
                </a:solidFill>
                <a:effectLst/>
                <a:latin typeface="Arial (Títulos)"/>
              </a:rPr>
              <a:t>entender las razones detrás de estas salidas, lo que dificulta la implementación de medidas correctivas.</a:t>
            </a:r>
            <a:endParaRPr lang="es-PE" dirty="0">
              <a:solidFill>
                <a:srgbClr val="0D0D0D"/>
              </a:solidFill>
              <a:latin typeface="Arial (Títulos)"/>
            </a:endParaRPr>
          </a:p>
          <a:p>
            <a:pPr marL="342900" indent="-342900" algn="just" rtl="0" fontAlgn="base">
              <a:lnSpc>
                <a:spcPct val="150000"/>
              </a:lnSpc>
              <a:spcBef>
                <a:spcPts val="0"/>
              </a:spcBef>
              <a:spcAft>
                <a:spcPts val="0"/>
              </a:spcAft>
              <a:buFont typeface="Arial" panose="020B0604020202020204" pitchFamily="34" charset="0"/>
              <a:buChar char="•"/>
            </a:pPr>
            <a:r>
              <a:rPr lang="es-PE" b="1" i="0" dirty="0">
                <a:solidFill>
                  <a:srgbClr val="0D0D0D"/>
                </a:solidFill>
                <a:effectLst/>
                <a:latin typeface="Arial (Títulos)"/>
              </a:rPr>
              <a:t>Dificultades en la toma de decisiones estratégicas</a:t>
            </a:r>
            <a:r>
              <a:rPr lang="es-PE" b="0" i="0" dirty="0">
                <a:solidFill>
                  <a:srgbClr val="0D0D0D"/>
                </a:solidFill>
                <a:effectLst/>
                <a:latin typeface="Arial (Títulos)"/>
              </a:rPr>
              <a:t>: La falta de datos e indicadores dificulta la toma de decisiones informadas y estratégicas, lo que limita la capacidad de la institución para mejorar y adaptarse a las necesidades de los estudiantes y del mercado educativo.</a:t>
            </a:r>
          </a:p>
          <a:p>
            <a:pPr marL="342900" indent="-342900" rtl="0" fontAlgn="base">
              <a:lnSpc>
                <a:spcPct val="150000"/>
              </a:lnSpc>
              <a:spcBef>
                <a:spcPts val="0"/>
              </a:spcBef>
              <a:spcAft>
                <a:spcPts val="0"/>
              </a:spcAft>
              <a:buFont typeface="Arial" panose="020B0604020202020204" pitchFamily="34" charset="0"/>
              <a:buChar char="•"/>
            </a:pPr>
            <a:endParaRPr lang="es-PE" sz="2000" dirty="0">
              <a:solidFill>
                <a:srgbClr val="0D0D0D"/>
              </a:solidFill>
              <a:latin typeface="Söhne"/>
            </a:endParaRPr>
          </a:p>
        </p:txBody>
      </p:sp>
      <p:sp>
        <p:nvSpPr>
          <p:cNvPr id="3" name="Google Shape;170;p17">
            <a:extLst>
              <a:ext uri="{FF2B5EF4-FFF2-40B4-BE49-F238E27FC236}">
                <a16:creationId xmlns:a16="http://schemas.microsoft.com/office/drawing/2014/main" id="{EB621251-5F24-E58E-B0E2-CA5EC781638C}"/>
              </a:ext>
            </a:extLst>
          </p:cNvPr>
          <p:cNvSpPr txBox="1"/>
          <p:nvPr/>
        </p:nvSpPr>
        <p:spPr>
          <a:xfrm>
            <a:off x="642950" y="1609678"/>
            <a:ext cx="2668627" cy="6465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ct val="133333"/>
              <a:buFont typeface="Montserrat SemiBold"/>
              <a:buNone/>
            </a:pPr>
            <a:r>
              <a:rPr lang="es-PE" sz="2400" b="1" dirty="0">
                <a:latin typeface="+mj-lt"/>
                <a:ea typeface="Montserrat"/>
                <a:cs typeface="Montserrat"/>
                <a:sym typeface="Montserrat"/>
              </a:rPr>
              <a:t>Problemática</a:t>
            </a:r>
            <a:endParaRPr sz="2400" b="1" i="0" u="none" strike="noStrike" cap="none" dirty="0">
              <a:solidFill>
                <a:srgbClr val="000000"/>
              </a:solidFill>
              <a:latin typeface="+mj-l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5" name="Google Shape;165;p17"/>
          <p:cNvPicPr preferRelativeResize="0"/>
          <p:nvPr/>
        </p:nvPicPr>
        <p:blipFill rotWithShape="1">
          <a:blip r:embed="rId3">
            <a:alphaModFix/>
          </a:blip>
          <a:srcRect/>
          <a:stretch/>
        </p:blipFill>
        <p:spPr>
          <a:xfrm>
            <a:off x="-21050" y="-18875"/>
            <a:ext cx="12235547" cy="1390475"/>
          </a:xfrm>
          <a:prstGeom prst="rect">
            <a:avLst/>
          </a:prstGeom>
          <a:noFill/>
          <a:ln>
            <a:noFill/>
          </a:ln>
        </p:spPr>
      </p:pic>
      <p:sp>
        <p:nvSpPr>
          <p:cNvPr id="168" name="Google Shape;168;p17"/>
          <p:cNvSpPr txBox="1"/>
          <p:nvPr/>
        </p:nvSpPr>
        <p:spPr>
          <a:xfrm>
            <a:off x="2310188" y="1425303"/>
            <a:ext cx="2082600" cy="5391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DIAGNÓSTICO</a:t>
            </a:r>
            <a:endParaRPr sz="1200" b="1" i="0" u="none" strike="noStrike" cap="none" dirty="0">
              <a:solidFill>
                <a:srgbClr val="FFFFFF"/>
              </a:solidFill>
              <a:latin typeface="Montserrat"/>
              <a:ea typeface="Montserrat"/>
              <a:cs typeface="Montserrat"/>
              <a:sym typeface="Montserrat"/>
            </a:endParaRPr>
          </a:p>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AVANCE</a:t>
            </a:r>
            <a:endParaRPr sz="1200" b="1" i="0" u="none" strike="noStrike" cap="none" dirty="0">
              <a:solidFill>
                <a:srgbClr val="FFFFFF"/>
              </a:solidFill>
              <a:latin typeface="Montserrat"/>
              <a:ea typeface="Montserrat"/>
              <a:cs typeface="Montserrat"/>
              <a:sym typeface="Montserrat"/>
            </a:endParaRPr>
          </a:p>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(SEGÚN CORRESPONDA)</a:t>
            </a:r>
            <a:endParaRPr sz="1200" b="1" i="0" u="none" strike="noStrike" cap="none" dirty="0">
              <a:solidFill>
                <a:srgbClr val="FFFFFF"/>
              </a:solidFill>
              <a:latin typeface="Montserrat"/>
              <a:ea typeface="Montserrat"/>
              <a:cs typeface="Montserrat"/>
              <a:sym typeface="Montserrat"/>
            </a:endParaRPr>
          </a:p>
        </p:txBody>
      </p:sp>
      <p:sp>
        <p:nvSpPr>
          <p:cNvPr id="169" name="Google Shape;169;p17"/>
          <p:cNvSpPr/>
          <p:nvPr/>
        </p:nvSpPr>
        <p:spPr>
          <a:xfrm>
            <a:off x="414266" y="6384523"/>
            <a:ext cx="5429400" cy="116700"/>
          </a:xfrm>
          <a:prstGeom prst="roundRect">
            <a:avLst>
              <a:gd name="adj" fmla="val 16667"/>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pic>
        <p:nvPicPr>
          <p:cNvPr id="171" name="Google Shape;171;p17"/>
          <p:cNvPicPr preferRelativeResize="0"/>
          <p:nvPr/>
        </p:nvPicPr>
        <p:blipFill rotWithShape="1">
          <a:blip r:embed="rId4">
            <a:alphaModFix/>
          </a:blip>
          <a:srcRect/>
          <a:stretch/>
        </p:blipFill>
        <p:spPr>
          <a:xfrm>
            <a:off x="10412237" y="198408"/>
            <a:ext cx="1420497" cy="672043"/>
          </a:xfrm>
          <a:prstGeom prst="rect">
            <a:avLst/>
          </a:prstGeom>
          <a:noFill/>
          <a:ln>
            <a:noFill/>
          </a:ln>
        </p:spPr>
      </p:pic>
      <p:sp>
        <p:nvSpPr>
          <p:cNvPr id="172" name="Google Shape;172;p17"/>
          <p:cNvSpPr txBox="1"/>
          <p:nvPr/>
        </p:nvSpPr>
        <p:spPr>
          <a:xfrm>
            <a:off x="447675" y="156425"/>
            <a:ext cx="5806800" cy="708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3000"/>
              <a:buFont typeface="Arial"/>
              <a:buNone/>
            </a:pPr>
            <a:endParaRPr sz="3000" b="0" i="0" u="none" strike="noStrike" cap="none">
              <a:solidFill>
                <a:srgbClr val="2A8BFC"/>
              </a:solidFill>
              <a:latin typeface="Montserrat ExtraBold"/>
              <a:ea typeface="Montserrat ExtraBold"/>
              <a:cs typeface="Montserrat ExtraBold"/>
              <a:sym typeface="Montserrat ExtraBold"/>
            </a:endParaRPr>
          </a:p>
        </p:txBody>
      </p:sp>
      <p:sp>
        <p:nvSpPr>
          <p:cNvPr id="173" name="Google Shape;173;p17"/>
          <p:cNvSpPr txBox="1">
            <a:spLocks noGrp="1"/>
          </p:cNvSpPr>
          <p:nvPr>
            <p:ph type="title"/>
          </p:nvPr>
        </p:nvSpPr>
        <p:spPr>
          <a:xfrm>
            <a:off x="840826" y="438146"/>
            <a:ext cx="7986600" cy="5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ES" sz="1900" b="1" dirty="0">
                <a:solidFill>
                  <a:srgbClr val="FFFFFF"/>
                </a:solidFill>
                <a:latin typeface="Nunito"/>
                <a:ea typeface="Nunito"/>
                <a:cs typeface="Nunito"/>
                <a:sym typeface="Nunito"/>
              </a:rPr>
              <a:t>CONCLUSIONES </a:t>
            </a:r>
            <a:endParaRPr sz="1900" b="1" dirty="0">
              <a:solidFill>
                <a:srgbClr val="FFFFFF"/>
              </a:solidFill>
              <a:latin typeface="Nunito"/>
              <a:ea typeface="Nunito"/>
              <a:cs typeface="Nunito"/>
              <a:sym typeface="Nunito"/>
            </a:endParaRPr>
          </a:p>
        </p:txBody>
      </p:sp>
      <p:sp>
        <p:nvSpPr>
          <p:cNvPr id="174" name="Google Shape;174;p17"/>
          <p:cNvSpPr/>
          <p:nvPr/>
        </p:nvSpPr>
        <p:spPr>
          <a:xfrm>
            <a:off x="642950" y="449400"/>
            <a:ext cx="152400" cy="522900"/>
          </a:xfrm>
          <a:prstGeom prst="roundRect">
            <a:avLst>
              <a:gd name="adj" fmla="val 16667"/>
            </a:avLst>
          </a:prstGeom>
          <a:solidFill>
            <a:srgbClr val="808080">
              <a:alpha val="6313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5" name="Google Shape;175;p17"/>
          <p:cNvSpPr/>
          <p:nvPr/>
        </p:nvSpPr>
        <p:spPr>
          <a:xfrm>
            <a:off x="11433575" y="6429375"/>
            <a:ext cx="428700" cy="2787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FFFFFF"/>
                </a:solidFill>
                <a:latin typeface="Nunito"/>
                <a:ea typeface="Nunito"/>
                <a:cs typeface="Nunito"/>
                <a:sym typeface="Nunito"/>
              </a:rPr>
              <a:t>5</a:t>
            </a:r>
            <a:endParaRPr sz="1400" b="0" i="0" u="none" strike="noStrike" cap="none">
              <a:solidFill>
                <a:srgbClr val="FFFFFF"/>
              </a:solidFill>
              <a:latin typeface="Nunito"/>
              <a:ea typeface="Nunito"/>
              <a:cs typeface="Nunito"/>
              <a:sym typeface="Nunito"/>
            </a:endParaRPr>
          </a:p>
        </p:txBody>
      </p:sp>
      <p:sp>
        <p:nvSpPr>
          <p:cNvPr id="2" name="CuadroTexto 1">
            <a:extLst>
              <a:ext uri="{FF2B5EF4-FFF2-40B4-BE49-F238E27FC236}">
                <a16:creationId xmlns:a16="http://schemas.microsoft.com/office/drawing/2014/main" id="{4ECC523E-B63F-6B62-C248-BB91CC62644E}"/>
              </a:ext>
            </a:extLst>
          </p:cNvPr>
          <p:cNvSpPr txBox="1"/>
          <p:nvPr/>
        </p:nvSpPr>
        <p:spPr>
          <a:xfrm>
            <a:off x="642949" y="1653321"/>
            <a:ext cx="10923237" cy="3091616"/>
          </a:xfrm>
          <a:prstGeom prst="rect">
            <a:avLst/>
          </a:prstGeom>
          <a:noFill/>
        </p:spPr>
        <p:txBody>
          <a:bodyPr wrap="square">
            <a:spAutoFit/>
          </a:bodyPr>
          <a:lstStyle/>
          <a:p>
            <a:pPr marL="285750" indent="-285750" algn="just" rtl="0" fontAlgn="base">
              <a:lnSpc>
                <a:spcPct val="150000"/>
              </a:lnSpc>
              <a:spcBef>
                <a:spcPts val="0"/>
              </a:spcBef>
              <a:spcAft>
                <a:spcPts val="0"/>
              </a:spcAft>
              <a:buFont typeface="Arial" panose="020B0604020202020204" pitchFamily="34" charset="0"/>
              <a:buChar char="•"/>
            </a:pPr>
            <a:r>
              <a:rPr lang="es-ES" b="1" dirty="0"/>
              <a:t>Tendencia de Endeudamiento:</a:t>
            </a:r>
            <a:r>
              <a:rPr lang="es-ES" dirty="0"/>
              <a:t> Nuestro análisis revela una tendencia preocupante de incremento en la cantidad de familias deudoras en relación con los pagos escolares de los estudiantes tanto matriculados como retirados a lo largo de los años examinados. </a:t>
            </a:r>
          </a:p>
          <a:p>
            <a:pPr marL="285750" indent="-285750" algn="just" rtl="0" fontAlgn="base">
              <a:lnSpc>
                <a:spcPct val="150000"/>
              </a:lnSpc>
              <a:spcBef>
                <a:spcPts val="0"/>
              </a:spcBef>
              <a:spcAft>
                <a:spcPts val="0"/>
              </a:spcAft>
              <a:buFont typeface="Arial" panose="020B0604020202020204" pitchFamily="34" charset="0"/>
              <a:buChar char="•"/>
            </a:pPr>
            <a:r>
              <a:rPr lang="es-ES" b="1" dirty="0"/>
              <a:t>Tendencia del retiro de estudiantes en relación a los Niveles Inicial, Primaria y Secundaria: </a:t>
            </a:r>
            <a:r>
              <a:rPr lang="es-ES" dirty="0"/>
              <a:t>Observamos que en el nivel secundario presenta un patrón preocupante con una tasa de retiro de 41% con respecto a los retirados entre los años 2021 al 2023, siendo el nivel con mayor tasa en comparación niveles de inicial y primaria.</a:t>
            </a:r>
          </a:p>
          <a:p>
            <a:pPr marL="285750" indent="-285750">
              <a:lnSpc>
                <a:spcPct val="150000"/>
              </a:lnSpc>
              <a:buFont typeface="Arial" panose="020B0604020202020204" pitchFamily="34" charset="0"/>
              <a:buChar char="•"/>
            </a:pPr>
            <a:r>
              <a:rPr lang="es-ES" b="1" dirty="0"/>
              <a:t>Tendencia de Crecimiento Continuo en la Matrícula Escolar: </a:t>
            </a:r>
            <a:r>
              <a:rPr lang="es-ES" dirty="0"/>
              <a:t>Durante el período analizado, hemos observado un tendencia de disminución en la matriculas del año 2024 con respecto al 2023, lo que indica una tendencia de disminución en la matrícula escolar. </a:t>
            </a:r>
          </a:p>
          <a:p>
            <a:pPr algn="just" rtl="0" fontAlgn="base">
              <a:lnSpc>
                <a:spcPct val="150000"/>
              </a:lnSpc>
              <a:spcBef>
                <a:spcPts val="0"/>
              </a:spcBef>
              <a:spcAft>
                <a:spcPts val="0"/>
              </a:spcAft>
            </a:pPr>
            <a:endParaRPr lang="es-PE" sz="2000" dirty="0">
              <a:solidFill>
                <a:srgbClr val="0D0D0D"/>
              </a:solidFill>
              <a:latin typeface="Söhne"/>
            </a:endParaRPr>
          </a:p>
        </p:txBody>
      </p:sp>
    </p:spTree>
    <p:extLst>
      <p:ext uri="{BB962C8B-B14F-4D97-AF65-F5344CB8AC3E}">
        <p14:creationId xmlns:p14="http://schemas.microsoft.com/office/powerpoint/2010/main" val="73852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5" name="Google Shape;165;p17"/>
          <p:cNvPicPr preferRelativeResize="0"/>
          <p:nvPr/>
        </p:nvPicPr>
        <p:blipFill rotWithShape="1">
          <a:blip r:embed="rId3">
            <a:alphaModFix/>
          </a:blip>
          <a:srcRect/>
          <a:stretch/>
        </p:blipFill>
        <p:spPr>
          <a:xfrm>
            <a:off x="-21050" y="-18875"/>
            <a:ext cx="12235547" cy="1390475"/>
          </a:xfrm>
          <a:prstGeom prst="rect">
            <a:avLst/>
          </a:prstGeom>
          <a:noFill/>
          <a:ln>
            <a:noFill/>
          </a:ln>
        </p:spPr>
      </p:pic>
      <p:sp>
        <p:nvSpPr>
          <p:cNvPr id="168" name="Google Shape;168;p17"/>
          <p:cNvSpPr txBox="1"/>
          <p:nvPr/>
        </p:nvSpPr>
        <p:spPr>
          <a:xfrm>
            <a:off x="2310188" y="1425303"/>
            <a:ext cx="2082600" cy="539100"/>
          </a:xfrm>
          <a:prstGeom prst="rect">
            <a:avLst/>
          </a:prstGeom>
          <a:noFill/>
          <a:ln>
            <a:noFill/>
          </a:ln>
        </p:spPr>
        <p:txBody>
          <a:bodyPr spcFirstLastPara="1" wrap="square" lIns="91425" tIns="45700" rIns="91425" bIns="45700" anchor="ctr" anchorCtr="0">
            <a:normAutofit fontScale="92500" lnSpcReduction="10000"/>
          </a:bodyPr>
          <a:lstStyle/>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DIAGNÓSTICO</a:t>
            </a:r>
            <a:endParaRPr sz="1200" b="1" i="0" u="none" strike="noStrike" cap="none" dirty="0">
              <a:solidFill>
                <a:srgbClr val="FFFFFF"/>
              </a:solidFill>
              <a:latin typeface="Montserrat"/>
              <a:ea typeface="Montserrat"/>
              <a:cs typeface="Montserrat"/>
              <a:sym typeface="Montserrat"/>
            </a:endParaRPr>
          </a:p>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AVANCE</a:t>
            </a:r>
            <a:endParaRPr sz="1200" b="1" i="0" u="none" strike="noStrike" cap="none" dirty="0">
              <a:solidFill>
                <a:srgbClr val="FFFFFF"/>
              </a:solidFill>
              <a:latin typeface="Montserrat"/>
              <a:ea typeface="Montserrat"/>
              <a:cs typeface="Montserrat"/>
              <a:sym typeface="Montserrat"/>
            </a:endParaRPr>
          </a:p>
          <a:p>
            <a:pPr marL="0" marR="0" lvl="0" indent="0" algn="ctr" rtl="0">
              <a:lnSpc>
                <a:spcPct val="90000"/>
              </a:lnSpc>
              <a:spcBef>
                <a:spcPts val="0"/>
              </a:spcBef>
              <a:spcAft>
                <a:spcPts val="0"/>
              </a:spcAft>
              <a:buClr>
                <a:srgbClr val="000000"/>
              </a:buClr>
              <a:buSzPct val="133333"/>
              <a:buFont typeface="Montserrat SemiBold"/>
              <a:buNone/>
            </a:pPr>
            <a:r>
              <a:rPr lang="es-ES" sz="1200" b="1" i="0" u="none" strike="noStrike" cap="none" dirty="0">
                <a:solidFill>
                  <a:srgbClr val="FFFFFF"/>
                </a:solidFill>
                <a:latin typeface="Montserrat"/>
                <a:ea typeface="Montserrat"/>
                <a:cs typeface="Montserrat"/>
                <a:sym typeface="Montserrat"/>
              </a:rPr>
              <a:t>(SEGÚN CORRESPONDA)</a:t>
            </a:r>
            <a:endParaRPr sz="1200" b="1" i="0" u="none" strike="noStrike" cap="none" dirty="0">
              <a:solidFill>
                <a:srgbClr val="FFFFFF"/>
              </a:solidFill>
              <a:latin typeface="Montserrat"/>
              <a:ea typeface="Montserrat"/>
              <a:cs typeface="Montserrat"/>
              <a:sym typeface="Montserrat"/>
            </a:endParaRPr>
          </a:p>
        </p:txBody>
      </p:sp>
      <p:sp>
        <p:nvSpPr>
          <p:cNvPr id="169" name="Google Shape;169;p17"/>
          <p:cNvSpPr/>
          <p:nvPr/>
        </p:nvSpPr>
        <p:spPr>
          <a:xfrm>
            <a:off x="414266" y="6384523"/>
            <a:ext cx="5429400" cy="116700"/>
          </a:xfrm>
          <a:prstGeom prst="roundRect">
            <a:avLst>
              <a:gd name="adj" fmla="val 16667"/>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pic>
        <p:nvPicPr>
          <p:cNvPr id="171" name="Google Shape;171;p17"/>
          <p:cNvPicPr preferRelativeResize="0"/>
          <p:nvPr/>
        </p:nvPicPr>
        <p:blipFill rotWithShape="1">
          <a:blip r:embed="rId4">
            <a:alphaModFix/>
          </a:blip>
          <a:srcRect/>
          <a:stretch/>
        </p:blipFill>
        <p:spPr>
          <a:xfrm>
            <a:off x="10412237" y="198408"/>
            <a:ext cx="1420497" cy="672043"/>
          </a:xfrm>
          <a:prstGeom prst="rect">
            <a:avLst/>
          </a:prstGeom>
          <a:noFill/>
          <a:ln>
            <a:noFill/>
          </a:ln>
        </p:spPr>
      </p:pic>
      <p:sp>
        <p:nvSpPr>
          <p:cNvPr id="172" name="Google Shape;172;p17"/>
          <p:cNvSpPr txBox="1"/>
          <p:nvPr/>
        </p:nvSpPr>
        <p:spPr>
          <a:xfrm>
            <a:off x="447675" y="156425"/>
            <a:ext cx="5806800" cy="7080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0000"/>
              </a:buClr>
              <a:buSzPts val="3000"/>
              <a:buFont typeface="Arial"/>
              <a:buNone/>
            </a:pPr>
            <a:endParaRPr sz="3000" b="0" i="0" u="none" strike="noStrike" cap="none" dirty="0">
              <a:solidFill>
                <a:srgbClr val="2A8BFC"/>
              </a:solidFill>
              <a:latin typeface="Montserrat ExtraBold"/>
              <a:ea typeface="Montserrat ExtraBold"/>
              <a:cs typeface="Montserrat ExtraBold"/>
              <a:sym typeface="Montserrat ExtraBold"/>
            </a:endParaRPr>
          </a:p>
        </p:txBody>
      </p:sp>
      <p:sp>
        <p:nvSpPr>
          <p:cNvPr id="173" name="Google Shape;173;p17"/>
          <p:cNvSpPr txBox="1">
            <a:spLocks noGrp="1"/>
          </p:cNvSpPr>
          <p:nvPr>
            <p:ph type="title"/>
          </p:nvPr>
        </p:nvSpPr>
        <p:spPr>
          <a:xfrm>
            <a:off x="840826" y="438146"/>
            <a:ext cx="7986600" cy="545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ES" sz="1900" b="1" dirty="0">
                <a:solidFill>
                  <a:srgbClr val="FFFFFF"/>
                </a:solidFill>
                <a:latin typeface="Nunito"/>
                <a:ea typeface="Nunito"/>
                <a:cs typeface="Nunito"/>
                <a:sym typeface="Nunito"/>
              </a:rPr>
              <a:t>RECOMENDACIONES </a:t>
            </a:r>
            <a:endParaRPr sz="1900" b="1" dirty="0">
              <a:solidFill>
                <a:srgbClr val="FFFFFF"/>
              </a:solidFill>
              <a:latin typeface="Nunito"/>
              <a:ea typeface="Nunito"/>
              <a:cs typeface="Nunito"/>
              <a:sym typeface="Nunito"/>
            </a:endParaRPr>
          </a:p>
        </p:txBody>
      </p:sp>
      <p:sp>
        <p:nvSpPr>
          <p:cNvPr id="174" name="Google Shape;174;p17"/>
          <p:cNvSpPr/>
          <p:nvPr/>
        </p:nvSpPr>
        <p:spPr>
          <a:xfrm>
            <a:off x="642950" y="449400"/>
            <a:ext cx="152400" cy="522900"/>
          </a:xfrm>
          <a:prstGeom prst="roundRect">
            <a:avLst>
              <a:gd name="adj" fmla="val 16667"/>
            </a:avLst>
          </a:prstGeom>
          <a:solidFill>
            <a:srgbClr val="808080">
              <a:alpha val="63137"/>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5" name="Google Shape;175;p17"/>
          <p:cNvSpPr/>
          <p:nvPr/>
        </p:nvSpPr>
        <p:spPr>
          <a:xfrm>
            <a:off x="11433575" y="6429375"/>
            <a:ext cx="428700" cy="278700"/>
          </a:xfrm>
          <a:prstGeom prst="roundRect">
            <a:avLst>
              <a:gd name="adj" fmla="val 16667"/>
            </a:avLst>
          </a:prstGeom>
          <a:solidFill>
            <a:srgbClr val="1C458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s-ES" sz="1400" b="0" i="0" u="none" strike="noStrike" cap="none">
                <a:solidFill>
                  <a:srgbClr val="FFFFFF"/>
                </a:solidFill>
                <a:latin typeface="Nunito"/>
                <a:ea typeface="Nunito"/>
                <a:cs typeface="Nunito"/>
                <a:sym typeface="Nunito"/>
              </a:rPr>
              <a:t>5</a:t>
            </a:r>
            <a:endParaRPr sz="1400" b="0" i="0" u="none" strike="noStrike" cap="none">
              <a:solidFill>
                <a:srgbClr val="FFFFFF"/>
              </a:solidFill>
              <a:latin typeface="Nunito"/>
              <a:ea typeface="Nunito"/>
              <a:cs typeface="Nunito"/>
              <a:sym typeface="Nunito"/>
            </a:endParaRPr>
          </a:p>
        </p:txBody>
      </p:sp>
      <p:sp>
        <p:nvSpPr>
          <p:cNvPr id="2" name="CuadroTexto 1">
            <a:extLst>
              <a:ext uri="{FF2B5EF4-FFF2-40B4-BE49-F238E27FC236}">
                <a16:creationId xmlns:a16="http://schemas.microsoft.com/office/drawing/2014/main" id="{4ECC523E-B63F-6B62-C248-BB91CC62644E}"/>
              </a:ext>
            </a:extLst>
          </p:cNvPr>
          <p:cNvSpPr txBox="1"/>
          <p:nvPr/>
        </p:nvSpPr>
        <p:spPr>
          <a:xfrm>
            <a:off x="642949" y="1964403"/>
            <a:ext cx="10689773" cy="2768450"/>
          </a:xfrm>
          <a:prstGeom prst="rect">
            <a:avLst/>
          </a:prstGeom>
          <a:noFill/>
        </p:spPr>
        <p:txBody>
          <a:bodyPr wrap="square">
            <a:spAutoFit/>
          </a:bodyPr>
          <a:lstStyle/>
          <a:p>
            <a:pPr marL="285750" indent="-285750" algn="just" rtl="0" fontAlgn="base">
              <a:lnSpc>
                <a:spcPct val="150000"/>
              </a:lnSpc>
              <a:spcBef>
                <a:spcPts val="0"/>
              </a:spcBef>
              <a:spcAft>
                <a:spcPts val="0"/>
              </a:spcAft>
              <a:buFont typeface="Arial" panose="020B0604020202020204" pitchFamily="34" charset="0"/>
              <a:buChar char="•"/>
            </a:pPr>
            <a:r>
              <a:rPr lang="es-ES" dirty="0"/>
              <a:t>Proporcionar educación financiera a las familias para ayudarles a gestionar mejor sus finanzas y evitar el endeudamiento excesivo.</a:t>
            </a:r>
          </a:p>
          <a:p>
            <a:pPr marL="285750" indent="-285750" algn="just" rtl="0" fontAlgn="base">
              <a:lnSpc>
                <a:spcPct val="150000"/>
              </a:lnSpc>
              <a:spcBef>
                <a:spcPts val="0"/>
              </a:spcBef>
              <a:spcAft>
                <a:spcPts val="0"/>
              </a:spcAft>
              <a:buFont typeface="Arial" panose="020B0604020202020204" pitchFamily="34" charset="0"/>
              <a:buChar char="•"/>
            </a:pPr>
            <a:r>
              <a:rPr lang="es-ES" dirty="0"/>
              <a:t>Establecer un sistema de monitoreo temprano de señales de riesgo de abandono escolar y desarrollar intervenciones personalizadas para ayudar a los estudiantes en riesgo.</a:t>
            </a:r>
          </a:p>
          <a:p>
            <a:pPr marL="285750" indent="-285750" algn="just" rtl="0" fontAlgn="base">
              <a:lnSpc>
                <a:spcPct val="150000"/>
              </a:lnSpc>
              <a:spcBef>
                <a:spcPts val="0"/>
              </a:spcBef>
              <a:spcAft>
                <a:spcPts val="0"/>
              </a:spcAft>
              <a:buFont typeface="Arial" panose="020B0604020202020204" pitchFamily="34" charset="0"/>
              <a:buChar char="•"/>
            </a:pPr>
            <a:r>
              <a:rPr lang="es-ES" dirty="0"/>
              <a:t>Implementar estrategias de planificación a largo plazo para anticipar y gestionar el crecimiento futuro de la matrícula, incluyendo la exploración de opciones como: incremento de campañas de matrícula, la expansión física de la escuela o la incorporación de tecnología educativa para aumentar la eficiencia.</a:t>
            </a:r>
          </a:p>
          <a:p>
            <a:pPr algn="just" rtl="0" fontAlgn="base">
              <a:lnSpc>
                <a:spcPct val="150000"/>
              </a:lnSpc>
              <a:spcBef>
                <a:spcPts val="0"/>
              </a:spcBef>
              <a:spcAft>
                <a:spcPts val="0"/>
              </a:spcAft>
            </a:pPr>
            <a:endParaRPr lang="es-PE" sz="2000" dirty="0">
              <a:solidFill>
                <a:srgbClr val="0D0D0D"/>
              </a:solidFill>
              <a:latin typeface="Söhne"/>
            </a:endParaRPr>
          </a:p>
        </p:txBody>
      </p:sp>
    </p:spTree>
    <p:extLst>
      <p:ext uri="{BB962C8B-B14F-4D97-AF65-F5344CB8AC3E}">
        <p14:creationId xmlns:p14="http://schemas.microsoft.com/office/powerpoint/2010/main" val="1181308537"/>
      </p:ext>
    </p:extLst>
  </p:cSld>
  <p:clrMapOvr>
    <a:masterClrMapping/>
  </p:clrMapOvr>
</p:sld>
</file>

<file path=ppt/theme/theme1.xml><?xml version="1.0" encoding="utf-8"?>
<a:theme xmlns:a="http://schemas.openxmlformats.org/drawingml/2006/main" name="Tema de Office">
  <a:themeElements>
    <a:clrScheme name="Naranja roj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2207</TotalTime>
  <Words>794</Words>
  <Application>Microsoft Office PowerPoint</Application>
  <PresentationFormat>Panorámica</PresentationFormat>
  <Paragraphs>60</Paragraphs>
  <Slides>6</Slides>
  <Notes>6</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6</vt:i4>
      </vt:variant>
    </vt:vector>
  </HeadingPairs>
  <TitlesOfParts>
    <vt:vector size="16" baseType="lpstr">
      <vt:lpstr>Calibri</vt:lpstr>
      <vt:lpstr>Arial</vt:lpstr>
      <vt:lpstr>Söhne</vt:lpstr>
      <vt:lpstr>Nunito</vt:lpstr>
      <vt:lpstr>Arial (Títulos)</vt:lpstr>
      <vt:lpstr>Nunito ExtraBold</vt:lpstr>
      <vt:lpstr>Montserrat SemiBold</vt:lpstr>
      <vt:lpstr>Montserrat ExtraBold</vt:lpstr>
      <vt:lpstr>Montserrat</vt:lpstr>
      <vt:lpstr>Tema de Office</vt:lpstr>
      <vt:lpstr>CONTEXTO Y PLANTEAMIENTO DEL PROYECTO</vt:lpstr>
      <vt:lpstr>1. CONTEXTO Y PLANTEAMIENTO DEL PROYECTO</vt:lpstr>
      <vt:lpstr>1. CONTEXTO Y PLANTEAMIENTO DEL PROYECTO</vt:lpstr>
      <vt:lpstr>2. DIAGNÓSTICO Y ANÁLISIS</vt:lpstr>
      <vt:lpstr>CONCLUSIONES </vt:lpstr>
      <vt:lpstr>RECOMENDACIONES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Ariana</dc:creator>
  <cp:lastModifiedBy>ALUMNO - JHAN POOL ANIBAL HUAYRE MAURICIO</cp:lastModifiedBy>
  <cp:revision>16</cp:revision>
  <dcterms:modified xsi:type="dcterms:W3CDTF">2024-06-09T16:19:51Z</dcterms:modified>
</cp:coreProperties>
</file>