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7" r:id="rId2"/>
    <p:sldId id="258" r:id="rId3"/>
    <p:sldId id="259" r:id="rId4"/>
    <p:sldId id="260" r:id="rId5"/>
    <p:sldId id="267" r:id="rId6"/>
    <p:sldId id="268" r:id="rId7"/>
    <p:sldId id="269" r:id="rId8"/>
    <p:sldId id="270" r:id="rId9"/>
    <p:sldId id="271" r:id="rId10"/>
    <p:sldId id="272" r:id="rId11"/>
    <p:sldId id="273" r:id="rId12"/>
    <p:sldId id="274" r:id="rId13"/>
    <p:sldId id="275" r:id="rId14"/>
    <p:sldId id="276" r:id="rId15"/>
    <p:sldId id="277" r:id="rId16"/>
    <p:sldId id="279" r:id="rId17"/>
    <p:sldId id="278" r:id="rId18"/>
    <p:sldId id="280" r:id="rId19"/>
    <p:sldId id="266" r:id="rId20"/>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ZVCkIHLbl7W5sf/aIqelJUpmN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609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678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065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525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10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3489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243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0080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3925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c65a295a5_1_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bc65a295a5_1_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bc5b70c5e9_0_2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2bc5b70c5e9_0_2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bc5b70c5e9_0_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bc5b70c5e9_0_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932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51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76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795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c693eb7c6_0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bc693eb7c6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90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919683" y="117424"/>
            <a:ext cx="5020310" cy="1031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9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479551" y="1823720"/>
            <a:ext cx="4798060" cy="41414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500" b="0" i="0">
                <a:solidFill>
                  <a:schemeClr val="lt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17"/>
          <p:cNvSpPr txBox="1">
            <a:spLocks noGrp="1"/>
          </p:cNvSpPr>
          <p:nvPr>
            <p:ph type="body" idx="2"/>
          </p:nvPr>
        </p:nvSpPr>
        <p:spPr>
          <a:xfrm>
            <a:off x="6315202" y="1799970"/>
            <a:ext cx="5431155" cy="38677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400" b="0" i="0">
                <a:solidFill>
                  <a:schemeClr val="dk1"/>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919683" y="117424"/>
            <a:ext cx="5020310" cy="1031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9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19"/>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9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
        <p:cNvGrpSpPr/>
        <p:nvPr/>
      </p:nvGrpSpPr>
      <p:grpSpPr>
        <a:xfrm>
          <a:off x="0" y="0"/>
          <a:ext cx="0" cy="0"/>
          <a:chOff x="0" y="0"/>
          <a:chExt cx="0" cy="0"/>
        </a:xfrm>
      </p:grpSpPr>
      <p:sp>
        <p:nvSpPr>
          <p:cNvPr id="38" name="Google Shape;38;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5"/>
          <p:cNvPicPr preferRelativeResize="0"/>
          <p:nvPr/>
        </p:nvPicPr>
        <p:blipFill rotWithShape="1">
          <a:blip r:embed="rId6">
            <a:alphaModFix/>
          </a:blip>
          <a:srcRect/>
          <a:stretch/>
        </p:blipFill>
        <p:spPr>
          <a:xfrm>
            <a:off x="0" y="0"/>
            <a:ext cx="12191999" cy="1360329"/>
          </a:xfrm>
          <a:prstGeom prst="rect">
            <a:avLst/>
          </a:prstGeom>
          <a:noFill/>
          <a:ln>
            <a:noFill/>
          </a:ln>
        </p:spPr>
      </p:pic>
      <p:pic>
        <p:nvPicPr>
          <p:cNvPr id="7" name="Google Shape;7;p15"/>
          <p:cNvPicPr preferRelativeResize="0"/>
          <p:nvPr/>
        </p:nvPicPr>
        <p:blipFill rotWithShape="1">
          <a:blip r:embed="rId7">
            <a:alphaModFix/>
          </a:blip>
          <a:srcRect/>
          <a:stretch/>
        </p:blipFill>
        <p:spPr>
          <a:xfrm>
            <a:off x="10014203" y="313943"/>
            <a:ext cx="1677924" cy="794003"/>
          </a:xfrm>
          <a:prstGeom prst="rect">
            <a:avLst/>
          </a:prstGeom>
          <a:noFill/>
          <a:ln>
            <a:noFill/>
          </a:ln>
        </p:spPr>
      </p:pic>
      <p:sp>
        <p:nvSpPr>
          <p:cNvPr id="8" name="Google Shape;8;p15"/>
          <p:cNvSpPr txBox="1">
            <a:spLocks noGrp="1"/>
          </p:cNvSpPr>
          <p:nvPr>
            <p:ph type="title"/>
          </p:nvPr>
        </p:nvSpPr>
        <p:spPr>
          <a:xfrm>
            <a:off x="919683" y="117424"/>
            <a:ext cx="5020310" cy="10318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5"/>
          <p:cNvSpPr txBox="1">
            <a:spLocks noGrp="1"/>
          </p:cNvSpPr>
          <p:nvPr>
            <p:ph type="body" idx="1"/>
          </p:nvPr>
        </p:nvSpPr>
        <p:spPr>
          <a:xfrm>
            <a:off x="1085494" y="1862404"/>
            <a:ext cx="10671175" cy="270827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1"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kaggle.com/datasets/sanyamgoyal401/customer-purchases-behaviour-dataset/data"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grpSp>
        <p:nvGrpSpPr>
          <p:cNvPr id="62" name="Google Shape;62;p3"/>
          <p:cNvGrpSpPr/>
          <p:nvPr/>
        </p:nvGrpSpPr>
        <p:grpSpPr>
          <a:xfrm>
            <a:off x="0" y="0"/>
            <a:ext cx="12191999" cy="6857997"/>
            <a:chOff x="0" y="0"/>
            <a:chExt cx="12191999" cy="6857997"/>
          </a:xfrm>
        </p:grpSpPr>
        <p:pic>
          <p:nvPicPr>
            <p:cNvPr id="63" name="Google Shape;63;p3"/>
            <p:cNvPicPr preferRelativeResize="0"/>
            <p:nvPr/>
          </p:nvPicPr>
          <p:blipFill rotWithShape="1">
            <a:blip r:embed="rId3">
              <a:alphaModFix/>
            </a:blip>
            <a:srcRect/>
            <a:stretch/>
          </p:blipFill>
          <p:spPr>
            <a:xfrm>
              <a:off x="0" y="0"/>
              <a:ext cx="6083573" cy="6857997"/>
            </a:xfrm>
            <a:prstGeom prst="rect">
              <a:avLst/>
            </a:prstGeom>
            <a:noFill/>
            <a:ln>
              <a:noFill/>
            </a:ln>
          </p:spPr>
        </p:pic>
        <p:pic>
          <p:nvPicPr>
            <p:cNvPr id="64" name="Google Shape;64;p3"/>
            <p:cNvPicPr preferRelativeResize="0"/>
            <p:nvPr/>
          </p:nvPicPr>
          <p:blipFill rotWithShape="1">
            <a:blip r:embed="rId4">
              <a:alphaModFix/>
            </a:blip>
            <a:srcRect/>
            <a:stretch/>
          </p:blipFill>
          <p:spPr>
            <a:xfrm>
              <a:off x="0" y="0"/>
              <a:ext cx="12191999" cy="1439417"/>
            </a:xfrm>
            <a:prstGeom prst="rect">
              <a:avLst/>
            </a:prstGeom>
            <a:noFill/>
            <a:ln>
              <a:noFill/>
            </a:ln>
          </p:spPr>
        </p:pic>
        <p:pic>
          <p:nvPicPr>
            <p:cNvPr id="65" name="Google Shape;65;p3"/>
            <p:cNvPicPr preferRelativeResize="0"/>
            <p:nvPr/>
          </p:nvPicPr>
          <p:blipFill rotWithShape="1">
            <a:blip r:embed="rId5">
              <a:alphaModFix/>
            </a:blip>
            <a:srcRect/>
            <a:stretch/>
          </p:blipFill>
          <p:spPr>
            <a:xfrm>
              <a:off x="10014204" y="313943"/>
              <a:ext cx="1677924" cy="794003"/>
            </a:xfrm>
            <a:prstGeom prst="rect">
              <a:avLst/>
            </a:prstGeom>
            <a:noFill/>
            <a:ln>
              <a:noFill/>
            </a:ln>
          </p:spPr>
        </p:pic>
      </p:grpSp>
      <p:sp>
        <p:nvSpPr>
          <p:cNvPr id="66" name="Google Shape;66;p3"/>
          <p:cNvSpPr txBox="1">
            <a:spLocks noGrp="1"/>
          </p:cNvSpPr>
          <p:nvPr>
            <p:ph type="title"/>
          </p:nvPr>
        </p:nvSpPr>
        <p:spPr>
          <a:xfrm>
            <a:off x="1027870" y="520700"/>
            <a:ext cx="4683600" cy="30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dirty="0"/>
              <a:t>1. CONTEXTO DEL NEGOCIO</a:t>
            </a:r>
            <a:endParaRPr dirty="0"/>
          </a:p>
        </p:txBody>
      </p:sp>
      <p:grpSp>
        <p:nvGrpSpPr>
          <p:cNvPr id="67" name="Google Shape;67;p3"/>
          <p:cNvGrpSpPr/>
          <p:nvPr/>
        </p:nvGrpSpPr>
        <p:grpSpPr>
          <a:xfrm>
            <a:off x="643127" y="449580"/>
            <a:ext cx="11219815" cy="6259576"/>
            <a:chOff x="643127" y="449580"/>
            <a:chExt cx="11219815" cy="6259576"/>
          </a:xfrm>
        </p:grpSpPr>
        <p:sp>
          <p:nvSpPr>
            <p:cNvPr id="68" name="Google Shape;68;p3"/>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45"/>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 name="Google Shape;69;p3"/>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3"/>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1" name="Google Shape;71;p3"/>
          <p:cNvSpPr txBox="1"/>
          <p:nvPr/>
        </p:nvSpPr>
        <p:spPr>
          <a:xfrm>
            <a:off x="11582781" y="6431076"/>
            <a:ext cx="132715" cy="2393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400">
                <a:solidFill>
                  <a:srgbClr val="FFFFFF"/>
                </a:solidFill>
                <a:latin typeface="Verdana"/>
                <a:ea typeface="Verdana"/>
                <a:cs typeface="Verdana"/>
                <a:sym typeface="Verdana"/>
              </a:rPr>
              <a:t>3</a:t>
            </a:r>
            <a:endParaRPr sz="1400">
              <a:latin typeface="Verdana"/>
              <a:ea typeface="Verdana"/>
              <a:cs typeface="Verdana"/>
              <a:sym typeface="Verdana"/>
            </a:endParaRPr>
          </a:p>
        </p:txBody>
      </p:sp>
      <p:sp>
        <p:nvSpPr>
          <p:cNvPr id="72" name="Google Shape;72;p3"/>
          <p:cNvSpPr txBox="1"/>
          <p:nvPr/>
        </p:nvSpPr>
        <p:spPr>
          <a:xfrm>
            <a:off x="6228086" y="1964344"/>
            <a:ext cx="5819400" cy="2752035"/>
          </a:xfrm>
          <a:prstGeom prst="rect">
            <a:avLst/>
          </a:prstGeom>
          <a:noFill/>
          <a:ln>
            <a:noFill/>
          </a:ln>
        </p:spPr>
        <p:txBody>
          <a:bodyPr spcFirstLastPara="1" wrap="square" lIns="0" tIns="12700" rIns="0" bIns="0" anchor="t" anchorCtr="0">
            <a:spAutoFit/>
          </a:bodyPr>
          <a:lstStyle/>
          <a:p>
            <a:pPr marL="0" marR="7620" lvl="0" indent="0" algn="l" rtl="0">
              <a:lnSpc>
                <a:spcPct val="100000"/>
              </a:lnSpc>
              <a:spcBef>
                <a:spcPts val="0"/>
              </a:spcBef>
              <a:spcAft>
                <a:spcPts val="0"/>
              </a:spcAft>
              <a:buNone/>
            </a:pPr>
            <a:r>
              <a:rPr lang="es-ES" sz="2000" b="1" dirty="0">
                <a:latin typeface="+mj-lt"/>
                <a:ea typeface="Calibri"/>
                <a:cs typeface="Calibri"/>
                <a:sym typeface="Calibri"/>
              </a:rPr>
              <a:t>Problema</a:t>
            </a:r>
          </a:p>
          <a:p>
            <a:pPr marL="0" marR="7620" lvl="0" indent="0" algn="l" rtl="0">
              <a:lnSpc>
                <a:spcPct val="100000"/>
              </a:lnSpc>
              <a:spcBef>
                <a:spcPts val="0"/>
              </a:spcBef>
              <a:spcAft>
                <a:spcPts val="0"/>
              </a:spcAft>
              <a:buNone/>
            </a:pPr>
            <a:endParaRPr lang="es-ES" dirty="0">
              <a:latin typeface="+mj-lt"/>
              <a:ea typeface="Calibri"/>
              <a:cs typeface="Calibri"/>
              <a:sym typeface="Calibri"/>
            </a:endParaRPr>
          </a:p>
          <a:p>
            <a:pPr marL="0" marR="7620" lvl="0" indent="0" algn="just" rtl="0">
              <a:lnSpc>
                <a:spcPct val="100000"/>
              </a:lnSpc>
              <a:spcBef>
                <a:spcPts val="0"/>
              </a:spcBef>
              <a:spcAft>
                <a:spcPts val="0"/>
              </a:spcAft>
              <a:buNone/>
            </a:pPr>
            <a:r>
              <a:rPr lang="es-ES" sz="1450" dirty="0">
                <a:latin typeface="+mj-lt"/>
                <a:ea typeface="Calibri"/>
                <a:cs typeface="Calibri"/>
                <a:sym typeface="Calibri"/>
              </a:rPr>
              <a:t>En la actualidad la empresa presenta diferentes retos para conocer el comportamiento de compra de las tarjetas de crédito que ofrece. </a:t>
            </a:r>
          </a:p>
          <a:p>
            <a:pPr marL="0" marR="7620" lvl="0" indent="0" algn="just" rtl="0">
              <a:lnSpc>
                <a:spcPct val="100000"/>
              </a:lnSpc>
              <a:spcBef>
                <a:spcPts val="0"/>
              </a:spcBef>
              <a:spcAft>
                <a:spcPts val="0"/>
              </a:spcAft>
              <a:buNone/>
            </a:pPr>
            <a:r>
              <a:rPr lang="es-ES" sz="1450" dirty="0">
                <a:latin typeface="+mj-lt"/>
                <a:ea typeface="Calibri"/>
                <a:cs typeface="Calibri"/>
                <a:sym typeface="Calibri"/>
              </a:rPr>
              <a:t>El problema principal es analizar con exactitud los requerimientos de los clientes para evaluar si existe alguna estacionalidad o tendencia durante el tiempo.</a:t>
            </a:r>
          </a:p>
          <a:p>
            <a:pPr marL="0" marR="7620" lvl="0" indent="0" algn="just" rtl="0">
              <a:lnSpc>
                <a:spcPct val="100000"/>
              </a:lnSpc>
              <a:spcBef>
                <a:spcPts val="0"/>
              </a:spcBef>
              <a:spcAft>
                <a:spcPts val="0"/>
              </a:spcAft>
              <a:buNone/>
            </a:pPr>
            <a:r>
              <a:rPr lang="es-ES" sz="1450" dirty="0">
                <a:latin typeface="+mj-lt"/>
                <a:ea typeface="Calibri"/>
                <a:cs typeface="Calibri"/>
                <a:sym typeface="Calibri"/>
              </a:rPr>
              <a:t>Es importante definir estrategias para que los clientes prefieran los productos que se cuenta, de acuerdo con la edad, ingreso, categoría, frecuencia de compra, entre otros.</a:t>
            </a:r>
          </a:p>
          <a:p>
            <a:pPr marL="0" marR="7620" lvl="0" indent="0" algn="l" rtl="0">
              <a:lnSpc>
                <a:spcPct val="100000"/>
              </a:lnSpc>
              <a:spcBef>
                <a:spcPts val="0"/>
              </a:spcBef>
              <a:spcAft>
                <a:spcPts val="0"/>
              </a:spcAft>
              <a:buNone/>
            </a:pPr>
            <a:endParaRPr lang="es-PE" dirty="0">
              <a:latin typeface="Calibri"/>
              <a:ea typeface="Calibri"/>
              <a:cs typeface="Calibri"/>
              <a:sym typeface="Calibri"/>
            </a:endParaRPr>
          </a:p>
          <a:p>
            <a:pPr marL="0" marR="7620" lvl="0" indent="0" algn="l" rtl="0">
              <a:lnSpc>
                <a:spcPct val="100000"/>
              </a:lnSpc>
              <a:spcBef>
                <a:spcPts val="0"/>
              </a:spcBef>
              <a:spcAft>
                <a:spcPts val="0"/>
              </a:spcAft>
              <a:buNone/>
            </a:pPr>
            <a:endParaRPr dirty="0">
              <a:latin typeface="Calibri"/>
              <a:ea typeface="Calibri"/>
              <a:cs typeface="Calibri"/>
              <a:sym typeface="Calibri"/>
            </a:endParaRPr>
          </a:p>
        </p:txBody>
      </p:sp>
      <p:sp>
        <p:nvSpPr>
          <p:cNvPr id="73" name="Google Shape;73;p3"/>
          <p:cNvSpPr txBox="1">
            <a:spLocks noGrp="1"/>
          </p:cNvSpPr>
          <p:nvPr>
            <p:ph type="body" idx="1"/>
          </p:nvPr>
        </p:nvSpPr>
        <p:spPr>
          <a:xfrm>
            <a:off x="358125" y="1868350"/>
            <a:ext cx="5438100" cy="3486852"/>
          </a:xfrm>
          <a:prstGeom prst="rect">
            <a:avLst/>
          </a:prstGeom>
          <a:noFill/>
          <a:ln>
            <a:noFill/>
          </a:ln>
        </p:spPr>
        <p:txBody>
          <a:bodyPr spcFirstLastPara="1" wrap="square" lIns="0" tIns="12700" rIns="0" bIns="0" anchor="t" anchorCtr="0">
            <a:spAutoFit/>
          </a:bodyPr>
          <a:lstStyle/>
          <a:p>
            <a:pPr marL="12700" marR="5080" lvl="0" indent="0" algn="just" rtl="0">
              <a:lnSpc>
                <a:spcPct val="150000"/>
              </a:lnSpc>
              <a:spcBef>
                <a:spcPts val="0"/>
              </a:spcBef>
              <a:spcAft>
                <a:spcPts val="0"/>
              </a:spcAft>
              <a:buNone/>
            </a:pPr>
            <a:r>
              <a:rPr lang="es-PE" sz="2000" b="1" dirty="0">
                <a:solidFill>
                  <a:schemeClr val="tx1"/>
                </a:solidFill>
                <a:effectLst/>
                <a:latin typeface="Arial" panose="020B0604020202020204" pitchFamily="34" charset="0"/>
                <a:ea typeface="Arial" panose="020B0604020202020204" pitchFamily="34" charset="0"/>
              </a:rPr>
              <a:t>Descripción del sector</a:t>
            </a:r>
            <a:endParaRPr lang="es-ES" sz="1800" b="1" dirty="0">
              <a:solidFill>
                <a:schemeClr val="tx1"/>
              </a:solidFill>
            </a:endParaRPr>
          </a:p>
          <a:p>
            <a:pPr marL="12700" marR="5080" lvl="0" indent="0" algn="just" rtl="0">
              <a:lnSpc>
                <a:spcPct val="150000"/>
              </a:lnSpc>
              <a:spcBef>
                <a:spcPts val="0"/>
              </a:spcBef>
              <a:spcAft>
                <a:spcPts val="0"/>
              </a:spcAft>
              <a:buNone/>
            </a:pPr>
            <a:r>
              <a:rPr lang="es-ES" sz="1450" b="1" dirty="0"/>
              <a:t>La empresa se encuentra operando en la industria bancaria, lo cual representa una parte fundamental en la economía de cada país. Donde la dinámica del negocio consiste en captar recursos, mediante créditos para posteriormente realizar inversiones a corto o largo plazo. Actuando como punto de encuentro entre el ahorro y la inversión. La base de datos del presente proyecto se encuentra actualizada como fecha última en Abril del 2024. </a:t>
            </a:r>
            <a:endParaRPr sz="1450" b="1" dirty="0"/>
          </a:p>
          <a:p>
            <a:pPr marL="12700" marR="5080" lvl="0" indent="0" algn="just" rtl="0">
              <a:lnSpc>
                <a:spcPct val="150000"/>
              </a:lnSpc>
              <a:spcBef>
                <a:spcPts val="0"/>
              </a:spcBef>
              <a:spcAft>
                <a:spcPts val="0"/>
              </a:spcAft>
              <a:buNone/>
            </a:pPr>
            <a:endParaRPr sz="145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Cálculo de promedio y distribución de Ingresos por Nivel de Educación</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Analizar la relación entre ingresos y nivel de educación ayuda a identificar los segmentos de clientes con mayor poder adquisitivo. Esto permite diseñar productos y estrategias de marketing más efectivas dirigidas a estos segmentos, mejorando así la rentabilidad y la eficiencia de las campañas.</a:t>
            </a:r>
            <a:endParaRPr lang="es-PE" sz="1800" dirty="0">
              <a:effectLst/>
              <a:latin typeface="Calibri" panose="020F0502020204030204" pitchFamily="34" charset="0"/>
              <a:ea typeface="Calibri" panose="020F0502020204030204" pitchFamily="34" charset="0"/>
            </a:endParaRPr>
          </a:p>
        </p:txBody>
      </p:sp>
      <p:pic>
        <p:nvPicPr>
          <p:cNvPr id="2" name="image30.png">
            <a:extLst>
              <a:ext uri="{FF2B5EF4-FFF2-40B4-BE49-F238E27FC236}">
                <a16:creationId xmlns:a16="http://schemas.microsoft.com/office/drawing/2014/main" id="{0AE5A5B7-97B5-2E6F-7007-5FB766774F50}"/>
              </a:ext>
            </a:extLst>
          </p:cNvPr>
          <p:cNvPicPr/>
          <p:nvPr/>
        </p:nvPicPr>
        <p:blipFill>
          <a:blip r:embed="rId5"/>
          <a:srcRect/>
          <a:stretch>
            <a:fillRect/>
          </a:stretch>
        </p:blipFill>
        <p:spPr>
          <a:xfrm>
            <a:off x="342075" y="3629122"/>
            <a:ext cx="5399405" cy="850900"/>
          </a:xfrm>
          <a:prstGeom prst="rect">
            <a:avLst/>
          </a:prstGeom>
          <a:ln/>
        </p:spPr>
      </p:pic>
      <p:pic>
        <p:nvPicPr>
          <p:cNvPr id="3" name="image33.png">
            <a:extLst>
              <a:ext uri="{FF2B5EF4-FFF2-40B4-BE49-F238E27FC236}">
                <a16:creationId xmlns:a16="http://schemas.microsoft.com/office/drawing/2014/main" id="{335E4691-97F3-3EB3-67C1-DCCE2CC9E620}"/>
              </a:ext>
            </a:extLst>
          </p:cNvPr>
          <p:cNvPicPr/>
          <p:nvPr/>
        </p:nvPicPr>
        <p:blipFill>
          <a:blip r:embed="rId6"/>
          <a:srcRect/>
          <a:stretch>
            <a:fillRect/>
          </a:stretch>
        </p:blipFill>
        <p:spPr>
          <a:xfrm>
            <a:off x="5962425" y="3060842"/>
            <a:ext cx="5399405" cy="2260600"/>
          </a:xfrm>
          <a:prstGeom prst="rect">
            <a:avLst/>
          </a:prstGeom>
          <a:ln>
            <a:solidFill>
              <a:schemeClr val="tx1"/>
            </a:solidFill>
          </a:ln>
        </p:spPr>
      </p:pic>
    </p:spTree>
    <p:extLst>
      <p:ext uri="{BB962C8B-B14F-4D97-AF65-F5344CB8AC3E}">
        <p14:creationId xmlns:p14="http://schemas.microsoft.com/office/powerpoint/2010/main" val="421269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Calculo del porcentaje de clientes por cada Región</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Conocer la distribución de clientes por región es crucial para la logística y la planificación de la expansión geográfica. Esto puede mejorar la eficiencia en la distribución de productos y permitir una mejor focalización en las campañas de marketing regionales.</a:t>
            </a:r>
            <a:endParaRPr lang="es-PE" sz="1800" dirty="0">
              <a:effectLst/>
              <a:latin typeface="Calibri" panose="020F0502020204030204" pitchFamily="34" charset="0"/>
              <a:ea typeface="Calibri" panose="020F0502020204030204" pitchFamily="34" charset="0"/>
            </a:endParaRPr>
          </a:p>
        </p:txBody>
      </p:sp>
      <p:pic>
        <p:nvPicPr>
          <p:cNvPr id="4" name="image40.png">
            <a:extLst>
              <a:ext uri="{FF2B5EF4-FFF2-40B4-BE49-F238E27FC236}">
                <a16:creationId xmlns:a16="http://schemas.microsoft.com/office/drawing/2014/main" id="{C6750E70-5318-44A3-4C6D-2CE8E4A78C55}"/>
              </a:ext>
            </a:extLst>
          </p:cNvPr>
          <p:cNvPicPr/>
          <p:nvPr/>
        </p:nvPicPr>
        <p:blipFill>
          <a:blip r:embed="rId5"/>
          <a:srcRect/>
          <a:stretch>
            <a:fillRect/>
          </a:stretch>
        </p:blipFill>
        <p:spPr>
          <a:xfrm>
            <a:off x="342075" y="3085386"/>
            <a:ext cx="5399405" cy="2171700"/>
          </a:xfrm>
          <a:prstGeom prst="rect">
            <a:avLst/>
          </a:prstGeom>
          <a:ln/>
        </p:spPr>
      </p:pic>
      <p:pic>
        <p:nvPicPr>
          <p:cNvPr id="5" name="image36.png">
            <a:extLst>
              <a:ext uri="{FF2B5EF4-FFF2-40B4-BE49-F238E27FC236}">
                <a16:creationId xmlns:a16="http://schemas.microsoft.com/office/drawing/2014/main" id="{F586B4FF-1308-4CF6-41E5-07D0E5200488}"/>
              </a:ext>
            </a:extLst>
          </p:cNvPr>
          <p:cNvPicPr/>
          <p:nvPr/>
        </p:nvPicPr>
        <p:blipFill>
          <a:blip r:embed="rId6"/>
          <a:srcRect/>
          <a:stretch>
            <a:fillRect/>
          </a:stretch>
        </p:blipFill>
        <p:spPr>
          <a:xfrm>
            <a:off x="6096000" y="3106355"/>
            <a:ext cx="5399405" cy="2044700"/>
          </a:xfrm>
          <a:prstGeom prst="rect">
            <a:avLst/>
          </a:prstGeom>
          <a:ln>
            <a:solidFill>
              <a:schemeClr val="tx1"/>
            </a:solidFill>
          </a:ln>
        </p:spPr>
      </p:pic>
    </p:spTree>
    <p:extLst>
      <p:ext uri="{BB962C8B-B14F-4D97-AF65-F5344CB8AC3E}">
        <p14:creationId xmlns:p14="http://schemas.microsoft.com/office/powerpoint/2010/main" val="83027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287019"/>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Distribución de </a:t>
            </a:r>
            <a:r>
              <a:rPr lang="es-PE" sz="1800" b="1" dirty="0" err="1">
                <a:effectLst/>
                <a:latin typeface="Arial" panose="020B0604020202020204" pitchFamily="34" charset="0"/>
                <a:ea typeface="Arial" panose="020B0604020202020204" pitchFamily="34" charset="0"/>
              </a:rPr>
              <a:t>Loyalty</a:t>
            </a:r>
            <a:r>
              <a:rPr lang="es-PE" sz="1800" b="1" dirty="0">
                <a:effectLst/>
                <a:latin typeface="Arial" panose="020B0604020202020204" pitchFamily="34" charset="0"/>
                <a:ea typeface="Arial" panose="020B0604020202020204" pitchFamily="34" charset="0"/>
              </a:rPr>
              <a:t> Status</a:t>
            </a:r>
          </a:p>
          <a:p>
            <a:pPr marL="0" lvl="0" indent="0" algn="just" rtl="0">
              <a:lnSpc>
                <a:spcPct val="115000"/>
              </a:lnSpc>
              <a:spcBef>
                <a:spcPts val="0"/>
              </a:spcBef>
              <a:spcAft>
                <a:spcPts val="0"/>
              </a:spcAft>
              <a:buNone/>
            </a:pPr>
            <a:r>
              <a:rPr lang="es-PE" sz="1800" dirty="0">
                <a:effectLst/>
                <a:latin typeface="Arial" panose="020B0604020202020204" pitchFamily="34" charset="0"/>
                <a:ea typeface="Arial" panose="020B0604020202020204" pitchFamily="34" charset="0"/>
              </a:rPr>
              <a:t>Analizar la relación entre ingresos y nivel de educación ayuda a identificar los segmentos de clientes con mayor poder adquisitivo. Esto permite diseñar productos y estrategias de marketing más efectivas dirigidas a estos segmentos, mejorando así la rentabilidad y la eficiencia de las campañas.</a:t>
            </a:r>
            <a:endParaRPr lang="es-PE" sz="1800" dirty="0">
              <a:effectLst/>
              <a:latin typeface="Calibri" panose="020F0502020204030204" pitchFamily="34" charset="0"/>
              <a:ea typeface="Calibri" panose="020F0502020204030204" pitchFamily="34" charset="0"/>
            </a:endParaRPr>
          </a:p>
        </p:txBody>
      </p:sp>
      <p:pic>
        <p:nvPicPr>
          <p:cNvPr id="4" name="image8.png">
            <a:extLst>
              <a:ext uri="{FF2B5EF4-FFF2-40B4-BE49-F238E27FC236}">
                <a16:creationId xmlns:a16="http://schemas.microsoft.com/office/drawing/2014/main" id="{B64C1329-C313-50DF-E4BA-A48A630E22E8}"/>
              </a:ext>
            </a:extLst>
          </p:cNvPr>
          <p:cNvPicPr/>
          <p:nvPr/>
        </p:nvPicPr>
        <p:blipFill>
          <a:blip r:embed="rId5"/>
          <a:srcRect/>
          <a:stretch>
            <a:fillRect/>
          </a:stretch>
        </p:blipFill>
        <p:spPr>
          <a:xfrm>
            <a:off x="342075" y="3359888"/>
            <a:ext cx="5400675" cy="1811655"/>
          </a:xfrm>
          <a:prstGeom prst="rect">
            <a:avLst/>
          </a:prstGeom>
          <a:ln/>
        </p:spPr>
      </p:pic>
      <p:pic>
        <p:nvPicPr>
          <p:cNvPr id="5" name="image34.png">
            <a:extLst>
              <a:ext uri="{FF2B5EF4-FFF2-40B4-BE49-F238E27FC236}">
                <a16:creationId xmlns:a16="http://schemas.microsoft.com/office/drawing/2014/main" id="{BF61032B-A651-1737-275A-AB07C0073596}"/>
              </a:ext>
            </a:extLst>
          </p:cNvPr>
          <p:cNvPicPr/>
          <p:nvPr/>
        </p:nvPicPr>
        <p:blipFill>
          <a:blip r:embed="rId6"/>
          <a:srcRect/>
          <a:stretch>
            <a:fillRect/>
          </a:stretch>
        </p:blipFill>
        <p:spPr>
          <a:xfrm>
            <a:off x="5962425" y="3130092"/>
            <a:ext cx="5399405" cy="2057400"/>
          </a:xfrm>
          <a:prstGeom prst="rect">
            <a:avLst/>
          </a:prstGeom>
          <a:ln>
            <a:solidFill>
              <a:schemeClr val="tx1"/>
            </a:solidFill>
          </a:ln>
        </p:spPr>
      </p:pic>
    </p:spTree>
    <p:extLst>
      <p:ext uri="{BB962C8B-B14F-4D97-AF65-F5344CB8AC3E}">
        <p14:creationId xmlns:p14="http://schemas.microsoft.com/office/powerpoint/2010/main" val="196635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La distribución de hombres y mujeres en cada categoría de educación</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Conocer la distribución de género dentro de cada categoría de educación permite personalizar las estrategias de comunicación y marketing. Esto ayuda a crear campañas más inclusivas y efectivas, alineadas con la composición demográfica de los clientes.</a:t>
            </a:r>
            <a:endParaRPr lang="es-PE" sz="1800" dirty="0">
              <a:effectLst/>
              <a:latin typeface="Calibri" panose="020F0502020204030204" pitchFamily="34" charset="0"/>
              <a:ea typeface="Calibri" panose="020F0502020204030204" pitchFamily="34" charset="0"/>
            </a:endParaRPr>
          </a:p>
        </p:txBody>
      </p:sp>
      <p:pic>
        <p:nvPicPr>
          <p:cNvPr id="3" name="image45.png">
            <a:extLst>
              <a:ext uri="{FF2B5EF4-FFF2-40B4-BE49-F238E27FC236}">
                <a16:creationId xmlns:a16="http://schemas.microsoft.com/office/drawing/2014/main" id="{FC5C006B-D3CF-053D-617C-E47689DE1F0B}"/>
              </a:ext>
            </a:extLst>
          </p:cNvPr>
          <p:cNvPicPr/>
          <p:nvPr/>
        </p:nvPicPr>
        <p:blipFill>
          <a:blip r:embed="rId5"/>
          <a:srcRect/>
          <a:stretch>
            <a:fillRect/>
          </a:stretch>
        </p:blipFill>
        <p:spPr>
          <a:xfrm>
            <a:off x="1908261" y="2952475"/>
            <a:ext cx="4971005" cy="3706901"/>
          </a:xfrm>
          <a:prstGeom prst="rect">
            <a:avLst/>
          </a:prstGeom>
          <a:ln>
            <a:solidFill>
              <a:schemeClr val="tx1"/>
            </a:solidFill>
          </a:ln>
        </p:spPr>
      </p:pic>
      <p:pic>
        <p:nvPicPr>
          <p:cNvPr id="6" name="image11.png">
            <a:extLst>
              <a:ext uri="{FF2B5EF4-FFF2-40B4-BE49-F238E27FC236}">
                <a16:creationId xmlns:a16="http://schemas.microsoft.com/office/drawing/2014/main" id="{D9585DA9-4116-383F-F069-058966071F56}"/>
              </a:ext>
            </a:extLst>
          </p:cNvPr>
          <p:cNvPicPr/>
          <p:nvPr/>
        </p:nvPicPr>
        <p:blipFill>
          <a:blip r:embed="rId6"/>
          <a:srcRect/>
          <a:stretch>
            <a:fillRect/>
          </a:stretch>
        </p:blipFill>
        <p:spPr>
          <a:xfrm>
            <a:off x="7524859" y="3390037"/>
            <a:ext cx="4338083" cy="1006169"/>
          </a:xfrm>
          <a:prstGeom prst="rect">
            <a:avLst/>
          </a:prstGeom>
          <a:ln/>
        </p:spPr>
      </p:pic>
    </p:spTree>
    <p:extLst>
      <p:ext uri="{BB962C8B-B14F-4D97-AF65-F5344CB8AC3E}">
        <p14:creationId xmlns:p14="http://schemas.microsoft.com/office/powerpoint/2010/main" val="304844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Distribución por Nivel Educativo </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Entender la distribución de los niveles de educación entre los clientes permite diseñar productos y servicios adecuados a las necesidades y preferencias de cada grupo educativo. Esto mejora la segmentación del mercado y la precisión en las estrategias de marketing.</a:t>
            </a:r>
            <a:endParaRPr lang="es-PE" sz="1800" dirty="0">
              <a:effectLst/>
              <a:latin typeface="Calibri" panose="020F0502020204030204" pitchFamily="34" charset="0"/>
              <a:ea typeface="Calibri" panose="020F0502020204030204" pitchFamily="34" charset="0"/>
            </a:endParaRPr>
          </a:p>
        </p:txBody>
      </p:sp>
      <p:pic>
        <p:nvPicPr>
          <p:cNvPr id="2" name="image17.png">
            <a:extLst>
              <a:ext uri="{FF2B5EF4-FFF2-40B4-BE49-F238E27FC236}">
                <a16:creationId xmlns:a16="http://schemas.microsoft.com/office/drawing/2014/main" id="{75B3FF81-9D9C-B13C-69D0-F16C90FA47EB}"/>
              </a:ext>
            </a:extLst>
          </p:cNvPr>
          <p:cNvPicPr/>
          <p:nvPr/>
        </p:nvPicPr>
        <p:blipFill>
          <a:blip r:embed="rId5"/>
          <a:srcRect/>
          <a:stretch>
            <a:fillRect/>
          </a:stretch>
        </p:blipFill>
        <p:spPr>
          <a:xfrm>
            <a:off x="503275" y="3474271"/>
            <a:ext cx="4572000" cy="1057275"/>
          </a:xfrm>
          <a:prstGeom prst="rect">
            <a:avLst/>
          </a:prstGeom>
          <a:ln/>
        </p:spPr>
      </p:pic>
      <p:pic>
        <p:nvPicPr>
          <p:cNvPr id="4" name="image20.png">
            <a:extLst>
              <a:ext uri="{FF2B5EF4-FFF2-40B4-BE49-F238E27FC236}">
                <a16:creationId xmlns:a16="http://schemas.microsoft.com/office/drawing/2014/main" id="{252397AF-DC88-F4DA-3CAC-E3C62D30C05D}"/>
              </a:ext>
            </a:extLst>
          </p:cNvPr>
          <p:cNvPicPr/>
          <p:nvPr/>
        </p:nvPicPr>
        <p:blipFill>
          <a:blip r:embed="rId6"/>
          <a:srcRect/>
          <a:stretch>
            <a:fillRect/>
          </a:stretch>
        </p:blipFill>
        <p:spPr>
          <a:xfrm>
            <a:off x="5471047" y="3116405"/>
            <a:ext cx="5077460" cy="3000375"/>
          </a:xfrm>
          <a:prstGeom prst="rect">
            <a:avLst/>
          </a:prstGeom>
          <a:ln>
            <a:solidFill>
              <a:schemeClr val="tx1"/>
            </a:solidFill>
          </a:ln>
        </p:spPr>
      </p:pic>
    </p:spTree>
    <p:extLst>
      <p:ext uri="{BB962C8B-B14F-4D97-AF65-F5344CB8AC3E}">
        <p14:creationId xmlns:p14="http://schemas.microsoft.com/office/powerpoint/2010/main" val="421539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Calcular la frecuencia de el uso de promociones </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Analizar la frecuencia del uso de promociones en diferentes categorías de productos permite optimizar las campañas promocionales. Con esta información, se pueden diseñar promociones más efectivas y dirigidas, incrementando así las ventas y la satisfacción del cliente.</a:t>
            </a:r>
            <a:endParaRPr lang="es-PE" sz="1800" dirty="0">
              <a:effectLst/>
              <a:latin typeface="Calibri" panose="020F0502020204030204" pitchFamily="34" charset="0"/>
              <a:ea typeface="Calibri" panose="020F0502020204030204" pitchFamily="34" charset="0"/>
            </a:endParaRPr>
          </a:p>
        </p:txBody>
      </p:sp>
      <p:pic>
        <p:nvPicPr>
          <p:cNvPr id="2" name="image39.png">
            <a:extLst>
              <a:ext uri="{FF2B5EF4-FFF2-40B4-BE49-F238E27FC236}">
                <a16:creationId xmlns:a16="http://schemas.microsoft.com/office/drawing/2014/main" id="{E14F9726-E732-4C02-61EF-7B40B328E24A}"/>
              </a:ext>
            </a:extLst>
          </p:cNvPr>
          <p:cNvPicPr/>
          <p:nvPr/>
        </p:nvPicPr>
        <p:blipFill>
          <a:blip r:embed="rId5"/>
          <a:srcRect/>
          <a:stretch>
            <a:fillRect/>
          </a:stretch>
        </p:blipFill>
        <p:spPr>
          <a:xfrm>
            <a:off x="6722560" y="3213100"/>
            <a:ext cx="5295900" cy="1200150"/>
          </a:xfrm>
          <a:prstGeom prst="rect">
            <a:avLst/>
          </a:prstGeom>
          <a:ln/>
        </p:spPr>
      </p:pic>
      <p:pic>
        <p:nvPicPr>
          <p:cNvPr id="4" name="image46.png">
            <a:extLst>
              <a:ext uri="{FF2B5EF4-FFF2-40B4-BE49-F238E27FC236}">
                <a16:creationId xmlns:a16="http://schemas.microsoft.com/office/drawing/2014/main" id="{FB5AE9EB-FA5C-609F-C04F-EB6764CAE6E5}"/>
              </a:ext>
            </a:extLst>
          </p:cNvPr>
          <p:cNvPicPr/>
          <p:nvPr/>
        </p:nvPicPr>
        <p:blipFill>
          <a:blip r:embed="rId6"/>
          <a:srcRect/>
          <a:stretch>
            <a:fillRect/>
          </a:stretch>
        </p:blipFill>
        <p:spPr>
          <a:xfrm>
            <a:off x="1204262" y="3213100"/>
            <a:ext cx="5296535" cy="3124200"/>
          </a:xfrm>
          <a:prstGeom prst="rect">
            <a:avLst/>
          </a:prstGeom>
          <a:ln>
            <a:solidFill>
              <a:schemeClr val="tx1"/>
            </a:solidFill>
          </a:ln>
        </p:spPr>
      </p:pic>
    </p:spTree>
    <p:extLst>
      <p:ext uri="{BB962C8B-B14F-4D97-AF65-F5344CB8AC3E}">
        <p14:creationId xmlns:p14="http://schemas.microsoft.com/office/powerpoint/2010/main" val="3128800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La distribución de hombres y mujeres en cada categoría de educación</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Conocer la distribución de género dentro de cada categoría de educación permite personalizar las estrategias de comunicación y marketing. Esto ayuda a crear campañas más inclusivas y efectivas, alineadas con la composición demográfica de los clientes.</a:t>
            </a:r>
            <a:endParaRPr lang="es-PE" sz="1800" dirty="0">
              <a:effectLst/>
              <a:latin typeface="Calibri" panose="020F0502020204030204" pitchFamily="34" charset="0"/>
              <a:ea typeface="Calibri" panose="020F0502020204030204" pitchFamily="34" charset="0"/>
            </a:endParaRPr>
          </a:p>
        </p:txBody>
      </p:sp>
      <p:pic>
        <p:nvPicPr>
          <p:cNvPr id="3" name="image45.png">
            <a:extLst>
              <a:ext uri="{FF2B5EF4-FFF2-40B4-BE49-F238E27FC236}">
                <a16:creationId xmlns:a16="http://schemas.microsoft.com/office/drawing/2014/main" id="{FC5C006B-D3CF-053D-617C-E47689DE1F0B}"/>
              </a:ext>
            </a:extLst>
          </p:cNvPr>
          <p:cNvPicPr/>
          <p:nvPr/>
        </p:nvPicPr>
        <p:blipFill>
          <a:blip r:embed="rId5"/>
          <a:srcRect/>
          <a:stretch>
            <a:fillRect/>
          </a:stretch>
        </p:blipFill>
        <p:spPr>
          <a:xfrm>
            <a:off x="1908261" y="2952475"/>
            <a:ext cx="4971005" cy="3706901"/>
          </a:xfrm>
          <a:prstGeom prst="rect">
            <a:avLst/>
          </a:prstGeom>
          <a:ln>
            <a:solidFill>
              <a:schemeClr val="tx1"/>
            </a:solidFill>
          </a:ln>
        </p:spPr>
      </p:pic>
      <p:pic>
        <p:nvPicPr>
          <p:cNvPr id="6" name="image11.png">
            <a:extLst>
              <a:ext uri="{FF2B5EF4-FFF2-40B4-BE49-F238E27FC236}">
                <a16:creationId xmlns:a16="http://schemas.microsoft.com/office/drawing/2014/main" id="{D9585DA9-4116-383F-F069-058966071F56}"/>
              </a:ext>
            </a:extLst>
          </p:cNvPr>
          <p:cNvPicPr/>
          <p:nvPr/>
        </p:nvPicPr>
        <p:blipFill>
          <a:blip r:embed="rId6"/>
          <a:srcRect/>
          <a:stretch>
            <a:fillRect/>
          </a:stretch>
        </p:blipFill>
        <p:spPr>
          <a:xfrm>
            <a:off x="7524859" y="3390037"/>
            <a:ext cx="4338083" cy="1006169"/>
          </a:xfrm>
          <a:prstGeom prst="rect">
            <a:avLst/>
          </a:prstGeom>
          <a:ln/>
        </p:spPr>
      </p:pic>
    </p:spTree>
    <p:extLst>
      <p:ext uri="{BB962C8B-B14F-4D97-AF65-F5344CB8AC3E}">
        <p14:creationId xmlns:p14="http://schemas.microsoft.com/office/powerpoint/2010/main" val="80726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Gráfica de la distribución de edad </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Conocer la distribución de la edad de los clientes ayuda a segmentar el mercado de manera efectiva. Esto permite personalizar las ofertas, los productos y las estrategias de marketing según las edades de los clientes, mejorando la relevancia y efectividad de las campañas.</a:t>
            </a:r>
            <a:endParaRPr lang="es-PE" sz="1800" dirty="0">
              <a:effectLst/>
              <a:latin typeface="Calibri" panose="020F0502020204030204" pitchFamily="34" charset="0"/>
              <a:ea typeface="Calibri" panose="020F0502020204030204" pitchFamily="34" charset="0"/>
            </a:endParaRPr>
          </a:p>
        </p:txBody>
      </p:sp>
      <p:pic>
        <p:nvPicPr>
          <p:cNvPr id="2" name="image28.png">
            <a:extLst>
              <a:ext uri="{FF2B5EF4-FFF2-40B4-BE49-F238E27FC236}">
                <a16:creationId xmlns:a16="http://schemas.microsoft.com/office/drawing/2014/main" id="{45C15E0A-407F-FD04-AB01-938F60A2306A}"/>
              </a:ext>
            </a:extLst>
          </p:cNvPr>
          <p:cNvPicPr/>
          <p:nvPr/>
        </p:nvPicPr>
        <p:blipFill>
          <a:blip r:embed="rId5"/>
          <a:srcRect/>
          <a:stretch>
            <a:fillRect/>
          </a:stretch>
        </p:blipFill>
        <p:spPr>
          <a:xfrm>
            <a:off x="6846759" y="3025872"/>
            <a:ext cx="4801235" cy="1028700"/>
          </a:xfrm>
          <a:prstGeom prst="rect">
            <a:avLst/>
          </a:prstGeom>
          <a:ln/>
        </p:spPr>
      </p:pic>
      <p:pic>
        <p:nvPicPr>
          <p:cNvPr id="4" name="image43.png">
            <a:extLst>
              <a:ext uri="{FF2B5EF4-FFF2-40B4-BE49-F238E27FC236}">
                <a16:creationId xmlns:a16="http://schemas.microsoft.com/office/drawing/2014/main" id="{1138B8FA-E289-37B7-8035-6D676C1D4BC5}"/>
              </a:ext>
            </a:extLst>
          </p:cNvPr>
          <p:cNvPicPr/>
          <p:nvPr/>
        </p:nvPicPr>
        <p:blipFill>
          <a:blip r:embed="rId6"/>
          <a:srcRect/>
          <a:stretch>
            <a:fillRect/>
          </a:stretch>
        </p:blipFill>
        <p:spPr>
          <a:xfrm>
            <a:off x="795527" y="2951864"/>
            <a:ext cx="5892352" cy="2768452"/>
          </a:xfrm>
          <a:prstGeom prst="rect">
            <a:avLst/>
          </a:prstGeom>
          <a:ln>
            <a:solidFill>
              <a:schemeClr val="tx1"/>
            </a:solidFill>
          </a:ln>
        </p:spPr>
      </p:pic>
    </p:spTree>
    <p:extLst>
      <p:ext uri="{BB962C8B-B14F-4D97-AF65-F5344CB8AC3E}">
        <p14:creationId xmlns:p14="http://schemas.microsoft.com/office/powerpoint/2010/main" val="379538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Gráfica de distribución por Género </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Entender la proporción de género entre los clientes es crucial para diseñar estrategias de marketing y productos que resuenen con cada segmento. Esto permite una mejor personalización y adaptación de las campañas y ofertas a las necesidades y preferencias de cada grupo.</a:t>
            </a:r>
            <a:endParaRPr lang="es-PE" sz="1800" dirty="0">
              <a:effectLst/>
              <a:latin typeface="Calibri" panose="020F0502020204030204" pitchFamily="34" charset="0"/>
              <a:ea typeface="Calibri" panose="020F0502020204030204" pitchFamily="34" charset="0"/>
            </a:endParaRPr>
          </a:p>
        </p:txBody>
      </p:sp>
      <p:pic>
        <p:nvPicPr>
          <p:cNvPr id="3" name="image21.png">
            <a:extLst>
              <a:ext uri="{FF2B5EF4-FFF2-40B4-BE49-F238E27FC236}">
                <a16:creationId xmlns:a16="http://schemas.microsoft.com/office/drawing/2014/main" id="{0111EBF1-4296-E5EC-831F-C5649DF56714}"/>
              </a:ext>
            </a:extLst>
          </p:cNvPr>
          <p:cNvPicPr/>
          <p:nvPr/>
        </p:nvPicPr>
        <p:blipFill>
          <a:blip r:embed="rId5"/>
          <a:srcRect/>
          <a:stretch>
            <a:fillRect/>
          </a:stretch>
        </p:blipFill>
        <p:spPr>
          <a:xfrm>
            <a:off x="643127" y="3143804"/>
            <a:ext cx="4752975" cy="1038225"/>
          </a:xfrm>
          <a:prstGeom prst="rect">
            <a:avLst/>
          </a:prstGeom>
          <a:ln/>
        </p:spPr>
      </p:pic>
      <p:pic>
        <p:nvPicPr>
          <p:cNvPr id="5" name="image42.png">
            <a:extLst>
              <a:ext uri="{FF2B5EF4-FFF2-40B4-BE49-F238E27FC236}">
                <a16:creationId xmlns:a16="http://schemas.microsoft.com/office/drawing/2014/main" id="{8CE19E98-798A-0F17-DCD8-B639FA9EADB4}"/>
              </a:ext>
            </a:extLst>
          </p:cNvPr>
          <p:cNvPicPr/>
          <p:nvPr/>
        </p:nvPicPr>
        <p:blipFill>
          <a:blip r:embed="rId6"/>
          <a:srcRect/>
          <a:stretch>
            <a:fillRect/>
          </a:stretch>
        </p:blipFill>
        <p:spPr>
          <a:xfrm>
            <a:off x="5579450" y="3231064"/>
            <a:ext cx="4563110" cy="2990215"/>
          </a:xfrm>
          <a:prstGeom prst="rect">
            <a:avLst/>
          </a:prstGeom>
          <a:ln>
            <a:solidFill>
              <a:schemeClr val="tx1"/>
            </a:solidFill>
          </a:ln>
        </p:spPr>
      </p:pic>
    </p:spTree>
    <p:extLst>
      <p:ext uri="{BB962C8B-B14F-4D97-AF65-F5344CB8AC3E}">
        <p14:creationId xmlns:p14="http://schemas.microsoft.com/office/powerpoint/2010/main" val="282561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grpSp>
        <p:nvGrpSpPr>
          <p:cNvPr id="206" name="Google Shape;206;g2bc65a295a5_1_13"/>
          <p:cNvGrpSpPr/>
          <p:nvPr/>
        </p:nvGrpSpPr>
        <p:grpSpPr>
          <a:xfrm>
            <a:off x="0" y="40950"/>
            <a:ext cx="12192000" cy="1439417"/>
            <a:chOff x="0" y="0"/>
            <a:chExt cx="12192000" cy="1439417"/>
          </a:xfrm>
        </p:grpSpPr>
        <p:pic>
          <p:nvPicPr>
            <p:cNvPr id="207" name="Google Shape;207;g2bc65a295a5_1_13"/>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208" name="Google Shape;208;g2bc65a295a5_1_13"/>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209" name="Google Shape;209;g2bc65a295a5_1_13"/>
          <p:cNvSpPr txBox="1">
            <a:spLocks noGrp="1"/>
          </p:cNvSpPr>
          <p:nvPr>
            <p:ph type="title"/>
          </p:nvPr>
        </p:nvSpPr>
        <p:spPr>
          <a:xfrm>
            <a:off x="1027877" y="520700"/>
            <a:ext cx="6981900" cy="3045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dirty="0"/>
              <a:t>5. </a:t>
            </a:r>
            <a:r>
              <a:rPr lang="en-US" dirty="0" err="1"/>
              <a:t>Conclusiones</a:t>
            </a:r>
            <a:endParaRPr dirty="0"/>
          </a:p>
        </p:txBody>
      </p:sp>
      <p:grpSp>
        <p:nvGrpSpPr>
          <p:cNvPr id="210" name="Google Shape;210;g2bc65a295a5_1_13"/>
          <p:cNvGrpSpPr/>
          <p:nvPr/>
        </p:nvGrpSpPr>
        <p:grpSpPr>
          <a:xfrm>
            <a:off x="643127" y="449580"/>
            <a:ext cx="11219815" cy="6259576"/>
            <a:chOff x="643127" y="449580"/>
            <a:chExt cx="11219815" cy="6259576"/>
          </a:xfrm>
        </p:grpSpPr>
        <p:sp>
          <p:nvSpPr>
            <p:cNvPr id="211" name="Google Shape;211;g2bc65a295a5_1_13"/>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2" name="Google Shape;212;g2bc65a295a5_1_13"/>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3" name="Google Shape;213;g2bc65a295a5_1_13"/>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14" name="Google Shape;214;g2bc65a295a5_1_13"/>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6</a:t>
            </a:r>
            <a:endParaRPr sz="1400">
              <a:latin typeface="Verdana"/>
              <a:ea typeface="Verdana"/>
              <a:cs typeface="Verdana"/>
              <a:sym typeface="Verdana"/>
            </a:endParaRPr>
          </a:p>
        </p:txBody>
      </p:sp>
      <p:sp>
        <p:nvSpPr>
          <p:cNvPr id="215" name="Google Shape;215;g2bc65a295a5_1_13"/>
          <p:cNvSpPr txBox="1"/>
          <p:nvPr/>
        </p:nvSpPr>
        <p:spPr>
          <a:xfrm>
            <a:off x="440626" y="1381450"/>
            <a:ext cx="11422316" cy="5846729"/>
          </a:xfrm>
          <a:prstGeom prst="rect">
            <a:avLst/>
          </a:prstGeom>
          <a:noFill/>
          <a:ln>
            <a:noFill/>
          </a:ln>
        </p:spPr>
        <p:txBody>
          <a:bodyPr spcFirstLastPara="1" wrap="square" lIns="0" tIns="12700" rIns="0" bIns="0" anchor="t" anchorCtr="0">
            <a:spAutoFit/>
          </a:bodyPr>
          <a:lstStyle/>
          <a:p>
            <a:pPr algn="just">
              <a:lnSpc>
                <a:spcPct val="107000"/>
              </a:lnSpc>
              <a:spcAft>
                <a:spcPts val="1200"/>
              </a:spcAft>
            </a:pPr>
            <a:r>
              <a:rPr lang="es-PE" sz="1500" dirty="0">
                <a:solidFill>
                  <a:srgbClr val="0D0D0D"/>
                </a:solidFill>
                <a:effectLst/>
                <a:latin typeface="Roboto" panose="02000000000000000000" pitchFamily="2" charset="0"/>
                <a:ea typeface="Roboto" panose="02000000000000000000" pitchFamily="2" charset="0"/>
                <a:cs typeface="Roboto" panose="02000000000000000000" pitchFamily="2" charset="0"/>
              </a:rPr>
              <a:t>El Análisis Exploratorio de Datos realizado sobre el conjunto de datos de ventas de la tienda nos ha permitido obtener conclusiones clave que pueden ser útiles para la toma de decisiones estratégicas y operativas:</a:t>
            </a:r>
            <a:endParaRPr lang="es-PE" sz="1500" dirty="0">
              <a:effectLst/>
              <a:latin typeface="Calibri" panose="020F0502020204030204" pitchFamily="34" charset="0"/>
              <a:ea typeface="Calibri" panose="020F0502020204030204" pitchFamily="34" charset="0"/>
            </a:endParaRPr>
          </a:p>
          <a:p>
            <a:pPr algn="just" rtl="0" fontAlgn="base">
              <a:spcBef>
                <a:spcPts val="0"/>
              </a:spcBef>
              <a:spcAft>
                <a:spcPts val="0"/>
              </a:spcAft>
              <a:buFont typeface="Arial" panose="020B0604020202020204" pitchFamily="34" charset="0"/>
              <a:buChar char="•"/>
            </a:pPr>
            <a:r>
              <a:rPr lang="es-ES" sz="1500" b="0" i="0" u="none" strike="noStrike" dirty="0">
                <a:solidFill>
                  <a:srgbClr val="0D0D0D"/>
                </a:solidFill>
                <a:effectLst/>
                <a:latin typeface="Roboto" panose="02000000000000000000" pitchFamily="2" charset="0"/>
              </a:rPr>
              <a:t>Existe una relación inversa entre el precio de los productos y el volumen de ventas. Esto sugiere que los consumidores tienden a comprar más productos cuando los precios son más bajos, alineándose con la ley de la demanda. Es importante considerar esta relación al establecer estrategias de precios y promociones.</a:t>
            </a:r>
          </a:p>
          <a:p>
            <a:pPr algn="just" rtl="0" fontAlgn="base">
              <a:spcBef>
                <a:spcPts val="0"/>
              </a:spcBef>
              <a:spcAft>
                <a:spcPts val="0"/>
              </a:spcAft>
              <a:buFont typeface="Arial" panose="020B0604020202020204" pitchFamily="34" charset="0"/>
              <a:buChar char="•"/>
            </a:pPr>
            <a:r>
              <a:rPr lang="es-ES" sz="1500" b="0" i="0" u="none" strike="noStrike" dirty="0">
                <a:solidFill>
                  <a:srgbClr val="0D0D0D"/>
                </a:solidFill>
                <a:effectLst/>
                <a:latin typeface="Roboto" panose="02000000000000000000" pitchFamily="2" charset="0"/>
              </a:rPr>
              <a:t>La matriz de correlación revela una correlación positiva significativa entre los descuentos aplicados y el volumen de ventas. Esto evidencia que las promociones y descuentos son efectivos para aumentar las ventas. Sin embargo, es necesario balancear los descuentos con los márgenes de beneficio para asegurar la rentabilidad.</a:t>
            </a:r>
          </a:p>
          <a:p>
            <a:pPr algn="just" rtl="0" fontAlgn="base">
              <a:spcBef>
                <a:spcPts val="0"/>
              </a:spcBef>
              <a:spcAft>
                <a:spcPts val="0"/>
              </a:spcAft>
              <a:buFont typeface="Arial" panose="020B0604020202020204" pitchFamily="34" charset="0"/>
              <a:buChar char="•"/>
            </a:pPr>
            <a:r>
              <a:rPr lang="es-ES" sz="1500" b="0" i="0" u="none" strike="noStrike" dirty="0">
                <a:solidFill>
                  <a:srgbClr val="0D0D0D"/>
                </a:solidFill>
                <a:effectLst/>
                <a:latin typeface="Arial" panose="020B0604020202020204" pitchFamily="34" charset="0"/>
              </a:rPr>
              <a:t>La mayor parte de los clientes prefieren productos de las categorías de electrodomésticos y ropa. Para aumentar las ventas y la satisfacción del cliente, es esencial centrar las estrategias de marketing y las promociones en estos dos sectores. Además, comprender las promociones más efectivas en cada categoría puede ayudar a diseñar campañas más dirigidas, como se observa en la alta utilización de promociones en la categoría de libros</a:t>
            </a:r>
            <a:endParaRPr lang="es-ES" sz="1500" b="0" i="0" u="none" strike="noStrike" dirty="0">
              <a:solidFill>
                <a:srgbClr val="0D0D0D"/>
              </a:solidFill>
              <a:effectLst/>
              <a:latin typeface="Roboto" panose="02000000000000000000" pitchFamily="2" charset="0"/>
            </a:endParaRPr>
          </a:p>
          <a:p>
            <a:pPr algn="just" rtl="0" fontAlgn="base">
              <a:spcBef>
                <a:spcPts val="0"/>
              </a:spcBef>
              <a:spcAft>
                <a:spcPts val="0"/>
              </a:spcAft>
              <a:buFont typeface="Arial" panose="020B0604020202020204" pitchFamily="34" charset="0"/>
              <a:buChar char="•"/>
            </a:pPr>
            <a:r>
              <a:rPr lang="es-ES" sz="1500" b="0" i="0" u="none" strike="noStrike" dirty="0">
                <a:solidFill>
                  <a:srgbClr val="0D0D0D"/>
                </a:solidFill>
                <a:effectLst/>
                <a:latin typeface="Arial" panose="020B0604020202020204" pitchFamily="34" charset="0"/>
              </a:rPr>
              <a:t>Los clientes con niveles de educación superiores, como Maestros y Bachilleres, tienden a comprar con menos frecuencia, pero con montos de compra más altos. Este conocimiento permite crear estrategias específicas para incentivar compras más frecuentes entre estos grupos, tal vez mediante promociones exclusivas o programas de lealtad diseñados para altos ingresos y educación avanzada.</a:t>
            </a:r>
          </a:p>
          <a:p>
            <a:pPr algn="just" rtl="0" fontAlgn="base">
              <a:spcBef>
                <a:spcPts val="0"/>
              </a:spcBef>
              <a:spcAft>
                <a:spcPts val="1200"/>
              </a:spcAft>
              <a:buFont typeface="Arial" panose="020B0604020202020204" pitchFamily="34" charset="0"/>
              <a:buChar char="•"/>
            </a:pPr>
            <a:r>
              <a:rPr lang="es-ES" sz="1500" b="0" i="0" u="none" strike="noStrike" dirty="0">
                <a:solidFill>
                  <a:srgbClr val="0D0D0D"/>
                </a:solidFill>
                <a:effectLst/>
                <a:latin typeface="Arial" panose="020B0604020202020204" pitchFamily="34" charset="0"/>
              </a:rPr>
              <a:t>La distribución de clientes por género, región y nivel educativo ofrece una base sólida para segmentar el mercado. Por ejemplo, la distribución de género dentro de cada nivel educativo puede ayudar a personalizar las estrategias de comunicación y marketing, asegurando que las campañas sean inclusivas y resuenen con las diversas demografías de clientes.</a:t>
            </a:r>
          </a:p>
          <a:p>
            <a:pPr algn="just" rtl="0" fontAlgn="base">
              <a:spcBef>
                <a:spcPts val="0"/>
              </a:spcBef>
              <a:spcAft>
                <a:spcPts val="0"/>
              </a:spcAft>
              <a:buFont typeface="Arial" panose="020B0604020202020204" pitchFamily="34" charset="0"/>
              <a:buChar char="•"/>
            </a:pPr>
            <a:r>
              <a:rPr lang="es-ES" sz="1500" b="0" i="0" u="none" strike="noStrike" dirty="0">
                <a:solidFill>
                  <a:srgbClr val="0D0D0D"/>
                </a:solidFill>
                <a:effectLst/>
                <a:latin typeface="Arial" panose="020B0604020202020204" pitchFamily="34" charset="0"/>
              </a:rPr>
              <a:t>Por último, identificar y analizar los patrones de compra y características demográficas de los clientes con los mayores ingresos proporciona valiosos </a:t>
            </a:r>
            <a:r>
              <a:rPr lang="es-ES" sz="1500" b="0" i="0" u="none" strike="noStrike" dirty="0" err="1">
                <a:solidFill>
                  <a:srgbClr val="0D0D0D"/>
                </a:solidFill>
                <a:effectLst/>
                <a:latin typeface="Arial" panose="020B0604020202020204" pitchFamily="34" charset="0"/>
              </a:rPr>
              <a:t>insights</a:t>
            </a:r>
            <a:r>
              <a:rPr lang="es-ES" sz="1500" b="0" i="0" u="none" strike="noStrike" dirty="0">
                <a:solidFill>
                  <a:srgbClr val="0D0D0D"/>
                </a:solidFill>
                <a:effectLst/>
                <a:latin typeface="Arial" panose="020B0604020202020204" pitchFamily="34" charset="0"/>
              </a:rPr>
              <a:t> para diseñar estrategias de fidelización y ofertas personalizadas. Esto puede incluir programas VIP, promociones exclusivas y atención personalizada, lo que no solo aumenta las ventas, sino también la lealtad del cliente.</a:t>
            </a:r>
          </a:p>
          <a:p>
            <a:pPr marL="457200" marR="7620" lvl="0" indent="0" algn="l" rtl="0">
              <a:spcBef>
                <a:spcPts val="0"/>
              </a:spcBef>
              <a:spcAft>
                <a:spcPts val="0"/>
              </a:spcAft>
              <a:buNone/>
            </a:pPr>
            <a:endParaRPr dirty="0">
              <a:solidFill>
                <a:schemeClr val="dk1"/>
              </a:solidFill>
              <a:latin typeface="Calibri"/>
              <a:ea typeface="Calibri"/>
              <a:cs typeface="Calibri"/>
              <a:sym typeface="Calibri"/>
            </a:endParaRPr>
          </a:p>
          <a:p>
            <a:pPr marL="0" marR="7620" lvl="0" indent="0" algn="l" rtl="0">
              <a:spcBef>
                <a:spcPts val="0"/>
              </a:spcBef>
              <a:spcAft>
                <a:spcPts val="0"/>
              </a:spcAft>
              <a:buNone/>
            </a:pPr>
            <a:endParaRPr dirty="0">
              <a:latin typeface="Calibri"/>
              <a:ea typeface="Calibri"/>
              <a:cs typeface="Calibri"/>
              <a:sym typeface="Calibri"/>
            </a:endParaRPr>
          </a:p>
          <a:p>
            <a:pPr marL="0" marR="7620" lvl="0" indent="0" algn="l" rtl="0">
              <a:lnSpc>
                <a:spcPct val="100000"/>
              </a:lnSpc>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grpSp>
        <p:nvGrpSpPr>
          <p:cNvPr id="78" name="Google Shape;78;g2bc5b70c5e9_0_28"/>
          <p:cNvGrpSpPr/>
          <p:nvPr/>
        </p:nvGrpSpPr>
        <p:grpSpPr>
          <a:xfrm>
            <a:off x="0" y="40950"/>
            <a:ext cx="12192000" cy="1439417"/>
            <a:chOff x="0" y="0"/>
            <a:chExt cx="12192000" cy="1439417"/>
          </a:xfrm>
        </p:grpSpPr>
        <p:pic>
          <p:nvPicPr>
            <p:cNvPr id="79" name="Google Shape;79;g2bc5b70c5e9_0_28"/>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80" name="Google Shape;80;g2bc5b70c5e9_0_28"/>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81" name="Google Shape;81;g2bc5b70c5e9_0_28"/>
          <p:cNvSpPr txBox="1">
            <a:spLocks noGrp="1"/>
          </p:cNvSpPr>
          <p:nvPr>
            <p:ph type="title"/>
          </p:nvPr>
        </p:nvSpPr>
        <p:spPr>
          <a:xfrm>
            <a:off x="1027870" y="520700"/>
            <a:ext cx="4683600" cy="596943"/>
          </a:xfrm>
          <a:prstGeom prst="rect">
            <a:avLst/>
          </a:prstGeom>
          <a:noFill/>
          <a:ln>
            <a:noFill/>
          </a:ln>
        </p:spPr>
        <p:txBody>
          <a:bodyPr spcFirstLastPara="1" wrap="square" lIns="0" tIns="12050" rIns="0" bIns="0" anchor="t" anchorCtr="0">
            <a:spAutoFit/>
          </a:bodyPr>
          <a:lstStyle/>
          <a:p>
            <a:pPr marL="12700"/>
            <a:r>
              <a:rPr lang="en-US" dirty="0"/>
              <a:t>2. </a:t>
            </a:r>
            <a:r>
              <a:rPr lang="es-PE" sz="1800" b="1" kern="0" dirty="0">
                <a:effectLst/>
                <a:latin typeface="Arial" panose="020B0604020202020204" pitchFamily="34" charset="0"/>
                <a:ea typeface="Arial" panose="020B0604020202020204" pitchFamily="34" charset="0"/>
              </a:rPr>
              <a:t>Descripción del conjunto de datos</a:t>
            </a:r>
            <a:br>
              <a:rPr lang="es-PE" sz="1800" b="1" kern="0" dirty="0">
                <a:effectLst/>
                <a:latin typeface="Calibri" panose="020F0502020204030204" pitchFamily="34" charset="0"/>
              </a:rPr>
            </a:br>
            <a:endParaRPr dirty="0"/>
          </a:p>
        </p:txBody>
      </p:sp>
      <p:grpSp>
        <p:nvGrpSpPr>
          <p:cNvPr id="82" name="Google Shape;82;g2bc5b70c5e9_0_28"/>
          <p:cNvGrpSpPr/>
          <p:nvPr/>
        </p:nvGrpSpPr>
        <p:grpSpPr>
          <a:xfrm>
            <a:off x="643127" y="449580"/>
            <a:ext cx="11219815" cy="6259576"/>
            <a:chOff x="643127" y="449580"/>
            <a:chExt cx="11219815" cy="6259576"/>
          </a:xfrm>
        </p:grpSpPr>
        <p:sp>
          <p:nvSpPr>
            <p:cNvPr id="83" name="Google Shape;83;g2bc5b70c5e9_0_28"/>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 name="Google Shape;84;g2bc5b70c5e9_0_28"/>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5" name="Google Shape;85;g2bc5b70c5e9_0_28"/>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86" name="Google Shape;86;g2bc5b70c5e9_0_28"/>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400">
                <a:solidFill>
                  <a:srgbClr val="FFFFFF"/>
                </a:solidFill>
                <a:latin typeface="Verdana"/>
                <a:ea typeface="Verdana"/>
                <a:cs typeface="Verdana"/>
                <a:sym typeface="Verdana"/>
              </a:rPr>
              <a:t>3</a:t>
            </a:r>
            <a:endParaRPr sz="1400">
              <a:latin typeface="Verdana"/>
              <a:ea typeface="Verdana"/>
              <a:cs typeface="Verdana"/>
              <a:sym typeface="Verdana"/>
            </a:endParaRPr>
          </a:p>
        </p:txBody>
      </p:sp>
      <p:sp>
        <p:nvSpPr>
          <p:cNvPr id="87" name="Google Shape;87;g2bc5b70c5e9_0_28"/>
          <p:cNvSpPr txBox="1"/>
          <p:nvPr/>
        </p:nvSpPr>
        <p:spPr>
          <a:xfrm>
            <a:off x="779865" y="1888997"/>
            <a:ext cx="9234339" cy="2342180"/>
          </a:xfrm>
          <a:prstGeom prst="rect">
            <a:avLst/>
          </a:prstGeom>
          <a:noFill/>
          <a:ln>
            <a:noFill/>
          </a:ln>
        </p:spPr>
        <p:txBody>
          <a:bodyPr spcFirstLastPara="1" wrap="square" lIns="0" tIns="12700" rIns="0" bIns="0" anchor="t" anchorCtr="0">
            <a:spAutoFit/>
          </a:bodyPr>
          <a:lstStyle/>
          <a:p>
            <a:pPr marL="12700" marR="5080" lvl="0" indent="0" algn="just" rtl="0">
              <a:spcBef>
                <a:spcPts val="0"/>
              </a:spcBef>
              <a:spcAft>
                <a:spcPts val="0"/>
              </a:spcAft>
              <a:buClr>
                <a:schemeClr val="dk1"/>
              </a:buClr>
              <a:buFont typeface="Arial"/>
              <a:buNone/>
            </a:pPr>
            <a:r>
              <a:rPr lang="es-ES" sz="1600" dirty="0">
                <a:solidFill>
                  <a:schemeClr val="dk1"/>
                </a:solidFill>
                <a:latin typeface="+mj-lt"/>
                <a:ea typeface="Calibri"/>
                <a:cs typeface="Calibri"/>
                <a:sym typeface="Calibri"/>
              </a:rPr>
              <a:t>En el presente proyecto se utilizó un conjunto de datos de </a:t>
            </a:r>
            <a:r>
              <a:rPr lang="es-ES" sz="1600" dirty="0" err="1">
                <a:solidFill>
                  <a:schemeClr val="dk1"/>
                </a:solidFill>
                <a:latin typeface="+mj-lt"/>
                <a:ea typeface="Calibri"/>
                <a:cs typeface="Calibri"/>
                <a:sym typeface="Calibri"/>
              </a:rPr>
              <a:t>Kaggle</a:t>
            </a:r>
            <a:r>
              <a:rPr lang="es-ES" sz="1600" dirty="0">
                <a:solidFill>
                  <a:schemeClr val="dk1"/>
                </a:solidFill>
                <a:latin typeface="+mj-lt"/>
                <a:ea typeface="Calibri"/>
                <a:cs typeface="Calibri"/>
                <a:sym typeface="Calibri"/>
              </a:rPr>
              <a:t>, una plataforma en línea de ciencia de datos que ofrece acceso a una amplia variedad de conjuntos públicos para investigación y desarrollo.</a:t>
            </a:r>
          </a:p>
          <a:p>
            <a:pPr marL="12700" marR="5080" lvl="0" indent="0" algn="just" rtl="0">
              <a:spcBef>
                <a:spcPts val="0"/>
              </a:spcBef>
              <a:spcAft>
                <a:spcPts val="0"/>
              </a:spcAft>
              <a:buClr>
                <a:schemeClr val="dk1"/>
              </a:buClr>
              <a:buFont typeface="Arial"/>
              <a:buNone/>
            </a:pPr>
            <a:endParaRPr lang="es-ES" sz="1600" dirty="0">
              <a:solidFill>
                <a:schemeClr val="dk1"/>
              </a:solidFill>
              <a:latin typeface="+mj-lt"/>
              <a:ea typeface="Calibri"/>
              <a:cs typeface="Calibri"/>
              <a:sym typeface="Calibri"/>
            </a:endParaRPr>
          </a:p>
          <a:p>
            <a:pPr marL="12700" marR="5080" lvl="0" indent="0" algn="just" rtl="0">
              <a:spcBef>
                <a:spcPts val="0"/>
              </a:spcBef>
              <a:spcAft>
                <a:spcPts val="0"/>
              </a:spcAft>
              <a:buClr>
                <a:schemeClr val="dk1"/>
              </a:buClr>
              <a:buFont typeface="Arial"/>
              <a:buNone/>
            </a:pPr>
            <a:r>
              <a:rPr lang="es-ES" sz="1600" dirty="0">
                <a:solidFill>
                  <a:schemeClr val="dk1"/>
                </a:solidFill>
                <a:latin typeface="+mj-lt"/>
                <a:ea typeface="Calibri"/>
                <a:cs typeface="Calibri"/>
                <a:sym typeface="Calibri"/>
              </a:rPr>
              <a:t>Aquí la ruta de la base de datos pública:</a:t>
            </a:r>
          </a:p>
          <a:p>
            <a:pPr marL="12700" marR="5080" lvl="0" indent="0" algn="just" rtl="0">
              <a:spcBef>
                <a:spcPts val="0"/>
              </a:spcBef>
              <a:spcAft>
                <a:spcPts val="0"/>
              </a:spcAft>
              <a:buClr>
                <a:schemeClr val="dk1"/>
              </a:buClr>
              <a:buFont typeface="Arial"/>
              <a:buNone/>
            </a:pPr>
            <a:endParaRPr lang="es-ES" sz="1600" dirty="0">
              <a:solidFill>
                <a:schemeClr val="dk1"/>
              </a:solidFill>
              <a:latin typeface="+mj-lt"/>
              <a:ea typeface="Calibri"/>
              <a:cs typeface="Calibri"/>
              <a:sym typeface="Calibri"/>
            </a:endParaRPr>
          </a:p>
          <a:p>
            <a:pPr marL="457200" algn="just">
              <a:lnSpc>
                <a:spcPct val="115000"/>
              </a:lnSpc>
              <a:spcAft>
                <a:spcPts val="800"/>
              </a:spcAft>
            </a:pPr>
            <a:r>
              <a:rPr lang="es-PE" sz="1800" b="1" u="none" strike="noStrike" dirty="0" err="1">
                <a:solidFill>
                  <a:srgbClr val="0563C1"/>
                </a:solidFill>
                <a:effectLst/>
                <a:latin typeface="Arial" panose="020B0604020202020204" pitchFamily="34" charset="0"/>
                <a:ea typeface="Arial" panose="020B0604020202020204" pitchFamily="34" charset="0"/>
                <a:hlinkClick r:id="rId5"/>
              </a:rPr>
              <a:t>Customer</a:t>
            </a:r>
            <a:r>
              <a:rPr lang="es-PE" sz="1800" b="1" u="none" strike="noStrike" dirty="0">
                <a:solidFill>
                  <a:srgbClr val="0563C1"/>
                </a:solidFill>
                <a:effectLst/>
                <a:latin typeface="Arial" panose="020B0604020202020204" pitchFamily="34" charset="0"/>
                <a:ea typeface="Arial" panose="020B0604020202020204" pitchFamily="34" charset="0"/>
                <a:hlinkClick r:id="rId5"/>
              </a:rPr>
              <a:t> </a:t>
            </a:r>
            <a:r>
              <a:rPr lang="es-PE" sz="1800" b="1" u="none" strike="noStrike" dirty="0" err="1">
                <a:solidFill>
                  <a:srgbClr val="0563C1"/>
                </a:solidFill>
                <a:effectLst/>
                <a:latin typeface="Arial" panose="020B0604020202020204" pitchFamily="34" charset="0"/>
                <a:ea typeface="Arial" panose="020B0604020202020204" pitchFamily="34" charset="0"/>
                <a:hlinkClick r:id="rId5"/>
              </a:rPr>
              <a:t>Purchases</a:t>
            </a:r>
            <a:r>
              <a:rPr lang="es-PE" sz="1800" b="1" u="none" strike="noStrike" dirty="0">
                <a:solidFill>
                  <a:srgbClr val="0563C1"/>
                </a:solidFill>
                <a:effectLst/>
                <a:latin typeface="Arial" panose="020B0604020202020204" pitchFamily="34" charset="0"/>
                <a:ea typeface="Arial" panose="020B0604020202020204" pitchFamily="34" charset="0"/>
                <a:hlinkClick r:id="rId5"/>
              </a:rPr>
              <a:t> </a:t>
            </a:r>
            <a:r>
              <a:rPr lang="es-PE" sz="1800" b="1" u="none" strike="noStrike" dirty="0" err="1">
                <a:solidFill>
                  <a:srgbClr val="0563C1"/>
                </a:solidFill>
                <a:effectLst/>
                <a:latin typeface="Arial" panose="020B0604020202020204" pitchFamily="34" charset="0"/>
                <a:ea typeface="Arial" panose="020B0604020202020204" pitchFamily="34" charset="0"/>
                <a:hlinkClick r:id="rId5"/>
              </a:rPr>
              <a:t>Behaviour</a:t>
            </a:r>
            <a:r>
              <a:rPr lang="es-PE" sz="1800" b="1" u="none" strike="noStrike" dirty="0">
                <a:solidFill>
                  <a:srgbClr val="0563C1"/>
                </a:solidFill>
                <a:effectLst/>
                <a:latin typeface="Arial" panose="020B0604020202020204" pitchFamily="34" charset="0"/>
                <a:ea typeface="Arial" panose="020B0604020202020204" pitchFamily="34" charset="0"/>
                <a:hlinkClick r:id="rId5"/>
              </a:rPr>
              <a:t> </a:t>
            </a:r>
            <a:r>
              <a:rPr lang="es-PE" sz="1800" b="1" u="none" strike="noStrike" dirty="0" err="1">
                <a:solidFill>
                  <a:srgbClr val="0563C1"/>
                </a:solidFill>
                <a:effectLst/>
                <a:latin typeface="Arial" panose="020B0604020202020204" pitchFamily="34" charset="0"/>
                <a:ea typeface="Arial" panose="020B0604020202020204" pitchFamily="34" charset="0"/>
                <a:hlinkClick r:id="rId5"/>
              </a:rPr>
              <a:t>Dataset</a:t>
            </a:r>
            <a:r>
              <a:rPr lang="es-PE" sz="1800" b="1" u="none" strike="noStrike" dirty="0">
                <a:solidFill>
                  <a:srgbClr val="0563C1"/>
                </a:solidFill>
                <a:effectLst/>
                <a:latin typeface="Arial" panose="020B0604020202020204" pitchFamily="34" charset="0"/>
                <a:ea typeface="Arial" panose="020B0604020202020204" pitchFamily="34" charset="0"/>
                <a:hlinkClick r:id="rId5"/>
              </a:rPr>
              <a:t> (kaggle.com)</a:t>
            </a:r>
            <a:endParaRPr lang="es-PE" sz="1800" dirty="0">
              <a:effectLst/>
              <a:latin typeface="Calibri" panose="020F0502020204030204" pitchFamily="34" charset="0"/>
              <a:ea typeface="Calibri" panose="020F0502020204030204" pitchFamily="34" charset="0"/>
            </a:endParaRPr>
          </a:p>
          <a:p>
            <a:pPr marL="0" marR="7620" lvl="0" indent="0" algn="l" rtl="0">
              <a:lnSpc>
                <a:spcPct val="100000"/>
              </a:lnSpc>
              <a:spcBef>
                <a:spcPts val="0"/>
              </a:spcBef>
              <a:spcAft>
                <a:spcPts val="0"/>
              </a:spcAft>
              <a:buNone/>
            </a:pPr>
            <a:endParaRPr dirty="0">
              <a:latin typeface="Calibri"/>
              <a:ea typeface="Calibri"/>
              <a:cs typeface="Calibri"/>
              <a:sym typeface="Calibri"/>
            </a:endParaRPr>
          </a:p>
          <a:p>
            <a:pPr marL="0" marR="7620" lvl="0" indent="0" algn="l" rtl="0">
              <a:lnSpc>
                <a:spcPct val="100000"/>
              </a:lnSpc>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grpSp>
        <p:nvGrpSpPr>
          <p:cNvPr id="96" name="Google Shape;96;g2bc5b70c5e9_0_7"/>
          <p:cNvGrpSpPr/>
          <p:nvPr/>
        </p:nvGrpSpPr>
        <p:grpSpPr>
          <a:xfrm>
            <a:off x="0" y="40950"/>
            <a:ext cx="12192000" cy="1439417"/>
            <a:chOff x="0" y="0"/>
            <a:chExt cx="12192000" cy="1439417"/>
          </a:xfrm>
        </p:grpSpPr>
        <p:pic>
          <p:nvPicPr>
            <p:cNvPr id="97" name="Google Shape;97;g2bc5b70c5e9_0_7"/>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98" name="Google Shape;98;g2bc5b70c5e9_0_7"/>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99" name="Google Shape;99;g2bc5b70c5e9_0_7"/>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dirty="0"/>
              <a:t>3. </a:t>
            </a:r>
            <a:r>
              <a:rPr lang="es-PE" sz="1800" dirty="0">
                <a:effectLst/>
                <a:latin typeface="Arial" panose="020B0604020202020204" pitchFamily="34" charset="0"/>
                <a:ea typeface="Arial" panose="020B0604020202020204" pitchFamily="34" charset="0"/>
              </a:rPr>
              <a:t>Diagnóstico e </a:t>
            </a:r>
            <a:r>
              <a:rPr lang="es-PE" sz="1800" dirty="0" err="1">
                <a:effectLst/>
                <a:latin typeface="Arial" panose="020B0604020202020204" pitchFamily="34" charset="0"/>
                <a:ea typeface="Arial" panose="020B0604020202020204" pitchFamily="34" charset="0"/>
              </a:rPr>
              <a:t>Insights</a:t>
            </a:r>
            <a:endParaRPr dirty="0"/>
          </a:p>
        </p:txBody>
      </p:sp>
      <p:grpSp>
        <p:nvGrpSpPr>
          <p:cNvPr id="100" name="Google Shape;100;g2bc5b70c5e9_0_7"/>
          <p:cNvGrpSpPr/>
          <p:nvPr/>
        </p:nvGrpSpPr>
        <p:grpSpPr>
          <a:xfrm>
            <a:off x="643127" y="449580"/>
            <a:ext cx="11219815" cy="6259576"/>
            <a:chOff x="643127" y="449580"/>
            <a:chExt cx="11219815" cy="6259576"/>
          </a:xfrm>
        </p:grpSpPr>
        <p:sp>
          <p:nvSpPr>
            <p:cNvPr id="101" name="Google Shape;101;g2bc5b70c5e9_0_7"/>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g2bc5b70c5e9_0_7"/>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g2bc5b70c5e9_0_7"/>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g2bc5b70c5e9_0_7"/>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05" name="Google Shape;105;g2bc5b70c5e9_0_7"/>
          <p:cNvSpPr txBox="1"/>
          <p:nvPr/>
        </p:nvSpPr>
        <p:spPr>
          <a:xfrm>
            <a:off x="342075" y="1480375"/>
            <a:ext cx="6775113" cy="5640903"/>
          </a:xfrm>
          <a:prstGeom prst="rect">
            <a:avLst/>
          </a:prstGeom>
          <a:noFill/>
          <a:ln>
            <a:noFill/>
          </a:ln>
        </p:spPr>
        <p:txBody>
          <a:bodyPr spcFirstLastPara="1" wrap="square" lIns="0" tIns="12700" rIns="0" bIns="0" anchor="t" anchorCtr="0">
            <a:spAutoFit/>
          </a:bodyPr>
          <a:lstStyle/>
          <a:p>
            <a:pPr marL="342900" lvl="0" indent="-342900" algn="just">
              <a:lnSpc>
                <a:spcPct val="107000"/>
              </a:lnSpc>
              <a:spcBef>
                <a:spcPts val="1200"/>
              </a:spcBef>
              <a:spcAft>
                <a:spcPts val="800"/>
              </a:spcAft>
              <a:buFont typeface="Arial" panose="020B0604020202020204" pitchFamily="34" charset="0"/>
              <a:buChar char="●"/>
            </a:pPr>
            <a:r>
              <a:rPr lang="es-PE" b="1" u="none" strike="noStrike" dirty="0">
                <a:effectLst/>
                <a:latin typeface="Calibri" panose="020F0502020204030204" pitchFamily="34" charset="0"/>
                <a:ea typeface="Calibri" panose="020F0502020204030204" pitchFamily="34" charset="0"/>
              </a:rPr>
              <a:t>pandas</a:t>
            </a:r>
            <a:r>
              <a:rPr lang="es-PE" u="none" strike="noStrike" dirty="0">
                <a:effectLst/>
                <a:latin typeface="Calibri" panose="020F0502020204030204" pitchFamily="34" charset="0"/>
                <a:ea typeface="Calibri" panose="020F0502020204030204" pitchFamily="34" charset="0"/>
              </a:rPr>
              <a:t> es esencial para la manipulación y análisis de datos tabulares, permitiendo la carga y visualización de datos desde un archivo Excel</a:t>
            </a:r>
          </a:p>
          <a:p>
            <a:pPr marL="342900" lvl="0" indent="-342900" algn="just">
              <a:lnSpc>
                <a:spcPct val="107000"/>
              </a:lnSpc>
              <a:spcAft>
                <a:spcPts val="800"/>
              </a:spcAft>
              <a:buFont typeface="Arial" panose="020B0604020202020204" pitchFamily="34" charset="0"/>
              <a:buChar char="●"/>
            </a:pPr>
            <a:r>
              <a:rPr lang="es-PE" b="1" u="none" strike="noStrike" dirty="0" err="1">
                <a:effectLst/>
                <a:latin typeface="Calibri" panose="020F0502020204030204" pitchFamily="34" charset="0"/>
                <a:ea typeface="Calibri" panose="020F0502020204030204" pitchFamily="34" charset="0"/>
              </a:rPr>
              <a:t>numpy</a:t>
            </a:r>
            <a:r>
              <a:rPr lang="es-PE" u="none" strike="noStrike" dirty="0">
                <a:effectLst/>
                <a:latin typeface="Calibri" panose="020F0502020204030204" pitchFamily="34" charset="0"/>
                <a:ea typeface="Calibri" panose="020F0502020204030204" pitchFamily="34" charset="0"/>
              </a:rPr>
              <a:t> proporciona soporte para arreglos y matrices de gran tamaño, facilitando las operaciones matemáticas y lógicas.</a:t>
            </a:r>
          </a:p>
          <a:p>
            <a:pPr marL="342900" lvl="0" indent="-342900" algn="just">
              <a:lnSpc>
                <a:spcPct val="107000"/>
              </a:lnSpc>
              <a:spcAft>
                <a:spcPts val="800"/>
              </a:spcAft>
              <a:buFont typeface="Arial" panose="020B0604020202020204" pitchFamily="34" charset="0"/>
              <a:buChar char="●"/>
            </a:pPr>
            <a:r>
              <a:rPr lang="es-PE" b="1" u="none" strike="noStrike" dirty="0" err="1">
                <a:effectLst/>
                <a:latin typeface="Calibri" panose="020F0502020204030204" pitchFamily="34" charset="0"/>
                <a:ea typeface="Calibri" panose="020F0502020204030204" pitchFamily="34" charset="0"/>
              </a:rPr>
              <a:t>xlrd</a:t>
            </a:r>
            <a:r>
              <a:rPr lang="es-PE" u="none" strike="noStrike" dirty="0">
                <a:effectLst/>
                <a:latin typeface="Calibri" panose="020F0502020204030204" pitchFamily="34" charset="0"/>
                <a:ea typeface="Calibri" panose="020F0502020204030204" pitchFamily="34" charset="0"/>
              </a:rPr>
              <a:t> se utiliza para leer datos de archivos Excel, funcionando como </a:t>
            </a:r>
            <a:r>
              <a:rPr lang="es-PE" u="none" strike="noStrike" dirty="0" err="1">
                <a:effectLst/>
                <a:latin typeface="Calibri" panose="020F0502020204030204" pitchFamily="34" charset="0"/>
                <a:ea typeface="Calibri" panose="020F0502020204030204" pitchFamily="34" charset="0"/>
              </a:rPr>
              <a:t>backend</a:t>
            </a:r>
            <a:r>
              <a:rPr lang="es-PE" u="none" strike="noStrike" dirty="0">
                <a:effectLst/>
                <a:latin typeface="Calibri" panose="020F0502020204030204" pitchFamily="34" charset="0"/>
                <a:ea typeface="Calibri" panose="020F0502020204030204" pitchFamily="34" charset="0"/>
              </a:rPr>
              <a:t> para pandas</a:t>
            </a:r>
          </a:p>
          <a:p>
            <a:pPr marL="342900" lvl="0" indent="-342900" algn="just">
              <a:lnSpc>
                <a:spcPct val="107000"/>
              </a:lnSpc>
              <a:spcAft>
                <a:spcPts val="800"/>
              </a:spcAft>
              <a:buFont typeface="Arial" panose="020B0604020202020204" pitchFamily="34" charset="0"/>
              <a:buChar char="●"/>
            </a:pPr>
            <a:r>
              <a:rPr lang="es-PE" u="none" strike="noStrike" dirty="0">
                <a:effectLst/>
                <a:latin typeface="Calibri" panose="020F0502020204030204" pitchFamily="34" charset="0"/>
                <a:ea typeface="Calibri" panose="020F0502020204030204" pitchFamily="34" charset="0"/>
              </a:rPr>
              <a:t>Para la visualización de datos, </a:t>
            </a:r>
            <a:r>
              <a:rPr lang="es-PE" b="1" u="none" strike="noStrike" dirty="0" err="1">
                <a:effectLst/>
                <a:latin typeface="Calibri" panose="020F0502020204030204" pitchFamily="34" charset="0"/>
                <a:ea typeface="Calibri" panose="020F0502020204030204" pitchFamily="34" charset="0"/>
              </a:rPr>
              <a:t>seaborn</a:t>
            </a:r>
            <a:r>
              <a:rPr lang="es-PE" b="1" u="none" strike="noStrike" dirty="0">
                <a:effectLst/>
                <a:latin typeface="Calibri" panose="020F0502020204030204" pitchFamily="34" charset="0"/>
                <a:ea typeface="Calibri" panose="020F0502020204030204" pitchFamily="34" charset="0"/>
              </a:rPr>
              <a:t> y </a:t>
            </a:r>
            <a:r>
              <a:rPr lang="es-PE" b="1" u="none" strike="noStrike" dirty="0" err="1">
                <a:effectLst/>
                <a:latin typeface="Calibri" panose="020F0502020204030204" pitchFamily="34" charset="0"/>
                <a:ea typeface="Calibri" panose="020F0502020204030204" pitchFamily="34" charset="0"/>
              </a:rPr>
              <a:t>matplotlib</a:t>
            </a:r>
            <a:r>
              <a:rPr lang="es-PE" u="none" strike="noStrike" dirty="0">
                <a:effectLst/>
                <a:latin typeface="Calibri" panose="020F0502020204030204" pitchFamily="34" charset="0"/>
                <a:ea typeface="Calibri" panose="020F0502020204030204" pitchFamily="34" charset="0"/>
              </a:rPr>
              <a:t> son herramientas cruciales; </a:t>
            </a:r>
            <a:r>
              <a:rPr lang="es-PE" u="none" strike="noStrike" dirty="0" err="1">
                <a:effectLst/>
                <a:latin typeface="Calibri" panose="020F0502020204030204" pitchFamily="34" charset="0"/>
                <a:ea typeface="Calibri" panose="020F0502020204030204" pitchFamily="34" charset="0"/>
              </a:rPr>
              <a:t>seaborn</a:t>
            </a:r>
            <a:r>
              <a:rPr lang="es-PE" u="none" strike="noStrike" dirty="0">
                <a:effectLst/>
                <a:latin typeface="Calibri" panose="020F0502020204030204" pitchFamily="34" charset="0"/>
                <a:ea typeface="Calibri" panose="020F0502020204030204" pitchFamily="34" charset="0"/>
              </a:rPr>
              <a:t> crea gráficos estadísticos atractivos y </a:t>
            </a:r>
            <a:r>
              <a:rPr lang="es-PE" u="none" strike="noStrike" dirty="0" err="1">
                <a:effectLst/>
                <a:latin typeface="Calibri" panose="020F0502020204030204" pitchFamily="34" charset="0"/>
                <a:ea typeface="Calibri" panose="020F0502020204030204" pitchFamily="34" charset="0"/>
              </a:rPr>
              <a:t>matplotlib</a:t>
            </a:r>
            <a:r>
              <a:rPr lang="es-PE" u="none" strike="noStrike" dirty="0">
                <a:effectLst/>
                <a:latin typeface="Calibri" panose="020F0502020204030204" pitchFamily="34" charset="0"/>
                <a:ea typeface="Calibri" panose="020F0502020204030204" pitchFamily="34" charset="0"/>
              </a:rPr>
              <a:t> permite crear una amplia variedad de gráficos en 2D</a:t>
            </a:r>
          </a:p>
          <a:p>
            <a:pPr marL="342900" lvl="0" indent="-342900" algn="just">
              <a:lnSpc>
                <a:spcPct val="107000"/>
              </a:lnSpc>
              <a:spcAft>
                <a:spcPts val="800"/>
              </a:spcAft>
              <a:buFont typeface="Arial" panose="020B0604020202020204" pitchFamily="34" charset="0"/>
              <a:buChar char="●"/>
            </a:pPr>
            <a:r>
              <a:rPr lang="es-PE" b="1" u="none" strike="noStrike" dirty="0" err="1">
                <a:effectLst/>
                <a:latin typeface="Calibri" panose="020F0502020204030204" pitchFamily="34" charset="0"/>
                <a:ea typeface="Calibri" panose="020F0502020204030204" pitchFamily="34" charset="0"/>
              </a:rPr>
              <a:t>PercentFormatter</a:t>
            </a:r>
            <a:r>
              <a:rPr lang="es-PE" b="1" u="none" strike="noStrike" dirty="0">
                <a:effectLst/>
                <a:latin typeface="Calibri" panose="020F0502020204030204" pitchFamily="34" charset="0"/>
                <a:ea typeface="Calibri" panose="020F0502020204030204" pitchFamily="34" charset="0"/>
              </a:rPr>
              <a:t> de </a:t>
            </a:r>
            <a:r>
              <a:rPr lang="es-PE" b="1" u="none" strike="noStrike" dirty="0" err="1">
                <a:effectLst/>
                <a:latin typeface="Calibri" panose="020F0502020204030204" pitchFamily="34" charset="0"/>
                <a:ea typeface="Calibri" panose="020F0502020204030204" pitchFamily="34" charset="0"/>
              </a:rPr>
              <a:t>matplotlib</a:t>
            </a:r>
            <a:r>
              <a:rPr lang="es-PE" u="none" strike="noStrike" dirty="0">
                <a:effectLst/>
                <a:latin typeface="Calibri" panose="020F0502020204030204" pitchFamily="34" charset="0"/>
                <a:ea typeface="Calibri" panose="020F0502020204030204" pitchFamily="34" charset="0"/>
              </a:rPr>
              <a:t> ayuda a formatear los ejes en porcentajes</a:t>
            </a:r>
          </a:p>
          <a:p>
            <a:pPr marL="342900" lvl="0" indent="-342900" algn="just">
              <a:lnSpc>
                <a:spcPct val="107000"/>
              </a:lnSpc>
              <a:spcAft>
                <a:spcPts val="800"/>
              </a:spcAft>
              <a:buFont typeface="Arial" panose="020B0604020202020204" pitchFamily="34" charset="0"/>
              <a:buChar char="●"/>
            </a:pPr>
            <a:r>
              <a:rPr lang="es-PE" b="1" u="none" strike="noStrike" dirty="0" err="1">
                <a:effectLst/>
                <a:latin typeface="Calibri" panose="020F0502020204030204" pitchFamily="34" charset="0"/>
                <a:ea typeface="Calibri" panose="020F0502020204030204" pitchFamily="34" charset="0"/>
              </a:rPr>
              <a:t>scipy</a:t>
            </a:r>
            <a:r>
              <a:rPr lang="es-PE" u="none" strike="noStrike" dirty="0">
                <a:effectLst/>
                <a:latin typeface="Calibri" panose="020F0502020204030204" pitchFamily="34" charset="0"/>
                <a:ea typeface="Calibri" panose="020F0502020204030204" pitchFamily="34" charset="0"/>
              </a:rPr>
              <a:t> ofrece una colección de algoritmos y funciones matemáticas y estadísticas</a:t>
            </a:r>
          </a:p>
          <a:p>
            <a:pPr marL="342900" lvl="0" indent="-342900" algn="just">
              <a:lnSpc>
                <a:spcPct val="107000"/>
              </a:lnSpc>
              <a:spcAft>
                <a:spcPts val="800"/>
              </a:spcAft>
              <a:buFont typeface="Arial" panose="020B0604020202020204" pitchFamily="34" charset="0"/>
              <a:buChar char="●"/>
            </a:pPr>
            <a:r>
              <a:rPr lang="es-PE" b="1" u="none" strike="noStrike" dirty="0" err="1">
                <a:effectLst/>
                <a:latin typeface="Calibri" panose="020F0502020204030204" pitchFamily="34" charset="0"/>
                <a:ea typeface="Calibri" panose="020F0502020204030204" pitchFamily="34" charset="0"/>
              </a:rPr>
              <a:t>statsmodels</a:t>
            </a:r>
            <a:r>
              <a:rPr lang="es-PE" u="none" strike="noStrike" dirty="0">
                <a:effectLst/>
                <a:latin typeface="Calibri" panose="020F0502020204030204" pitchFamily="34" charset="0"/>
                <a:ea typeface="Calibri" panose="020F0502020204030204" pitchFamily="34" charset="0"/>
              </a:rPr>
              <a:t> facilita la estimación de modelos estadísticos y pruebas.</a:t>
            </a:r>
          </a:p>
          <a:p>
            <a:pPr marL="342900" lvl="0" indent="-342900" algn="just">
              <a:lnSpc>
                <a:spcPct val="107000"/>
              </a:lnSpc>
              <a:spcAft>
                <a:spcPts val="800"/>
              </a:spcAft>
              <a:buFont typeface="Arial" panose="020B0604020202020204" pitchFamily="34" charset="0"/>
              <a:buChar char="●"/>
            </a:pPr>
            <a:r>
              <a:rPr lang="es-PE" u="none" strike="noStrike" dirty="0">
                <a:effectLst/>
                <a:latin typeface="Calibri" panose="020F0502020204030204" pitchFamily="34" charset="0"/>
                <a:ea typeface="Calibri" panose="020F0502020204030204" pitchFamily="34" charset="0"/>
              </a:rPr>
              <a:t>Para gráficos interactivos, </a:t>
            </a:r>
            <a:r>
              <a:rPr lang="es-PE" b="1" u="none" strike="noStrike" dirty="0" err="1">
                <a:effectLst/>
                <a:latin typeface="Calibri" panose="020F0502020204030204" pitchFamily="34" charset="0"/>
                <a:ea typeface="Calibri" panose="020F0502020204030204" pitchFamily="34" charset="0"/>
              </a:rPr>
              <a:t>plotly.express</a:t>
            </a:r>
            <a:r>
              <a:rPr lang="es-PE" u="none" strike="noStrike" dirty="0">
                <a:effectLst/>
                <a:latin typeface="Calibri" panose="020F0502020204030204" pitchFamily="34" charset="0"/>
                <a:ea typeface="Calibri" panose="020F0502020204030204" pitchFamily="34" charset="0"/>
              </a:rPr>
              <a:t> es ideal, permitiendo visualizaciones dinámicas y exploratorias.</a:t>
            </a:r>
          </a:p>
          <a:p>
            <a:pPr marL="342900" lvl="0" indent="-342900" algn="just">
              <a:lnSpc>
                <a:spcPct val="107000"/>
              </a:lnSpc>
              <a:spcAft>
                <a:spcPts val="800"/>
              </a:spcAft>
              <a:buFont typeface="Arial" panose="020B0604020202020204" pitchFamily="34" charset="0"/>
              <a:buChar char="●"/>
            </a:pPr>
            <a:r>
              <a:rPr lang="es-PE" u="none" strike="noStrike" dirty="0">
                <a:effectLst/>
                <a:latin typeface="Calibri" panose="020F0502020204030204" pitchFamily="34" charset="0"/>
                <a:ea typeface="Calibri" panose="020F0502020204030204" pitchFamily="34" charset="0"/>
              </a:rPr>
              <a:t>Para realizar modelado predictivo, </a:t>
            </a:r>
            <a:r>
              <a:rPr lang="es-PE" b="1" u="none" strike="noStrike" dirty="0" err="1">
                <a:effectLst/>
                <a:latin typeface="Calibri" panose="020F0502020204030204" pitchFamily="34" charset="0"/>
                <a:ea typeface="Calibri" panose="020F0502020204030204" pitchFamily="34" charset="0"/>
              </a:rPr>
              <a:t>scikit-lear</a:t>
            </a:r>
            <a:r>
              <a:rPr lang="es-PE" u="none" strike="noStrike" dirty="0" err="1">
                <a:effectLst/>
                <a:latin typeface="Calibri" panose="020F0502020204030204" pitchFamily="34" charset="0"/>
                <a:ea typeface="Calibri" panose="020F0502020204030204" pitchFamily="34" charset="0"/>
              </a:rPr>
              <a:t>n</a:t>
            </a:r>
            <a:r>
              <a:rPr lang="es-PE" u="none" strike="noStrike" dirty="0">
                <a:effectLst/>
                <a:latin typeface="Calibri" panose="020F0502020204030204" pitchFamily="34" charset="0"/>
                <a:ea typeface="Calibri" panose="020F0502020204030204" pitchFamily="34" charset="0"/>
              </a:rPr>
              <a:t> es esencial; esta librería proporciona herramientas para dividir los datos en conjuntos de entrenamiento y prueba y realizar tareas de machine </a:t>
            </a:r>
            <a:r>
              <a:rPr lang="es-PE" u="none" strike="noStrike" dirty="0" err="1">
                <a:effectLst/>
                <a:latin typeface="Calibri" panose="020F0502020204030204" pitchFamily="34" charset="0"/>
                <a:ea typeface="Calibri" panose="020F0502020204030204" pitchFamily="34" charset="0"/>
              </a:rPr>
              <a:t>learning</a:t>
            </a:r>
            <a:endParaRPr lang="es-PE" u="none" strike="noStrike" dirty="0">
              <a:effectLst/>
              <a:latin typeface="Calibri" panose="020F0502020204030204" pitchFamily="34" charset="0"/>
              <a:ea typeface="Calibri" panose="020F0502020204030204" pitchFamily="34" charset="0"/>
            </a:endParaRPr>
          </a:p>
          <a:p>
            <a:pPr marL="342900" lvl="0" indent="-342900" algn="just">
              <a:lnSpc>
                <a:spcPct val="107000"/>
              </a:lnSpc>
              <a:spcAft>
                <a:spcPts val="1200"/>
              </a:spcAft>
              <a:buFont typeface="Arial" panose="020B0604020202020204" pitchFamily="34" charset="0"/>
              <a:buChar char="●"/>
            </a:pPr>
            <a:r>
              <a:rPr lang="es-PE" b="1" u="none" strike="noStrike" dirty="0" err="1">
                <a:effectLst/>
                <a:latin typeface="Calibri" panose="020F0502020204030204" pitchFamily="34" charset="0"/>
                <a:ea typeface="Calibri" panose="020F0502020204030204" pitchFamily="34" charset="0"/>
              </a:rPr>
              <a:t>missingno</a:t>
            </a:r>
            <a:r>
              <a:rPr lang="es-PE" u="none" strike="noStrike" dirty="0">
                <a:effectLst/>
                <a:latin typeface="Calibri" panose="020F0502020204030204" pitchFamily="34" charset="0"/>
                <a:ea typeface="Calibri" panose="020F0502020204030204" pitchFamily="34" charset="0"/>
              </a:rPr>
              <a:t> es útil para identificar y entender patrones en los datos faltantes mediante visualizaciones específicas</a:t>
            </a:r>
          </a:p>
          <a:p>
            <a:pPr marL="0" lvl="0" indent="0" algn="just" rtl="0">
              <a:lnSpc>
                <a:spcPct val="115000"/>
              </a:lnSpc>
              <a:spcBef>
                <a:spcPts val="0"/>
              </a:spcBef>
              <a:spcAft>
                <a:spcPts val="0"/>
              </a:spcAft>
              <a:buNone/>
            </a:pPr>
            <a:endParaRPr dirty="0">
              <a:latin typeface="Calibri"/>
              <a:ea typeface="Calibri"/>
              <a:cs typeface="Calibri"/>
              <a:sym typeface="Calibri"/>
            </a:endParaRPr>
          </a:p>
        </p:txBody>
      </p:sp>
      <p:pic>
        <p:nvPicPr>
          <p:cNvPr id="2" name="image13.png">
            <a:extLst>
              <a:ext uri="{FF2B5EF4-FFF2-40B4-BE49-F238E27FC236}">
                <a16:creationId xmlns:a16="http://schemas.microsoft.com/office/drawing/2014/main" id="{8A56535F-09BA-0884-CABE-CB550C914D44}"/>
              </a:ext>
            </a:extLst>
          </p:cNvPr>
          <p:cNvPicPr/>
          <p:nvPr/>
        </p:nvPicPr>
        <p:blipFill>
          <a:blip r:embed="rId5"/>
          <a:srcRect/>
          <a:stretch>
            <a:fillRect/>
          </a:stretch>
        </p:blipFill>
        <p:spPr>
          <a:xfrm>
            <a:off x="7264749" y="1960117"/>
            <a:ext cx="4318032" cy="3413642"/>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897682"/>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Identificando la distribución de la categoría de productos </a:t>
            </a:r>
          </a:p>
          <a:p>
            <a:pPr marL="0" lvl="0" indent="0" algn="just" rtl="0">
              <a:lnSpc>
                <a:spcPct val="115000"/>
              </a:lnSpc>
              <a:spcBef>
                <a:spcPts val="0"/>
              </a:spcBef>
              <a:spcAft>
                <a:spcPts val="0"/>
              </a:spcAft>
              <a:buNone/>
            </a:pPr>
            <a:r>
              <a:rPr lang="es-ES" sz="1600" dirty="0">
                <a:effectLst/>
                <a:latin typeface="Arial" panose="020B0604020202020204" pitchFamily="34" charset="0"/>
                <a:ea typeface="Arial" panose="020B0604020202020204" pitchFamily="34" charset="0"/>
              </a:rPr>
              <a:t>Se pudo reconocer que categorías de productos son las más preferidas en la compra de los clientes, siendo las de mayor porcentaje la categoría de electrodomésticos y ropa. Donde se tendrá que poner más énfasis en estos 2 últimos.</a:t>
            </a:r>
            <a:endParaRPr lang="es-PE" sz="1600" dirty="0">
              <a:effectLst/>
              <a:latin typeface="Arial" panose="020B0604020202020204" pitchFamily="34" charset="0"/>
              <a:ea typeface="Arial" panose="020B0604020202020204" pitchFamily="34" charset="0"/>
            </a:endParaRPr>
          </a:p>
        </p:txBody>
      </p:sp>
      <p:pic>
        <p:nvPicPr>
          <p:cNvPr id="2" name="image1.png">
            <a:extLst>
              <a:ext uri="{FF2B5EF4-FFF2-40B4-BE49-F238E27FC236}">
                <a16:creationId xmlns:a16="http://schemas.microsoft.com/office/drawing/2014/main" id="{00CBFE3F-4B15-EE66-B8E7-FA58A6C2F673}"/>
              </a:ext>
            </a:extLst>
          </p:cNvPr>
          <p:cNvPicPr/>
          <p:nvPr/>
        </p:nvPicPr>
        <p:blipFill>
          <a:blip r:embed="rId5"/>
          <a:srcRect/>
          <a:stretch>
            <a:fillRect/>
          </a:stretch>
        </p:blipFill>
        <p:spPr>
          <a:xfrm>
            <a:off x="342075" y="3218089"/>
            <a:ext cx="4829175" cy="1790700"/>
          </a:xfrm>
          <a:prstGeom prst="rect">
            <a:avLst/>
          </a:prstGeom>
          <a:ln>
            <a:solidFill>
              <a:schemeClr val="tx1"/>
            </a:solidFill>
          </a:ln>
        </p:spPr>
      </p:pic>
      <p:pic>
        <p:nvPicPr>
          <p:cNvPr id="3" name="image29.png">
            <a:extLst>
              <a:ext uri="{FF2B5EF4-FFF2-40B4-BE49-F238E27FC236}">
                <a16:creationId xmlns:a16="http://schemas.microsoft.com/office/drawing/2014/main" id="{C71F02E5-CF79-4A1C-C41E-BC9DD6D8DEE9}"/>
              </a:ext>
            </a:extLst>
          </p:cNvPr>
          <p:cNvPicPr/>
          <p:nvPr/>
        </p:nvPicPr>
        <p:blipFill>
          <a:blip r:embed="rId6"/>
          <a:srcRect/>
          <a:stretch>
            <a:fillRect/>
          </a:stretch>
        </p:blipFill>
        <p:spPr>
          <a:xfrm>
            <a:off x="5988437" y="2400040"/>
            <a:ext cx="3867150" cy="432435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107098"/>
          </a:xfrm>
          <a:prstGeom prst="rect">
            <a:avLst/>
          </a:prstGeom>
          <a:noFill/>
          <a:ln>
            <a:noFill/>
          </a:ln>
        </p:spPr>
        <p:txBody>
          <a:bodyPr spcFirstLastPara="1" wrap="square" lIns="0" tIns="12700" rIns="0" bIns="0" anchor="t" anchorCtr="0">
            <a:spAutoFit/>
          </a:bodyPr>
          <a:lstStyle/>
          <a:p>
            <a:pPr algn="just">
              <a:lnSpc>
                <a:spcPct val="107000"/>
              </a:lnSpc>
              <a:spcAft>
                <a:spcPts val="800"/>
              </a:spcAft>
            </a:pPr>
            <a:r>
              <a:rPr lang="es-PE" sz="1800" b="1" dirty="0">
                <a:effectLst/>
                <a:latin typeface="Arial" panose="020B0604020202020204" pitchFamily="34" charset="0"/>
                <a:ea typeface="Arial" panose="020B0604020202020204" pitchFamily="34" charset="0"/>
              </a:rPr>
              <a:t>Identificando los ingresos promedio por categoría del producto</a:t>
            </a:r>
            <a:endParaRPr lang="es-PE"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800" dirty="0">
                <a:effectLst/>
                <a:latin typeface="Arial" panose="020B0604020202020204" pitchFamily="34" charset="0"/>
                <a:ea typeface="Arial" panose="020B0604020202020204" pitchFamily="34" charset="0"/>
              </a:rPr>
              <a:t>Con relación a los ingresos promedio, no existe una diferencia marcada respecto a la categoría de productos. La categoría de “belleza” ligeramente está por encima de las demás.  </a:t>
            </a:r>
            <a:endParaRPr lang="es-PE" sz="1800" dirty="0">
              <a:effectLst/>
              <a:latin typeface="Calibri" panose="020F0502020204030204" pitchFamily="34" charset="0"/>
              <a:ea typeface="Calibri" panose="020F0502020204030204" pitchFamily="34" charset="0"/>
            </a:endParaRPr>
          </a:p>
        </p:txBody>
      </p:sp>
      <p:pic>
        <p:nvPicPr>
          <p:cNvPr id="4" name="image9.png">
            <a:extLst>
              <a:ext uri="{FF2B5EF4-FFF2-40B4-BE49-F238E27FC236}">
                <a16:creationId xmlns:a16="http://schemas.microsoft.com/office/drawing/2014/main" id="{6CE0980D-5E7F-2BDD-867C-213086CECBF1}"/>
              </a:ext>
            </a:extLst>
          </p:cNvPr>
          <p:cNvPicPr/>
          <p:nvPr/>
        </p:nvPicPr>
        <p:blipFill>
          <a:blip r:embed="rId5"/>
          <a:srcRect/>
          <a:stretch>
            <a:fillRect/>
          </a:stretch>
        </p:blipFill>
        <p:spPr>
          <a:xfrm>
            <a:off x="472705" y="3708759"/>
            <a:ext cx="4577759" cy="1820174"/>
          </a:xfrm>
          <a:prstGeom prst="rect">
            <a:avLst/>
          </a:prstGeom>
          <a:ln>
            <a:solidFill>
              <a:schemeClr val="tx1"/>
            </a:solidFill>
          </a:ln>
        </p:spPr>
      </p:pic>
      <p:pic>
        <p:nvPicPr>
          <p:cNvPr id="5" name="image6.png">
            <a:extLst>
              <a:ext uri="{FF2B5EF4-FFF2-40B4-BE49-F238E27FC236}">
                <a16:creationId xmlns:a16="http://schemas.microsoft.com/office/drawing/2014/main" id="{A83855C2-56D9-99E1-3F8C-7F09588DAC45}"/>
              </a:ext>
            </a:extLst>
          </p:cNvPr>
          <p:cNvPicPr/>
          <p:nvPr/>
        </p:nvPicPr>
        <p:blipFill>
          <a:blip r:embed="rId6"/>
          <a:srcRect/>
          <a:stretch>
            <a:fillRect/>
          </a:stretch>
        </p:blipFill>
        <p:spPr>
          <a:xfrm>
            <a:off x="6137529" y="2661351"/>
            <a:ext cx="3876675" cy="4182800"/>
          </a:xfrm>
          <a:prstGeom prst="rect">
            <a:avLst/>
          </a:prstGeom>
          <a:ln>
            <a:solidFill>
              <a:schemeClr val="tx1"/>
            </a:solidFill>
          </a:ln>
        </p:spPr>
      </p:pic>
    </p:spTree>
    <p:extLst>
      <p:ext uri="{BB962C8B-B14F-4D97-AF65-F5344CB8AC3E}">
        <p14:creationId xmlns:p14="http://schemas.microsoft.com/office/powerpoint/2010/main" val="127858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026691"/>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Identificando la frecuencia de compra </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Se pudo realizar un análisis completo de la frecuencia de compra de los clientes. Aprovechando la máxima información con la que se dispone de la data:</a:t>
            </a:r>
            <a:endParaRPr lang="es-PE" sz="1800" dirty="0">
              <a:effectLst/>
              <a:latin typeface="Calibri" panose="020F0502020204030204" pitchFamily="34" charset="0"/>
              <a:ea typeface="Calibri" panose="020F0502020204030204" pitchFamily="34" charset="0"/>
            </a:endParaRPr>
          </a:p>
        </p:txBody>
      </p:sp>
      <p:pic>
        <p:nvPicPr>
          <p:cNvPr id="4" name="image38.png">
            <a:extLst>
              <a:ext uri="{FF2B5EF4-FFF2-40B4-BE49-F238E27FC236}">
                <a16:creationId xmlns:a16="http://schemas.microsoft.com/office/drawing/2014/main" id="{BFFF70CC-0EBE-EBAF-68B2-9B52EA2045C0}"/>
              </a:ext>
            </a:extLst>
          </p:cNvPr>
          <p:cNvPicPr/>
          <p:nvPr/>
        </p:nvPicPr>
        <p:blipFill>
          <a:blip r:embed="rId5"/>
          <a:srcRect/>
          <a:stretch>
            <a:fillRect/>
          </a:stretch>
        </p:blipFill>
        <p:spPr>
          <a:xfrm>
            <a:off x="470491" y="2765436"/>
            <a:ext cx="4941481" cy="1732135"/>
          </a:xfrm>
          <a:prstGeom prst="rect">
            <a:avLst/>
          </a:prstGeom>
          <a:ln>
            <a:solidFill>
              <a:schemeClr val="tx1"/>
            </a:solidFill>
          </a:ln>
        </p:spPr>
      </p:pic>
      <p:pic>
        <p:nvPicPr>
          <p:cNvPr id="5" name="image10.png">
            <a:extLst>
              <a:ext uri="{FF2B5EF4-FFF2-40B4-BE49-F238E27FC236}">
                <a16:creationId xmlns:a16="http://schemas.microsoft.com/office/drawing/2014/main" id="{5008BFED-57EC-D57C-E1C9-A4065A33AC56}"/>
              </a:ext>
            </a:extLst>
          </p:cNvPr>
          <p:cNvPicPr/>
          <p:nvPr/>
        </p:nvPicPr>
        <p:blipFill>
          <a:blip r:embed="rId6"/>
          <a:srcRect/>
          <a:stretch>
            <a:fillRect/>
          </a:stretch>
        </p:blipFill>
        <p:spPr>
          <a:xfrm>
            <a:off x="6352542" y="2263878"/>
            <a:ext cx="3876675" cy="4505325"/>
          </a:xfrm>
          <a:prstGeom prst="rect">
            <a:avLst/>
          </a:prstGeom>
          <a:ln>
            <a:solidFill>
              <a:schemeClr val="tx1"/>
            </a:solidFill>
          </a:ln>
        </p:spPr>
      </p:pic>
    </p:spTree>
    <p:extLst>
      <p:ext uri="{BB962C8B-B14F-4D97-AF65-F5344CB8AC3E}">
        <p14:creationId xmlns:p14="http://schemas.microsoft.com/office/powerpoint/2010/main" val="316023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323054"/>
          </a:xfrm>
          <a:prstGeom prst="rect">
            <a:avLst/>
          </a:prstGeom>
          <a:noFill/>
          <a:ln>
            <a:noFill/>
          </a:ln>
        </p:spPr>
        <p:txBody>
          <a:bodyPr spcFirstLastPara="1" wrap="square" lIns="0" tIns="12700" rIns="0" bIns="0" anchor="t" anchorCtr="0">
            <a:spAutoFit/>
          </a:bodyPr>
          <a:lstStyle/>
          <a:p>
            <a:pPr marL="0" lvl="0" indent="0" algn="just" rtl="0">
              <a:lnSpc>
                <a:spcPct val="115000"/>
              </a:lnSpc>
              <a:spcBef>
                <a:spcPts val="0"/>
              </a:spcBef>
              <a:spcAft>
                <a:spcPts val="0"/>
              </a:spcAft>
              <a:buNone/>
            </a:pPr>
            <a:r>
              <a:rPr lang="es-PE" sz="1800" b="1" dirty="0">
                <a:effectLst/>
                <a:latin typeface="Arial" panose="020B0604020202020204" pitchFamily="34" charset="0"/>
                <a:ea typeface="Arial" panose="020B0604020202020204" pitchFamily="34" charset="0"/>
              </a:rPr>
              <a:t>Identificando la cantidad de promociones por categoría de producto</a:t>
            </a:r>
          </a:p>
          <a:p>
            <a:pPr algn="just">
              <a:lnSpc>
                <a:spcPct val="107000"/>
              </a:lnSpc>
              <a:spcAft>
                <a:spcPts val="800"/>
              </a:spcAft>
            </a:pPr>
            <a:r>
              <a:rPr lang="es-PE" sz="1800" dirty="0">
                <a:effectLst/>
                <a:latin typeface="Arial" panose="020B0604020202020204" pitchFamily="34" charset="0"/>
                <a:ea typeface="Arial" panose="020B0604020202020204" pitchFamily="34" charset="0"/>
              </a:rPr>
              <a:t>Se identificó a su vez las promociones utilizadas por categoría de producto, para así comprender en qué productos los clientes utilizan una mayor promoción a la hora de tomar una decisión. Donde podemos notar que la categoría de “Libros” es la que mayor cantidad de promociones se utilizan.</a:t>
            </a:r>
            <a:endParaRPr lang="es-PE" sz="1800" dirty="0">
              <a:effectLst/>
              <a:latin typeface="Calibri" panose="020F0502020204030204" pitchFamily="34" charset="0"/>
              <a:ea typeface="Calibri" panose="020F0502020204030204" pitchFamily="34" charset="0"/>
            </a:endParaRPr>
          </a:p>
        </p:txBody>
      </p:sp>
      <p:pic>
        <p:nvPicPr>
          <p:cNvPr id="4" name="image22.png">
            <a:extLst>
              <a:ext uri="{FF2B5EF4-FFF2-40B4-BE49-F238E27FC236}">
                <a16:creationId xmlns:a16="http://schemas.microsoft.com/office/drawing/2014/main" id="{5147111F-E9AC-E4B3-D033-56F73D999D94}"/>
              </a:ext>
            </a:extLst>
          </p:cNvPr>
          <p:cNvPicPr/>
          <p:nvPr/>
        </p:nvPicPr>
        <p:blipFill>
          <a:blip r:embed="rId5"/>
          <a:srcRect/>
          <a:stretch>
            <a:fillRect/>
          </a:stretch>
        </p:blipFill>
        <p:spPr>
          <a:xfrm>
            <a:off x="184952" y="3461756"/>
            <a:ext cx="4631597" cy="1439417"/>
          </a:xfrm>
          <a:prstGeom prst="rect">
            <a:avLst/>
          </a:prstGeom>
          <a:ln>
            <a:solidFill>
              <a:schemeClr val="tx1"/>
            </a:solidFill>
          </a:ln>
        </p:spPr>
      </p:pic>
      <p:pic>
        <p:nvPicPr>
          <p:cNvPr id="5" name="image31.png">
            <a:extLst>
              <a:ext uri="{FF2B5EF4-FFF2-40B4-BE49-F238E27FC236}">
                <a16:creationId xmlns:a16="http://schemas.microsoft.com/office/drawing/2014/main" id="{6DA17025-C040-E760-9766-B1FEDCFD4518}"/>
              </a:ext>
            </a:extLst>
          </p:cNvPr>
          <p:cNvPicPr/>
          <p:nvPr/>
        </p:nvPicPr>
        <p:blipFill>
          <a:blip r:embed="rId6"/>
          <a:srcRect/>
          <a:stretch>
            <a:fillRect/>
          </a:stretch>
        </p:blipFill>
        <p:spPr>
          <a:xfrm>
            <a:off x="5650039" y="2803429"/>
            <a:ext cx="3905250" cy="4080935"/>
          </a:xfrm>
          <a:prstGeom prst="rect">
            <a:avLst/>
          </a:prstGeom>
          <a:ln>
            <a:solidFill>
              <a:schemeClr val="tx1"/>
            </a:solidFill>
          </a:ln>
        </p:spPr>
      </p:pic>
    </p:spTree>
    <p:extLst>
      <p:ext uri="{BB962C8B-B14F-4D97-AF65-F5344CB8AC3E}">
        <p14:creationId xmlns:p14="http://schemas.microsoft.com/office/powerpoint/2010/main" val="355285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699824"/>
          </a:xfrm>
          <a:prstGeom prst="rect">
            <a:avLst/>
          </a:prstGeom>
          <a:noFill/>
          <a:ln>
            <a:noFill/>
          </a:ln>
        </p:spPr>
        <p:txBody>
          <a:bodyPr spcFirstLastPara="1" wrap="square" lIns="0" tIns="12700" rIns="0" bIns="0" anchor="t" anchorCtr="0">
            <a:spAutoFit/>
          </a:bodyPr>
          <a:lstStyle/>
          <a:p>
            <a:pPr algn="just">
              <a:lnSpc>
                <a:spcPct val="107000"/>
              </a:lnSpc>
              <a:spcAft>
                <a:spcPts val="800"/>
              </a:spcAft>
            </a:pPr>
            <a:r>
              <a:rPr lang="es-PE" sz="1800" b="1" dirty="0">
                <a:effectLst/>
                <a:latin typeface="Arial" panose="020B0604020202020204" pitchFamily="34" charset="0"/>
                <a:ea typeface="Arial" panose="020B0604020202020204" pitchFamily="34" charset="0"/>
              </a:rPr>
              <a:t>Identificar a los 10 clientes con mayores ingresos </a:t>
            </a:r>
            <a:endParaRPr lang="es-PE"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800" dirty="0">
                <a:effectLst/>
                <a:latin typeface="Arial" panose="020B0604020202020204" pitchFamily="34" charset="0"/>
                <a:ea typeface="Arial" panose="020B0604020202020204" pitchFamily="34" charset="0"/>
              </a:rPr>
              <a:t>Identificar a los clientes con los mayores ingresos puede ayudar a comprender mejor a este segmento de clientes. Conocer sus características demográficas y patrones de compra permite diseñar estrategias de fidelización específicas, ofertas personalizadas y campañas de marketing dirigidas, maximizando así las oportunidades de ventas y la satisfacción del cliente.</a:t>
            </a:r>
            <a:endParaRPr lang="es-PE" sz="1800" dirty="0">
              <a:effectLst/>
              <a:latin typeface="Calibri" panose="020F0502020204030204" pitchFamily="34" charset="0"/>
              <a:ea typeface="Calibri" panose="020F0502020204030204" pitchFamily="34" charset="0"/>
            </a:endParaRPr>
          </a:p>
        </p:txBody>
      </p:sp>
      <p:pic>
        <p:nvPicPr>
          <p:cNvPr id="2" name="image26.png">
            <a:extLst>
              <a:ext uri="{FF2B5EF4-FFF2-40B4-BE49-F238E27FC236}">
                <a16:creationId xmlns:a16="http://schemas.microsoft.com/office/drawing/2014/main" id="{A2DB87B7-00F8-EE7F-9451-20A799A46FDA}"/>
              </a:ext>
            </a:extLst>
          </p:cNvPr>
          <p:cNvPicPr/>
          <p:nvPr/>
        </p:nvPicPr>
        <p:blipFill>
          <a:blip r:embed="rId5"/>
          <a:srcRect/>
          <a:stretch>
            <a:fillRect/>
          </a:stretch>
        </p:blipFill>
        <p:spPr>
          <a:xfrm>
            <a:off x="250634" y="3482313"/>
            <a:ext cx="5399405" cy="1892300"/>
          </a:xfrm>
          <a:prstGeom prst="rect">
            <a:avLst/>
          </a:prstGeom>
          <a:ln/>
        </p:spPr>
      </p:pic>
      <p:pic>
        <p:nvPicPr>
          <p:cNvPr id="3" name="image18.png">
            <a:extLst>
              <a:ext uri="{FF2B5EF4-FFF2-40B4-BE49-F238E27FC236}">
                <a16:creationId xmlns:a16="http://schemas.microsoft.com/office/drawing/2014/main" id="{4D101737-E68F-5915-147C-1102C2D82B1F}"/>
              </a:ext>
            </a:extLst>
          </p:cNvPr>
          <p:cNvPicPr/>
          <p:nvPr/>
        </p:nvPicPr>
        <p:blipFill>
          <a:blip r:embed="rId6"/>
          <a:srcRect/>
          <a:stretch>
            <a:fillRect/>
          </a:stretch>
        </p:blipFill>
        <p:spPr>
          <a:xfrm>
            <a:off x="5962425" y="3457950"/>
            <a:ext cx="5399405" cy="1879600"/>
          </a:xfrm>
          <a:prstGeom prst="rect">
            <a:avLst/>
          </a:prstGeom>
          <a:ln>
            <a:solidFill>
              <a:schemeClr val="tx1"/>
            </a:solidFill>
          </a:ln>
        </p:spPr>
      </p:pic>
    </p:spTree>
    <p:extLst>
      <p:ext uri="{BB962C8B-B14F-4D97-AF65-F5344CB8AC3E}">
        <p14:creationId xmlns:p14="http://schemas.microsoft.com/office/powerpoint/2010/main" val="330707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bc693eb7c6_0_14"/>
          <p:cNvGrpSpPr/>
          <p:nvPr/>
        </p:nvGrpSpPr>
        <p:grpSpPr>
          <a:xfrm>
            <a:off x="0" y="40950"/>
            <a:ext cx="12192000" cy="1439417"/>
            <a:chOff x="0" y="0"/>
            <a:chExt cx="12192000" cy="1439417"/>
          </a:xfrm>
        </p:grpSpPr>
        <p:pic>
          <p:nvPicPr>
            <p:cNvPr id="113" name="Google Shape;113;g2bc693eb7c6_0_14"/>
            <p:cNvPicPr preferRelativeResize="0"/>
            <p:nvPr/>
          </p:nvPicPr>
          <p:blipFill rotWithShape="1">
            <a:blip r:embed="rId3">
              <a:alphaModFix/>
            </a:blip>
            <a:srcRect/>
            <a:stretch/>
          </p:blipFill>
          <p:spPr>
            <a:xfrm>
              <a:off x="0" y="0"/>
              <a:ext cx="12192000" cy="1439417"/>
            </a:xfrm>
            <a:prstGeom prst="rect">
              <a:avLst/>
            </a:prstGeom>
            <a:noFill/>
            <a:ln>
              <a:noFill/>
            </a:ln>
          </p:spPr>
        </p:pic>
        <p:pic>
          <p:nvPicPr>
            <p:cNvPr id="114" name="Google Shape;114;g2bc693eb7c6_0_14"/>
            <p:cNvPicPr preferRelativeResize="0"/>
            <p:nvPr/>
          </p:nvPicPr>
          <p:blipFill rotWithShape="1">
            <a:blip r:embed="rId4">
              <a:alphaModFix/>
            </a:blip>
            <a:srcRect/>
            <a:stretch/>
          </p:blipFill>
          <p:spPr>
            <a:xfrm>
              <a:off x="10014204" y="313943"/>
              <a:ext cx="1677924" cy="794003"/>
            </a:xfrm>
            <a:prstGeom prst="rect">
              <a:avLst/>
            </a:prstGeom>
            <a:noFill/>
            <a:ln>
              <a:noFill/>
            </a:ln>
          </p:spPr>
        </p:pic>
      </p:grpSp>
      <p:sp>
        <p:nvSpPr>
          <p:cNvPr id="115" name="Google Shape;115;g2bc693eb7c6_0_14"/>
          <p:cNvSpPr txBox="1">
            <a:spLocks noGrp="1"/>
          </p:cNvSpPr>
          <p:nvPr>
            <p:ph type="title"/>
          </p:nvPr>
        </p:nvSpPr>
        <p:spPr>
          <a:xfrm>
            <a:off x="1027877" y="520700"/>
            <a:ext cx="6981900" cy="3045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PE" dirty="0"/>
              <a:t>4. </a:t>
            </a:r>
            <a:r>
              <a:rPr lang="es-PE" sz="1800" dirty="0">
                <a:effectLst/>
                <a:latin typeface="Arial" panose="020B0604020202020204" pitchFamily="34" charset="0"/>
                <a:ea typeface="Arial" panose="020B0604020202020204" pitchFamily="34" charset="0"/>
              </a:rPr>
              <a:t>Manipulación de datos</a:t>
            </a:r>
            <a:endParaRPr dirty="0"/>
          </a:p>
        </p:txBody>
      </p:sp>
      <p:grpSp>
        <p:nvGrpSpPr>
          <p:cNvPr id="116" name="Google Shape;116;g2bc693eb7c6_0_14"/>
          <p:cNvGrpSpPr/>
          <p:nvPr/>
        </p:nvGrpSpPr>
        <p:grpSpPr>
          <a:xfrm>
            <a:off x="643127" y="449580"/>
            <a:ext cx="11219815" cy="6259576"/>
            <a:chOff x="643127" y="449580"/>
            <a:chExt cx="11219815" cy="6259576"/>
          </a:xfrm>
        </p:grpSpPr>
        <p:sp>
          <p:nvSpPr>
            <p:cNvPr id="117" name="Google Shape;117;g2bc693eb7c6_0_14"/>
            <p:cNvSpPr/>
            <p:nvPr/>
          </p:nvSpPr>
          <p:spPr>
            <a:xfrm>
              <a:off x="643127" y="449580"/>
              <a:ext cx="152400" cy="523240"/>
            </a:xfrm>
            <a:custGeom>
              <a:avLst/>
              <a:gdLst/>
              <a:ahLst/>
              <a:cxnLst/>
              <a:rect l="l" t="t" r="r" b="b"/>
              <a:pathLst>
                <a:path w="152400" h="523240" extrusionOk="0">
                  <a:moveTo>
                    <a:pt x="127000" y="0"/>
                  </a:moveTo>
                  <a:lnTo>
                    <a:pt x="25400" y="0"/>
                  </a:lnTo>
                  <a:lnTo>
                    <a:pt x="15510" y="2004"/>
                  </a:lnTo>
                  <a:lnTo>
                    <a:pt x="7437" y="7461"/>
                  </a:lnTo>
                  <a:lnTo>
                    <a:pt x="1995" y="15537"/>
                  </a:lnTo>
                  <a:lnTo>
                    <a:pt x="0" y="25400"/>
                  </a:lnTo>
                  <a:lnTo>
                    <a:pt x="0" y="497332"/>
                  </a:lnTo>
                  <a:lnTo>
                    <a:pt x="1995" y="507194"/>
                  </a:lnTo>
                  <a:lnTo>
                    <a:pt x="7437" y="515270"/>
                  </a:lnTo>
                  <a:lnTo>
                    <a:pt x="15510" y="520727"/>
                  </a:lnTo>
                  <a:lnTo>
                    <a:pt x="25400" y="522732"/>
                  </a:lnTo>
                  <a:lnTo>
                    <a:pt x="127000" y="522732"/>
                  </a:lnTo>
                  <a:lnTo>
                    <a:pt x="136889" y="520727"/>
                  </a:lnTo>
                  <a:lnTo>
                    <a:pt x="144962" y="515270"/>
                  </a:lnTo>
                  <a:lnTo>
                    <a:pt x="150404" y="507194"/>
                  </a:lnTo>
                  <a:lnTo>
                    <a:pt x="152400" y="497332"/>
                  </a:lnTo>
                  <a:lnTo>
                    <a:pt x="152400" y="25400"/>
                  </a:lnTo>
                  <a:lnTo>
                    <a:pt x="150404" y="15537"/>
                  </a:lnTo>
                  <a:lnTo>
                    <a:pt x="144962" y="7461"/>
                  </a:lnTo>
                  <a:lnTo>
                    <a:pt x="136889" y="2004"/>
                  </a:lnTo>
                  <a:lnTo>
                    <a:pt x="127000" y="0"/>
                  </a:lnTo>
                  <a:close/>
                </a:path>
              </a:pathLst>
            </a:custGeom>
            <a:solidFill>
              <a:srgbClr val="808080">
                <a:alpha val="6275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g2bc693eb7c6_0_14"/>
            <p:cNvSpPr/>
            <p:nvPr/>
          </p:nvSpPr>
          <p:spPr>
            <a:xfrm>
              <a:off x="11433047" y="6429756"/>
              <a:ext cx="429895" cy="279400"/>
            </a:xfrm>
            <a:custGeom>
              <a:avLst/>
              <a:gdLst/>
              <a:ahLst/>
              <a:cxnLst/>
              <a:rect l="l" t="t" r="r" b="b"/>
              <a:pathLst>
                <a:path w="429895" h="279400" extrusionOk="0">
                  <a:moveTo>
                    <a:pt x="383285" y="0"/>
                  </a:moveTo>
                  <a:lnTo>
                    <a:pt x="46481" y="0"/>
                  </a:lnTo>
                  <a:lnTo>
                    <a:pt x="28396" y="3653"/>
                  </a:lnTo>
                  <a:lnTo>
                    <a:pt x="13620" y="13615"/>
                  </a:lnTo>
                  <a:lnTo>
                    <a:pt x="3655" y="28391"/>
                  </a:lnTo>
                  <a:lnTo>
                    <a:pt x="0" y="46482"/>
                  </a:lnTo>
                  <a:lnTo>
                    <a:pt x="0" y="232410"/>
                  </a:lnTo>
                  <a:lnTo>
                    <a:pt x="3655" y="250500"/>
                  </a:lnTo>
                  <a:lnTo>
                    <a:pt x="13620" y="265276"/>
                  </a:lnTo>
                  <a:lnTo>
                    <a:pt x="28396" y="275238"/>
                  </a:lnTo>
                  <a:lnTo>
                    <a:pt x="46481" y="278892"/>
                  </a:lnTo>
                  <a:lnTo>
                    <a:pt x="383285" y="278892"/>
                  </a:lnTo>
                  <a:lnTo>
                    <a:pt x="401371" y="275238"/>
                  </a:lnTo>
                  <a:lnTo>
                    <a:pt x="416147" y="265276"/>
                  </a:lnTo>
                  <a:lnTo>
                    <a:pt x="426112" y="250500"/>
                  </a:lnTo>
                  <a:lnTo>
                    <a:pt x="429768" y="232410"/>
                  </a:lnTo>
                  <a:lnTo>
                    <a:pt x="429768" y="46482"/>
                  </a:lnTo>
                  <a:lnTo>
                    <a:pt x="426112" y="28391"/>
                  </a:lnTo>
                  <a:lnTo>
                    <a:pt x="416147" y="13615"/>
                  </a:lnTo>
                  <a:lnTo>
                    <a:pt x="401371" y="3653"/>
                  </a:lnTo>
                  <a:lnTo>
                    <a:pt x="383285" y="0"/>
                  </a:lnTo>
                  <a:close/>
                </a:path>
              </a:pathLst>
            </a:custGeom>
            <a:solidFill>
              <a:srgbClr val="1C4586"/>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g2bc693eb7c6_0_14"/>
            <p:cNvSpPr/>
            <p:nvPr/>
          </p:nvSpPr>
          <p:spPr>
            <a:xfrm>
              <a:off x="11433047" y="6429756"/>
              <a:ext cx="429895" cy="279400"/>
            </a:xfrm>
            <a:custGeom>
              <a:avLst/>
              <a:gdLst/>
              <a:ahLst/>
              <a:cxnLst/>
              <a:rect l="l" t="t" r="r" b="b"/>
              <a:pathLst>
                <a:path w="429895" h="279400" extrusionOk="0">
                  <a:moveTo>
                    <a:pt x="0" y="46482"/>
                  </a:moveTo>
                  <a:lnTo>
                    <a:pt x="3655" y="28391"/>
                  </a:lnTo>
                  <a:lnTo>
                    <a:pt x="13620" y="13615"/>
                  </a:lnTo>
                  <a:lnTo>
                    <a:pt x="28396" y="3653"/>
                  </a:lnTo>
                  <a:lnTo>
                    <a:pt x="46481" y="0"/>
                  </a:lnTo>
                  <a:lnTo>
                    <a:pt x="383285" y="0"/>
                  </a:lnTo>
                  <a:lnTo>
                    <a:pt x="401371" y="3653"/>
                  </a:lnTo>
                  <a:lnTo>
                    <a:pt x="416147" y="13615"/>
                  </a:lnTo>
                  <a:lnTo>
                    <a:pt x="426112" y="28391"/>
                  </a:lnTo>
                  <a:lnTo>
                    <a:pt x="429768" y="46482"/>
                  </a:lnTo>
                  <a:lnTo>
                    <a:pt x="429768" y="232410"/>
                  </a:lnTo>
                  <a:lnTo>
                    <a:pt x="426112" y="250500"/>
                  </a:lnTo>
                  <a:lnTo>
                    <a:pt x="416147" y="265276"/>
                  </a:lnTo>
                  <a:lnTo>
                    <a:pt x="401371" y="275238"/>
                  </a:lnTo>
                  <a:lnTo>
                    <a:pt x="383285" y="278892"/>
                  </a:lnTo>
                  <a:lnTo>
                    <a:pt x="46481" y="278892"/>
                  </a:lnTo>
                  <a:lnTo>
                    <a:pt x="28396" y="275238"/>
                  </a:lnTo>
                  <a:lnTo>
                    <a:pt x="13620" y="265276"/>
                  </a:lnTo>
                  <a:lnTo>
                    <a:pt x="3655" y="250500"/>
                  </a:lnTo>
                  <a:lnTo>
                    <a:pt x="0" y="232410"/>
                  </a:lnTo>
                  <a:lnTo>
                    <a:pt x="0" y="46482"/>
                  </a:lnTo>
                  <a:close/>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0" name="Google Shape;120;g2bc693eb7c6_0_14"/>
          <p:cNvSpPr txBox="1"/>
          <p:nvPr/>
        </p:nvSpPr>
        <p:spPr>
          <a:xfrm>
            <a:off x="11582781" y="6431076"/>
            <a:ext cx="132600" cy="228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FFFFFF"/>
                </a:solidFill>
                <a:latin typeface="Verdana"/>
                <a:ea typeface="Verdana"/>
                <a:cs typeface="Verdana"/>
                <a:sym typeface="Verdana"/>
              </a:rPr>
              <a:t>4</a:t>
            </a:r>
            <a:endParaRPr sz="1400">
              <a:latin typeface="Verdana"/>
              <a:ea typeface="Verdana"/>
              <a:cs typeface="Verdana"/>
              <a:sym typeface="Verdana"/>
            </a:endParaRPr>
          </a:p>
        </p:txBody>
      </p:sp>
      <p:sp>
        <p:nvSpPr>
          <p:cNvPr id="121" name="Google Shape;121;g2bc693eb7c6_0_14"/>
          <p:cNvSpPr txBox="1"/>
          <p:nvPr/>
        </p:nvSpPr>
        <p:spPr>
          <a:xfrm>
            <a:off x="342075" y="1480375"/>
            <a:ext cx="11240700" cy="1699824"/>
          </a:xfrm>
          <a:prstGeom prst="rect">
            <a:avLst/>
          </a:prstGeom>
          <a:noFill/>
          <a:ln>
            <a:noFill/>
          </a:ln>
        </p:spPr>
        <p:txBody>
          <a:bodyPr spcFirstLastPara="1" wrap="square" lIns="0" tIns="12700" rIns="0" bIns="0" anchor="t" anchorCtr="0">
            <a:spAutoFit/>
          </a:bodyPr>
          <a:lstStyle/>
          <a:p>
            <a:pPr algn="just">
              <a:lnSpc>
                <a:spcPct val="107000"/>
              </a:lnSpc>
              <a:spcAft>
                <a:spcPts val="800"/>
              </a:spcAft>
            </a:pPr>
            <a:r>
              <a:rPr lang="es-PE" sz="1800" b="1" dirty="0">
                <a:effectLst/>
                <a:latin typeface="Arial" panose="020B0604020202020204" pitchFamily="34" charset="0"/>
                <a:ea typeface="Arial" panose="020B0604020202020204" pitchFamily="34" charset="0"/>
              </a:rPr>
              <a:t>Productos Comprados por Clientes con Frecuencia de Compra "Rare"</a:t>
            </a:r>
            <a:endParaRPr lang="es-PE"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800" dirty="0">
                <a:effectLst/>
                <a:latin typeface="Arial" panose="020B0604020202020204" pitchFamily="34" charset="0"/>
                <a:ea typeface="Arial" panose="020B0604020202020204" pitchFamily="34" charset="0"/>
              </a:rPr>
              <a:t>Entender qué productos compran los clientes con una frecuencia de compra 'rare' permite ajustar el inventario y las promociones específicamente para estos productos. Esto puede mejorar la eficiencia del inventario y aumentar las ventas al proporcionar incentivos dirigidos a los productos que estos clientes compran esporádicamente.</a:t>
            </a:r>
            <a:endParaRPr lang="es-PE" sz="1800" dirty="0">
              <a:effectLst/>
              <a:latin typeface="Calibri" panose="020F0502020204030204" pitchFamily="34" charset="0"/>
              <a:ea typeface="Calibri" panose="020F0502020204030204" pitchFamily="34" charset="0"/>
            </a:endParaRPr>
          </a:p>
        </p:txBody>
      </p:sp>
      <p:pic>
        <p:nvPicPr>
          <p:cNvPr id="2" name="image16.png">
            <a:extLst>
              <a:ext uri="{FF2B5EF4-FFF2-40B4-BE49-F238E27FC236}">
                <a16:creationId xmlns:a16="http://schemas.microsoft.com/office/drawing/2014/main" id="{BE1FECDD-43EF-61F0-B734-36B06EBC34B8}"/>
              </a:ext>
            </a:extLst>
          </p:cNvPr>
          <p:cNvPicPr/>
          <p:nvPr/>
        </p:nvPicPr>
        <p:blipFill>
          <a:blip r:embed="rId5"/>
          <a:srcRect/>
          <a:stretch>
            <a:fillRect/>
          </a:stretch>
        </p:blipFill>
        <p:spPr>
          <a:xfrm>
            <a:off x="240001" y="3677802"/>
            <a:ext cx="5399405" cy="1308100"/>
          </a:xfrm>
          <a:prstGeom prst="rect">
            <a:avLst/>
          </a:prstGeom>
          <a:ln/>
        </p:spPr>
      </p:pic>
      <p:pic>
        <p:nvPicPr>
          <p:cNvPr id="3" name="image24.png">
            <a:extLst>
              <a:ext uri="{FF2B5EF4-FFF2-40B4-BE49-F238E27FC236}">
                <a16:creationId xmlns:a16="http://schemas.microsoft.com/office/drawing/2014/main" id="{1C3BD184-ADA4-0467-7A15-ACAD436F9DFB}"/>
              </a:ext>
            </a:extLst>
          </p:cNvPr>
          <p:cNvPicPr/>
          <p:nvPr/>
        </p:nvPicPr>
        <p:blipFill>
          <a:blip r:embed="rId6"/>
          <a:srcRect/>
          <a:stretch>
            <a:fillRect/>
          </a:stretch>
        </p:blipFill>
        <p:spPr>
          <a:xfrm>
            <a:off x="6033642" y="3242931"/>
            <a:ext cx="5399405" cy="2019300"/>
          </a:xfrm>
          <a:prstGeom prst="rect">
            <a:avLst/>
          </a:prstGeom>
          <a:ln>
            <a:solidFill>
              <a:schemeClr val="tx1"/>
            </a:solidFill>
          </a:ln>
        </p:spPr>
      </p:pic>
    </p:spTree>
    <p:extLst>
      <p:ext uri="{BB962C8B-B14F-4D97-AF65-F5344CB8AC3E}">
        <p14:creationId xmlns:p14="http://schemas.microsoft.com/office/powerpoint/2010/main" val="12119046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1657</Words>
  <Application>Microsoft Office PowerPoint</Application>
  <PresentationFormat>Panorámica</PresentationFormat>
  <Paragraphs>98</Paragraphs>
  <Slides>19</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Roboto</vt:lpstr>
      <vt:lpstr>Verdana</vt:lpstr>
      <vt:lpstr>Office Theme</vt:lpstr>
      <vt:lpstr>1. CONTEXTO DEL NEGOCIO</vt:lpstr>
      <vt:lpstr>2. Descripción del conjunto de datos </vt:lpstr>
      <vt:lpstr>3. Diagnóstico e Insights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4. Manipulación de datos</vt:lpstr>
      <vt:lpstr>5.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Fabiola</dc:creator>
  <cp:lastModifiedBy>ALUMNO - JHAN POOL ANIBAL HUAYRE MAURICIO</cp:lastModifiedBy>
  <cp:revision>12</cp:revision>
  <dcterms:created xsi:type="dcterms:W3CDTF">2024-02-11T02:01:32Z</dcterms:created>
  <dcterms:modified xsi:type="dcterms:W3CDTF">2024-06-09T16:31:55Z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2023-11-05T00:00:00Z</vt:filetime>
  </property>
  <property fmtid="{D5CDD505-2E9C-101B-9397-08002B2CF9AE}" pid="3" name="Creator">
    <vt:lpwstr>Microsoft® PowerPoint® LTSC</vt:lpwstr>
  </property>
  <property fmtid="{D5CDD505-2E9C-101B-9397-08002B2CF9AE}" pid="4" name="LastSaved">
    <vt:filetime>2024-02-11T00:00:00Z</vt:filetime>
  </property>
  <property fmtid="{D5CDD505-2E9C-101B-9397-08002B2CF9AE}" pid="5" name="Producer">
    <vt:lpwstr>Microsoft® PowerPoint® LTSC</vt:lpwstr>
  </property>
</Properties>
</file>