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326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1" r:id="rId17"/>
    <p:sldId id="342" r:id="rId18"/>
    <p:sldId id="343" r:id="rId19"/>
    <p:sldId id="340" r:id="rId20"/>
    <p:sldId id="345" r:id="rId21"/>
    <p:sldId id="344" r:id="rId22"/>
    <p:sldId id="346" r:id="rId23"/>
    <p:sldId id="349" r:id="rId24"/>
    <p:sldId id="348" r:id="rId25"/>
    <p:sldId id="347" r:id="rId26"/>
    <p:sldId id="350" r:id="rId27"/>
    <p:sldId id="351" r:id="rId28"/>
    <p:sldId id="352" r:id="rId29"/>
    <p:sldId id="353" r:id="rId30"/>
    <p:sldId id="35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1040-D57D-4E53-8544-95E9B36AF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07DDA-766A-476F-B66F-BE55D4893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5073-5D9E-40D6-B0C2-E29694C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07EEC-D148-4506-A51F-98B6E1B0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4043-5898-4720-8E6E-5462DB5D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9CFA-8A7A-4CD5-AAD2-529E063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13D9A-B3F1-478B-A289-CEC92C5F8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DED4-330F-4045-94B5-1E701533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6D71-A46C-47EA-91C1-61A9BAFC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A308-137C-4689-BFBF-B56798F3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A54E0-898B-4257-B839-F5D02B576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72AE-61E0-4474-ACBA-88B6CFE1A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95FA-3385-4720-956B-994E7E5C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D32B-2D2A-4FE1-9708-6B25851D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3928-472C-4249-BD28-ECAC5062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9FF8-0823-4ADA-BD39-AFDFCC90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2B37-C951-4D9B-9BBF-347F5CFC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E6488-3634-4C68-9C48-5F7DCDC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F2BA-16FE-4D4F-A500-F8AC62AA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13488-A15F-4050-8184-B5DE1492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B809-DD82-40DE-885C-CFD4315D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BA84E-2134-4C87-943B-5C517732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66D5-AC02-4C02-8D99-33D10148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5741-D225-4BC0-A7FB-309E9B2C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F9AFD-A48B-45C0-B4DD-D03AAA69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23C4-51F5-48BA-A454-1E4E81A1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B41D-FBD4-4509-9459-BDC434A9E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C82F4-EC1F-483B-B9B9-2BD3DCF66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D377-0BBB-4D94-B84A-034C3DF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4297F-AF25-401F-BC66-55344258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D5A1D-4455-4288-ADB0-8740C06E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8AFF-AEF8-412E-82B5-FD59399C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3022-C65D-4A7A-9980-99EAD2E8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56FB3-3B88-4160-B3F6-0CB3BD1C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ADF12-4513-434D-A086-75E8DFB7C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35500-9EFB-49CC-BEDB-01EBF7C2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7DB00-3185-494D-9488-BBC3C591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3E495-82A6-40E8-82A2-2187C4B7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5E339-8ACF-49E4-9A9D-9966A3C1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8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00E7-C420-4E8A-9984-E42B6CFA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C40BC-E30C-4F3F-8431-FD0D7DEF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A5B8D-5284-4898-844C-EB043ED7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D3321-6073-4C8B-9EE8-B9A81FE6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5D6C-6DA2-4150-9767-D2EBCCA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A68-67BF-4C08-A8CA-D30E2C8E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D1F76-B515-464E-B82E-DD6DB82A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AE72-44B2-45A4-8987-92DB8827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0470-957B-44D4-A613-D0FFD968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83488-7571-41DD-B961-D6BDA335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D324-AA47-4EB7-B7DC-0AACCA45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5625-DACA-4C8F-BBD2-F89B44F8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A6131-1D91-45D1-999D-CA159670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DBA8-0A8C-4D0B-8C57-3A57EDA4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98CE-83C4-4C69-8F45-F3DACBB41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43307-0236-411B-A83A-6DDE06EC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AD014-5CC4-4912-A853-375ADE38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B904-4758-4E71-B122-A10BB3DA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4929-4AEF-4BA2-8A64-C934079E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A3765-8097-4DBB-ADBC-9E7E6851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729B-8F56-415F-A0C1-1D58D4243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5EF09-19DC-4305-86C3-DEC898C8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A86B-2019-43B2-AF3A-DCDE994BE14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6F8C-EDDD-4827-89BC-B5ED3BA4A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B307-5E62-47E7-9DAA-CC325E4C5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7239-0A50-4346-AE2C-CF87636D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pt. 2:</a:t>
            </a:r>
            <a:br>
              <a:rPr lang="en-US" dirty="0"/>
            </a:br>
            <a:r>
              <a:rPr lang="en-US" dirty="0"/>
              <a:t>Supervised</a:t>
            </a:r>
            <a:br>
              <a:rPr lang="en-US" dirty="0"/>
            </a:br>
            <a:br>
              <a:rPr lang="en-US" dirty="0"/>
            </a:br>
            <a:r>
              <a:rPr lang="en-US" sz="4000" b="1" dirty="0"/>
              <a:t>ACE 592 SAE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74A1D4-4169-47E4-8CCD-27B4D7679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5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B93C-E9C8-445A-8BB6-523896EE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LASSO for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A4C4-061A-403D-9CC5-7C7B26CE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LASSO and penalized regression has some desirable characteristics for prediction:</a:t>
            </a:r>
          </a:p>
          <a:p>
            <a:endParaRPr lang="en-US" dirty="0"/>
          </a:p>
          <a:p>
            <a:r>
              <a:rPr lang="en-US" dirty="0"/>
              <a:t>Relatively simple and low cost to estimate (just OLS + a penalty).</a:t>
            </a:r>
          </a:p>
          <a:p>
            <a:endParaRPr lang="en-US" dirty="0"/>
          </a:p>
          <a:p>
            <a:r>
              <a:rPr lang="en-US" dirty="0"/>
              <a:t>Prevents overfitting via choice of a good penalty term, which can be chosen using cross validation.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5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B93C-E9C8-445A-8BB6-523896EE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LASSO for 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A4C4-061A-403D-9CC5-7C7B26CE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LASSO and Elastic Nets can be a good tool to get an idea of variable selection:</a:t>
            </a:r>
          </a:p>
          <a:p>
            <a:endParaRPr lang="en-US" dirty="0"/>
          </a:p>
          <a:p>
            <a:r>
              <a:rPr lang="en-US" dirty="0"/>
              <a:t>LASSO will zero out coefficients, leaving you with a reduced number of variables that actually help predict the target. These can then be included in another model as controls.</a:t>
            </a:r>
          </a:p>
          <a:p>
            <a:endParaRPr lang="en-US" dirty="0"/>
          </a:p>
          <a:p>
            <a:r>
              <a:rPr lang="en-US" dirty="0"/>
              <a:t>The correlation problem can be adjusted by either 1) randomly dropping features from your list or 2) using an Elastic Net.</a:t>
            </a:r>
          </a:p>
        </p:txBody>
      </p:sp>
    </p:spTree>
    <p:extLst>
      <p:ext uri="{BB962C8B-B14F-4D97-AF65-F5344CB8AC3E}">
        <p14:creationId xmlns:p14="http://schemas.microsoft.com/office/powerpoint/2010/main" val="213386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B93C-E9C8-445A-8BB6-523896EE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Fact: Penalized Regression and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A4C4-061A-403D-9CC5-7C7B26CE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Another type of SML model is </a:t>
            </a:r>
            <a:r>
              <a:rPr lang="en-US" b="1" dirty="0"/>
              <a:t>Support Vector Machines</a:t>
            </a:r>
            <a:r>
              <a:rPr lang="en-US" i="1" dirty="0"/>
              <a:t>, </a:t>
            </a:r>
            <a:r>
              <a:rPr lang="en-US" dirty="0"/>
              <a:t>which essentially draws hyper planes to try and classify observations.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example on the left, blue and green dots have two difference labels.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extended to non-linear classification with kernels.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3DDE97D-0D06-4934-B577-8054AC274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73" y="1888168"/>
            <a:ext cx="4542527" cy="44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5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B93C-E9C8-445A-8BB6-523896EE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Fact: Penalized Regression and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A4C4-061A-403D-9CC5-7C7B26CE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classification, it tries to minimize the following objective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Look familiar?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case, the lambda hyper parameter controls the margin around the hyperplane.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2A8D5-701D-4E86-9925-C64C296D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95" y="2589771"/>
            <a:ext cx="7236763" cy="14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4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B93C-E9C8-445A-8BB6-523896EE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Example</a:t>
            </a:r>
          </a:p>
        </p:txBody>
      </p:sp>
    </p:spTree>
    <p:extLst>
      <p:ext uri="{BB962C8B-B14F-4D97-AF65-F5344CB8AC3E}">
        <p14:creationId xmlns:p14="http://schemas.microsoft.com/office/powerpoint/2010/main" val="169275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CCA0-92A6-4AFE-AA12-F1DC615C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C95B2-6BDE-4F27-B38B-166C1872E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popular SML algorithm that does both classification (discrete y) and regression (continuous y).</a:t>
            </a:r>
          </a:p>
          <a:p>
            <a:endParaRPr lang="en-US" dirty="0"/>
          </a:p>
          <a:p>
            <a:r>
              <a:rPr lang="en-US" dirty="0"/>
              <a:t>Fast, lightweight, and effective. This makes it a popular choice for prediction.</a:t>
            </a:r>
          </a:p>
          <a:p>
            <a:endParaRPr lang="en-US" dirty="0"/>
          </a:p>
          <a:p>
            <a:r>
              <a:rPr lang="en-US" dirty="0"/>
              <a:t>Deep learning tends to be best for big datasets.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5A22E42-D336-471B-92EA-24BD04C202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2075"/>
            <a:ext cx="5181600" cy="3658437"/>
          </a:xfrm>
        </p:spPr>
      </p:pic>
    </p:spTree>
    <p:extLst>
      <p:ext uri="{BB962C8B-B14F-4D97-AF65-F5344CB8AC3E}">
        <p14:creationId xmlns:p14="http://schemas.microsoft.com/office/powerpoint/2010/main" val="209941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E4D2E-0176-4C18-8285-8C1EAAE0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Review of the Algorithm: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D25AB-9D46-45B2-8F15-9400A9D1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Do a split on a certain variable in the data.</a:t>
            </a:r>
          </a:p>
          <a:p>
            <a:pPr marL="514350" indent="-514350">
              <a:buAutoNum type="arabicPeriod"/>
            </a:pPr>
            <a:r>
              <a:rPr lang="en-US" dirty="0"/>
              <a:t>Examine how consistent the leaves are, usually by taking an expectation.</a:t>
            </a:r>
          </a:p>
          <a:p>
            <a:pPr marL="514350" indent="-514350">
              <a:buAutoNum type="arabicPeriod"/>
            </a:pPr>
            <a:r>
              <a:rPr lang="en-US" dirty="0"/>
              <a:t>Determine whether the split gave you any </a:t>
            </a:r>
            <a:r>
              <a:rPr lang="en-US" b="1" i="1" dirty="0"/>
              <a:t>information gain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Repeat 1-3 until some condition is met.</a:t>
            </a:r>
          </a:p>
        </p:txBody>
      </p:sp>
    </p:spTree>
    <p:extLst>
      <p:ext uri="{BB962C8B-B14F-4D97-AF65-F5344CB8AC3E}">
        <p14:creationId xmlns:p14="http://schemas.microsoft.com/office/powerpoint/2010/main" val="199800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E4D2E-0176-4C18-8285-8C1EAAE0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Hyperparameters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D25AB-9D46-45B2-8F15-9400A9D1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“condition” it must meet is exactly the hyperparameter that we need to choose.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downside of this algorithm is that there are more hyperparameters than usual:</a:t>
            </a:r>
          </a:p>
          <a:p>
            <a:pPr>
              <a:buFontTx/>
              <a:buChar char="-"/>
            </a:pPr>
            <a:r>
              <a:rPr lang="en-US" dirty="0"/>
              <a:t>Number of trees.</a:t>
            </a:r>
          </a:p>
          <a:p>
            <a:pPr>
              <a:buFontTx/>
              <a:buChar char="-"/>
            </a:pPr>
            <a:r>
              <a:rPr lang="en-US" dirty="0"/>
              <a:t>Max depth (how far a branch can go).</a:t>
            </a:r>
          </a:p>
          <a:p>
            <a:pPr>
              <a:buFontTx/>
              <a:buChar char="-"/>
            </a:pPr>
            <a:r>
              <a:rPr lang="en-US" dirty="0"/>
              <a:t>Minimum leaf sample (how many </a:t>
            </a:r>
            <a:r>
              <a:rPr lang="en-US" dirty="0" err="1"/>
              <a:t>obs</a:t>
            </a:r>
            <a:r>
              <a:rPr lang="en-US" dirty="0"/>
              <a:t> must be on a leaf).</a:t>
            </a:r>
          </a:p>
          <a:p>
            <a:pPr marL="0" indent="0">
              <a:buNone/>
            </a:pPr>
            <a:r>
              <a:rPr lang="en-US" dirty="0"/>
              <a:t>	… and many others.</a:t>
            </a:r>
          </a:p>
        </p:txBody>
      </p:sp>
    </p:spTree>
    <p:extLst>
      <p:ext uri="{BB962C8B-B14F-4D97-AF65-F5344CB8AC3E}">
        <p14:creationId xmlns:p14="http://schemas.microsoft.com/office/powerpoint/2010/main" val="320839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DF7D-A0B0-44F4-8EB2-0CFDE033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of How Cross Validation Works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FA621EB3-A054-4069-957C-8497ADC4C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81" y="1901395"/>
            <a:ext cx="6985438" cy="4199797"/>
          </a:xfrm>
        </p:spPr>
      </p:pic>
    </p:spTree>
    <p:extLst>
      <p:ext uri="{BB962C8B-B14F-4D97-AF65-F5344CB8AC3E}">
        <p14:creationId xmlns:p14="http://schemas.microsoft.com/office/powerpoint/2010/main" val="1081566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CCA0-92A6-4AFE-AA12-F1DC615C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Hyperparameters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4D6358-62A2-4A91-8A7D-FBB98615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ordinary work flow:</a:t>
            </a:r>
          </a:p>
          <a:p>
            <a:pPr marL="514350" indent="-514350">
              <a:buAutoNum type="arabicPeriod"/>
            </a:pPr>
            <a:r>
              <a:rPr lang="en-US" dirty="0"/>
              <a:t>Choose a grid space over which to find parameters.</a:t>
            </a:r>
          </a:p>
          <a:p>
            <a:pPr marL="514350" indent="-514350">
              <a:buAutoNum type="arabicPeriod"/>
            </a:pPr>
            <a:r>
              <a:rPr lang="en-US" dirty="0"/>
              <a:t>Do K-fold Cross Validation using your data to estimate performance of a set of parameters.</a:t>
            </a:r>
          </a:p>
          <a:p>
            <a:pPr marL="514350" indent="-514350">
              <a:buAutoNum type="arabicPeriod"/>
            </a:pPr>
            <a:r>
              <a:rPr lang="en-US" dirty="0"/>
              <a:t>Choose the set that maximizes performance.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2 can take a very long time, which is why we want to parallelize!</a:t>
            </a:r>
          </a:p>
        </p:txBody>
      </p:sp>
    </p:spTree>
    <p:extLst>
      <p:ext uri="{BB962C8B-B14F-4D97-AF65-F5344CB8AC3E}">
        <p14:creationId xmlns:p14="http://schemas.microsoft.com/office/powerpoint/2010/main" val="9946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19D7-6C44-4B2F-B889-8961803E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5786-5BBC-4696-930D-744027F8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other tool kit in ML is for when you have </a:t>
            </a:r>
            <a:r>
              <a:rPr lang="en-US" b="1" i="1" dirty="0"/>
              <a:t>labeled data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far most of the applications focus on </a:t>
            </a:r>
            <a:r>
              <a:rPr lang="en-US" b="1" i="1" dirty="0"/>
              <a:t>minimizing prediction error of labels using features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lecture, we will talk about doing both </a:t>
            </a:r>
            <a:r>
              <a:rPr lang="en-US" i="1" dirty="0"/>
              <a:t>prediction </a:t>
            </a:r>
            <a:r>
              <a:rPr lang="en-US" dirty="0"/>
              <a:t>and </a:t>
            </a:r>
            <a:r>
              <a:rPr lang="en-US" i="1" dirty="0"/>
              <a:t>feature selection </a:t>
            </a:r>
            <a:r>
              <a:rPr lang="en-US" dirty="0"/>
              <a:t>with supervised ML.</a:t>
            </a:r>
          </a:p>
        </p:txBody>
      </p:sp>
    </p:spTree>
    <p:extLst>
      <p:ext uri="{BB962C8B-B14F-4D97-AF65-F5344CB8AC3E}">
        <p14:creationId xmlns:p14="http://schemas.microsoft.com/office/powerpoint/2010/main" val="655400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4784-9F34-4C60-8586-C6306E83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AACD26-A3A4-4940-A794-B28F52812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091" y="1825625"/>
            <a:ext cx="10249818" cy="4351338"/>
          </a:xfrm>
        </p:spPr>
      </p:pic>
    </p:spTree>
    <p:extLst>
      <p:ext uri="{BB962C8B-B14F-4D97-AF65-F5344CB8AC3E}">
        <p14:creationId xmlns:p14="http://schemas.microsoft.com/office/powerpoint/2010/main" val="164864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3805-E37A-4706-8395-018D9657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23D6-5B9A-4E28-B26E-80A8219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one of the most widely used types of SML.</a:t>
            </a:r>
          </a:p>
          <a:p>
            <a:endParaRPr lang="en-US" dirty="0"/>
          </a:p>
          <a:p>
            <a:r>
              <a:rPr lang="en-US" dirty="0"/>
              <a:t>Deep learning methods are constructed of </a:t>
            </a:r>
            <a:r>
              <a:rPr lang="en-US" b="1" i="1" dirty="0"/>
              <a:t>artificial neural networks</a:t>
            </a:r>
            <a:r>
              <a:rPr lang="en-US" dirty="0"/>
              <a:t>, usually just called </a:t>
            </a:r>
            <a:r>
              <a:rPr lang="en-US" b="1" i="1" dirty="0"/>
              <a:t>neural networks (NN).</a:t>
            </a:r>
          </a:p>
          <a:p>
            <a:endParaRPr lang="en-US" b="1" i="1" dirty="0"/>
          </a:p>
          <a:p>
            <a:r>
              <a:rPr lang="en-US" dirty="0"/>
              <a:t> Called “neural” because the algorithm is made up of connected “nodes” that are meant to model a biological brain.</a:t>
            </a:r>
          </a:p>
        </p:txBody>
      </p:sp>
    </p:spTree>
    <p:extLst>
      <p:ext uri="{BB962C8B-B14F-4D97-AF65-F5344CB8AC3E}">
        <p14:creationId xmlns:p14="http://schemas.microsoft.com/office/powerpoint/2010/main" val="241935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F1C2-7D06-496E-B423-EA516F88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“</a:t>
            </a:r>
            <a:r>
              <a:rPr lang="en-US" dirty="0" err="1"/>
              <a:t>sorta</a:t>
            </a:r>
            <a:r>
              <a:rPr lang="en-US" dirty="0"/>
              <a:t>”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0C3E-48F7-43C1-873E-18DF1701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There are </a:t>
            </a:r>
            <a:r>
              <a:rPr lang="en-US" b="1" i="1" dirty="0"/>
              <a:t>input layers </a:t>
            </a:r>
            <a:r>
              <a:rPr lang="en-US" dirty="0"/>
              <a:t>that take in the features of the data.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input layers aggregate the features by weighting them, and then running it through an “</a:t>
            </a:r>
            <a:r>
              <a:rPr lang="en-US" i="1" dirty="0"/>
              <a:t>activation function</a:t>
            </a:r>
            <a:r>
              <a:rPr lang="en-US" dirty="0"/>
              <a:t>” (e.g. logit function).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They then pass their output to </a:t>
            </a:r>
            <a:r>
              <a:rPr lang="en-US" b="1" i="1" dirty="0"/>
              <a:t>the hidden layer if they are activated </a:t>
            </a:r>
            <a:r>
              <a:rPr lang="en-US" dirty="0"/>
              <a:t>(meet a threshold). The process repeats.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Eventually, the </a:t>
            </a:r>
            <a:r>
              <a:rPr lang="en-US" b="1" i="1" dirty="0"/>
              <a:t>hidden layer </a:t>
            </a:r>
            <a:r>
              <a:rPr lang="en-US" dirty="0"/>
              <a:t>passes to the </a:t>
            </a:r>
            <a:r>
              <a:rPr lang="en-US" b="1" i="1" dirty="0"/>
              <a:t>output layer</a:t>
            </a:r>
            <a:r>
              <a:rPr lang="en-US" dirty="0"/>
              <a:t>, which we compare against the true output.</a:t>
            </a:r>
          </a:p>
        </p:txBody>
      </p:sp>
    </p:spTree>
    <p:extLst>
      <p:ext uri="{BB962C8B-B14F-4D97-AF65-F5344CB8AC3E}">
        <p14:creationId xmlns:p14="http://schemas.microsoft.com/office/powerpoint/2010/main" val="1278825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26A-333B-4EE8-8FE7-68070049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Classification (2 hidden layers)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090A96C-C431-4527-AFFB-F0BE53C65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2815"/>
            <a:ext cx="10515600" cy="3896957"/>
          </a:xfrm>
        </p:spPr>
      </p:pic>
    </p:spTree>
    <p:extLst>
      <p:ext uri="{BB962C8B-B14F-4D97-AF65-F5344CB8AC3E}">
        <p14:creationId xmlns:p14="http://schemas.microsoft.com/office/powerpoint/2010/main" val="190476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F1C2-7D06-496E-B423-EA516F88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“</a:t>
            </a:r>
            <a:r>
              <a:rPr lang="en-US" dirty="0" err="1"/>
              <a:t>sorta</a:t>
            </a:r>
            <a:r>
              <a:rPr lang="en-US" dirty="0"/>
              <a:t>”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0C3E-48F7-43C1-873E-18DF1701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essence, the training task is to figure out which “pathways” actually help you predict the target.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output of a neuron helps increase accuracy, </a:t>
            </a:r>
            <a:r>
              <a:rPr lang="en-US" b="1" i="1" dirty="0"/>
              <a:t>weight it more</a:t>
            </a:r>
            <a:r>
              <a:rPr lang="en-US" dirty="0"/>
              <a:t>.</a:t>
            </a:r>
          </a:p>
          <a:p>
            <a:r>
              <a:rPr lang="en-US" dirty="0"/>
              <a:t>If the output of a neuron decreases accuracy, </a:t>
            </a:r>
            <a:r>
              <a:rPr lang="en-US" b="1" i="1" dirty="0"/>
              <a:t>weight it less.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dirty="0"/>
              <a:t>If we can choose these “weights” to maximize accuracy, we can crudely do what an </a:t>
            </a:r>
            <a:r>
              <a:rPr lang="en-US" b="1" i="1" dirty="0"/>
              <a:t>actual brain does.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7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B139-18C2-41D6-A088-E1A87B08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pick pathways?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0511-A19E-4713-B50A-A5D2BE55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widely used algorithm is </a:t>
            </a:r>
            <a:r>
              <a:rPr lang="en-US" b="1" i="1" dirty="0" err="1"/>
              <a:t>backpropogation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gradient descent, it goes </a:t>
            </a:r>
            <a:r>
              <a:rPr lang="en-US" b="1" i="1" dirty="0"/>
              <a:t>backwards through the network</a:t>
            </a:r>
            <a:r>
              <a:rPr lang="en-US" dirty="0"/>
              <a:t> to calculate the best weights.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picks the </a:t>
            </a:r>
            <a:r>
              <a:rPr lang="en-US" b="1" i="1" dirty="0"/>
              <a:t>all the weights</a:t>
            </a:r>
            <a:r>
              <a:rPr lang="en-US" dirty="0"/>
              <a:t> that minimize the prediction error of that observation.</a:t>
            </a:r>
          </a:p>
        </p:txBody>
      </p:sp>
    </p:spTree>
    <p:extLst>
      <p:ext uri="{BB962C8B-B14F-4D97-AF65-F5344CB8AC3E}">
        <p14:creationId xmlns:p14="http://schemas.microsoft.com/office/powerpoint/2010/main" val="379942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3B8E6692-07D0-4655-8335-FB030BB20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01" y="1294092"/>
            <a:ext cx="6596198" cy="44962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0A56B-B21F-4F42-8B21-202D252A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Type of Weight Calculation </a:t>
            </a:r>
          </a:p>
        </p:txBody>
      </p:sp>
    </p:spTree>
    <p:extLst>
      <p:ext uri="{BB962C8B-B14F-4D97-AF65-F5344CB8AC3E}">
        <p14:creationId xmlns:p14="http://schemas.microsoft.com/office/powerpoint/2010/main" val="317263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7018-3BD6-4E9E-BADC-A4E2439D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GIF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829B549-D0C7-4A49-885C-947894519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320131"/>
            <a:ext cx="5715000" cy="3362325"/>
          </a:xfrm>
        </p:spPr>
      </p:pic>
    </p:spTree>
    <p:extLst>
      <p:ext uri="{BB962C8B-B14F-4D97-AF65-F5344CB8AC3E}">
        <p14:creationId xmlns:p14="http://schemas.microsoft.com/office/powerpoint/2010/main" val="1467618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171D-4015-4C71-BC79-579107D5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5EC6-8511-408C-8A91-B5768EA4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hyperparameters are the number of neurons, the number of hidden layers, the activation function, and many more.</a:t>
            </a:r>
          </a:p>
          <a:p>
            <a:endParaRPr lang="en-US" dirty="0"/>
          </a:p>
          <a:p>
            <a:r>
              <a:rPr lang="en-US" dirty="0"/>
              <a:t>The advantage of this approach is that </a:t>
            </a:r>
            <a:r>
              <a:rPr lang="en-US" b="1" i="1" dirty="0"/>
              <a:t>it scales incredibly well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disadvantage is that </a:t>
            </a:r>
            <a:r>
              <a:rPr lang="en-US" b="1" i="1" dirty="0"/>
              <a:t>it is computationally costly.</a:t>
            </a:r>
          </a:p>
        </p:txBody>
      </p:sp>
    </p:spTree>
    <p:extLst>
      <p:ext uri="{BB962C8B-B14F-4D97-AF65-F5344CB8AC3E}">
        <p14:creationId xmlns:p14="http://schemas.microsoft.com/office/powerpoint/2010/main" val="3510627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1DB4-7EE2-436D-803F-191D5942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3C03D9B-6C83-4874-9B32-0A02F79B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3" y="1807369"/>
            <a:ext cx="4430733" cy="36908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821D05-6AD8-413C-B3A7-38593328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4295"/>
            <a:ext cx="5525233" cy="2638581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9999F15B-AE23-4A3A-A41B-063911773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7575"/>
            <a:ext cx="5076825" cy="253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7BFDB3-80E5-4DE1-9614-8FF7FC6F9F63}"/>
              </a:ext>
            </a:extLst>
          </p:cNvPr>
          <p:cNvSpPr txBox="1"/>
          <p:nvPr/>
        </p:nvSpPr>
        <p:spPr>
          <a:xfrm>
            <a:off x="7708110" y="5719763"/>
            <a:ext cx="241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Developed by Facebook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A772E-FB2D-4EF0-888A-4E3205C41835}"/>
              </a:ext>
            </a:extLst>
          </p:cNvPr>
          <p:cNvSpPr txBox="1"/>
          <p:nvPr/>
        </p:nvSpPr>
        <p:spPr>
          <a:xfrm>
            <a:off x="1934221" y="5586440"/>
            <a:ext cx="219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Developed by Google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DD0F7-E9F6-4E85-A3C8-632042816187}"/>
              </a:ext>
            </a:extLst>
          </p:cNvPr>
          <p:cNvSpPr txBox="1"/>
          <p:nvPr/>
        </p:nvSpPr>
        <p:spPr>
          <a:xfrm>
            <a:off x="7763476" y="3568210"/>
            <a:ext cx="219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Developed by Google</a:t>
            </a:r>
          </a:p>
        </p:txBody>
      </p:sp>
    </p:spTree>
    <p:extLst>
      <p:ext uri="{BB962C8B-B14F-4D97-AF65-F5344CB8AC3E}">
        <p14:creationId xmlns:p14="http://schemas.microsoft.com/office/powerpoint/2010/main" val="40571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19D7-6C44-4B2F-B889-8961803E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Algorithms We Will Go Over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835E9-3E29-4491-AEA2-B9EE925D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i="1" dirty="0"/>
              <a:t>Least Absolute Shrinkage and Selection Operator (LASSO)</a:t>
            </a:r>
          </a:p>
          <a:p>
            <a:pPr marL="1201738" indent="-287338">
              <a:buNone/>
            </a:pPr>
            <a:r>
              <a:rPr lang="en-US" sz="3600" i="1" dirty="0"/>
              <a:t>- </a:t>
            </a:r>
            <a:r>
              <a:rPr lang="en-US" sz="3600" dirty="0"/>
              <a:t>For predicting a target and learning its most important predictors.</a:t>
            </a:r>
          </a:p>
          <a:p>
            <a:pPr marL="0" indent="0">
              <a:buNone/>
            </a:pPr>
            <a:r>
              <a:rPr lang="en-US" sz="3600" i="1" dirty="0"/>
              <a:t>2. Random Forest</a:t>
            </a:r>
          </a:p>
          <a:p>
            <a:pPr marL="1196975" indent="-225425">
              <a:buNone/>
            </a:pPr>
            <a:r>
              <a:rPr lang="en-US" sz="3600" i="1" dirty="0"/>
              <a:t>	- </a:t>
            </a:r>
            <a:r>
              <a:rPr lang="en-US" sz="3600" dirty="0"/>
              <a:t>For doing out of sample prediction or classification.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6228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4D7E-B72A-437F-8E56-1C377DFF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SML in Econometrics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3EFA-C4A6-4901-B334-1D00D3C9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42A7B-0458-46C6-AE94-97A45598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56" y="1319095"/>
            <a:ext cx="8373644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1D787-E6BD-4395-9433-7FA1244B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04" y="3005255"/>
            <a:ext cx="9078592" cy="10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046BB-C04C-426E-8ED8-A46DB21EC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540" y="4270622"/>
            <a:ext cx="820217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9C6C-A3A8-4287-B67E-D09332CB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2601-9E3C-4E43-BECD-13B031D6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OLS regression, we choose coefficient by solving this optimization 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problem that might arise if </a:t>
            </a:r>
            <a:r>
              <a:rPr lang="en-US" b="1" i="1" dirty="0"/>
              <a:t>overfitting</a:t>
            </a:r>
            <a:r>
              <a:rPr lang="en-US" dirty="0"/>
              <a:t>: use of too many covariates which will fit the data too specifically.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E69DA-E51E-4D18-B810-B4603922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88" y="2762823"/>
            <a:ext cx="5688829" cy="17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9C6C-A3A8-4287-B67E-D09332CB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2601-9E3C-4E43-BECD-13B031D6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way to accomplish this is by “penalizing” the objective function for too many betas: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now you can see that the more coefficients we can set to zero, the better we will satisfy this constraint.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BDB8B-5B1A-497D-B311-BA991E17E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94" y="3100526"/>
            <a:ext cx="878327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9C6C-A3A8-4287-B67E-D09332CB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2601-9E3C-4E43-BECD-13B031D6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we can write 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makes it clear that lambda = 0 is just OLS. The parameter lambda is our main </a:t>
            </a:r>
            <a:r>
              <a:rPr lang="en-US" b="1" i="1" dirty="0"/>
              <a:t>hyperparameter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A8D6D-4DDA-4409-95D4-CE8D18FC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65" y="2509462"/>
            <a:ext cx="7316453" cy="15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9C6C-A3A8-4287-B67E-D09332CB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2601-9E3C-4E43-BECD-13B031D6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Clearly we used the L1 norm for the penalty, but we didn’t have to. We could have used L2: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</a:t>
            </a:r>
            <a:r>
              <a:rPr lang="en-US" b="1" i="1" dirty="0"/>
              <a:t>ridge regression estimator.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will the regression change now? </a:t>
            </a:r>
            <a:r>
              <a:rPr lang="en-US" b="1" i="1" dirty="0"/>
              <a:t>Will it set more or less coefficients to zero compared to LASSO?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69905-E57E-4369-B71C-7EB4E74D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65" y="2961543"/>
            <a:ext cx="5033059" cy="128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9C6C-A3A8-4287-B67E-D09332CB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2601-9E3C-4E43-BECD-13B031D6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will set </a:t>
            </a:r>
            <a:r>
              <a:rPr lang="en-US" b="1" i="1" dirty="0"/>
              <a:t>less coefficients to zero</a:t>
            </a:r>
            <a:r>
              <a:rPr lang="en-US" dirty="0"/>
              <a:t>. If we wanted to split the difference, we can add a hyperparameter to get an </a:t>
            </a:r>
            <a:r>
              <a:rPr lang="en-US" b="1" i="1" dirty="0"/>
              <a:t>elastic net: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now we have to choose both penalties, giving us </a:t>
            </a:r>
            <a:r>
              <a:rPr lang="en-US" b="1" i="1" dirty="0"/>
              <a:t>two hyperparameters.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might this be useful?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5577E-60BD-4357-A308-0D967865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28" y="2851990"/>
            <a:ext cx="6647744" cy="13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9C6C-A3A8-4287-B67E-D09332CB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Penalized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2601-9E3C-4E43-BECD-13B031D6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major limitation of LASSO is that it </a:t>
            </a:r>
            <a:r>
              <a:rPr lang="en-US" b="1" i="1" dirty="0"/>
              <a:t>views all correlated variables as interchangeable</a:t>
            </a:r>
            <a:r>
              <a:rPr lang="en-US" dirty="0"/>
              <a:t>. This means it may arbitrarily leave a variable out, even if the variable is meaningful for the target.</a:t>
            </a:r>
          </a:p>
          <a:p>
            <a:endParaRPr lang="en-US" dirty="0"/>
          </a:p>
          <a:p>
            <a:r>
              <a:rPr lang="en-US" dirty="0"/>
              <a:t>In ridge regression, it will </a:t>
            </a:r>
            <a:r>
              <a:rPr lang="en-US" b="1" i="1" dirty="0"/>
              <a:t>hardly ever zero out coefficients</a:t>
            </a:r>
            <a:r>
              <a:rPr lang="en-US" dirty="0"/>
              <a:t>, meaning its not effective as a dimension reduction technique.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/>
              <a:t>elastic net is a way to split the difference</a:t>
            </a:r>
            <a:r>
              <a:rPr lang="en-US" dirty="0"/>
              <a:t>. It will zero out some coefficients but not get tripped up on correlated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9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1196</Words>
  <Application>Microsoft Office PowerPoint</Application>
  <PresentationFormat>Widescreen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Machine Learning pt. 2: Supervised  ACE 592 SAE</vt:lpstr>
      <vt:lpstr>Supervised Machine Learning</vt:lpstr>
      <vt:lpstr>Two Algorithms We Will Go Over</vt:lpstr>
      <vt:lpstr>Penalized Regression</vt:lpstr>
      <vt:lpstr>Penalized Regression</vt:lpstr>
      <vt:lpstr>Penalized Regression</vt:lpstr>
      <vt:lpstr>Penalized Regression</vt:lpstr>
      <vt:lpstr>Penalized Regression</vt:lpstr>
      <vt:lpstr>Limitations of Penalized Models</vt:lpstr>
      <vt:lpstr>Example: LASSO for Prediction</vt:lpstr>
      <vt:lpstr>Example: LASSO for Variable Selection</vt:lpstr>
      <vt:lpstr>Fun Fact: Penalized Regression and SVM</vt:lpstr>
      <vt:lpstr>Fun Fact: Penalized Regression and SVM</vt:lpstr>
      <vt:lpstr>LASSO Example</vt:lpstr>
      <vt:lpstr>Random Forest Algorithm</vt:lpstr>
      <vt:lpstr>A Review of the Algorithm:</vt:lpstr>
      <vt:lpstr>The Hyperparameters </vt:lpstr>
      <vt:lpstr>Reminder of How Cross Validation Works</vt:lpstr>
      <vt:lpstr>Tuning Hyperparameters</vt:lpstr>
      <vt:lpstr>Deep Learning</vt:lpstr>
      <vt:lpstr>Deep Learning</vt:lpstr>
      <vt:lpstr>How they “sorta” work:</vt:lpstr>
      <vt:lpstr>An Example of Classification (2 hidden layers)</vt:lpstr>
      <vt:lpstr>How they “sorta” work:</vt:lpstr>
      <vt:lpstr>How should we pick pathways?</vt:lpstr>
      <vt:lpstr>One Type of Weight Calculation </vt:lpstr>
      <vt:lpstr>Another GIF</vt:lpstr>
      <vt:lpstr>The Power of Deep Learning</vt:lpstr>
      <vt:lpstr>Python Packages</vt:lpstr>
      <vt:lpstr>Applications of SML in Econometrics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and  Data Storage ACE 592 SAE</dc:title>
  <dc:creator>Hutchins, Jared</dc:creator>
  <cp:lastModifiedBy>Hutchins, Jared</cp:lastModifiedBy>
  <cp:revision>49</cp:revision>
  <dcterms:created xsi:type="dcterms:W3CDTF">2021-04-19T20:45:49Z</dcterms:created>
  <dcterms:modified xsi:type="dcterms:W3CDTF">2021-05-04T15:07:33Z</dcterms:modified>
</cp:coreProperties>
</file>