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040-D57D-4E53-8544-95E9B36A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DDA-766A-476F-B66F-BE55D48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5073-5D9E-40D6-B0C2-E29694C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7EEC-D148-4506-A51F-98B6E1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043-5898-4720-8E6E-5462DB5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9CFA-8A7A-4CD5-AAD2-529E0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3D9A-B3F1-478B-A289-CEC92C5F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DED4-330F-4045-94B5-1E70153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D71-A46C-47EA-91C1-61A9BAF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A308-137C-4689-BFBF-B56798F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54E0-898B-4257-B839-F5D02B57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AE-61E0-4474-ACBA-88B6CFE1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95FA-3385-4720-956B-994E7E5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32B-2D2A-4FE1-9708-6B25851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928-472C-4249-BD28-ECAC506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FF8-0823-4ADA-BD39-AFDFCC9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B37-C951-4D9B-9BBF-347F5CF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6488-3634-4C68-9C48-5F7DCDC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F2BA-16FE-4D4F-A500-F8AC62A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488-A15F-4050-8184-B5DE149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809-DD82-40DE-885C-CFD4315D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A84E-2134-4C87-943B-5C517732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6D5-AC02-4C02-8D99-33D1014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741-D225-4BC0-A7FB-309E9B2C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9AFD-A48B-45C0-B4DD-D03AAA6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3C4-51F5-48BA-A454-1E4E81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1D-FBD4-4509-9459-BDC434A9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82F4-EC1F-483B-B9B9-2BD3DCF6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377-0BBB-4D94-B84A-034C3DF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297F-AF25-401F-BC66-5534425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5A1D-4455-4288-ADB0-8740C06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AFF-AEF8-412E-82B5-FD59399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3022-C65D-4A7A-9980-99EAD2E8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6FB3-3B88-4160-B3F6-0CB3BD1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DF12-4513-434D-A086-75E8DFB7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5500-9EFB-49CC-BEDB-01EBF7C2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DB00-3185-494D-9488-BBC3C59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E495-82A6-40E8-82A2-2187C4B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E339-8ACF-49E4-9A9D-9966A3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00E7-C420-4E8A-9984-E42B6CF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40BC-E30C-4F3F-8431-FD0D7DE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B8D-5284-4898-844C-EB043ED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3321-6073-4C8B-9EE8-B9A81FE6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5D6C-6DA2-4150-9767-D2EBCCA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A68-67BF-4C08-A8CA-D30E2C8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F76-B515-464E-B82E-DD6DB82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E72-44B2-45A4-8987-92DB8827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470-957B-44D4-A613-D0FFD968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3488-7571-41DD-B961-D6BDA335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324-AA47-4EB7-B7DC-0AACCA4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5625-DACA-4C8F-BBD2-F89B44F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6131-1D91-45D1-999D-CA15967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DBA8-0A8C-4D0B-8C57-3A57EDA4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98CE-83C4-4C69-8F45-F3DACBB4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3307-0236-411B-A83A-6DDE06E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014-5CC4-4912-A853-375ADE3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B904-4758-4E71-B122-A10BB3DA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929-4AEF-4BA2-8A64-C93407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65-8097-4DBB-ADBC-9E7E68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729B-8F56-415F-A0C1-1D58D424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EF09-19DC-4305-86C3-DEC898C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A86B-2019-43B2-AF3A-DCDE994BE14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F8C-EDDD-4827-89BC-B5ED3BA4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307-5E62-47E7-9DAA-CC325E4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239-0A50-4346-AE2C-CF87636D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ACE 592 SAE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74A1D4-4169-47E4-8CCD-27B4D76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Bad Graphs:</a:t>
            </a:r>
            <a:br>
              <a:rPr lang="en-US"/>
            </a:br>
            <a:r>
              <a:rPr lang="en-US"/>
              <a:t>	Good, bad, ugly, or wrong?</a:t>
            </a:r>
            <a:endParaRPr lang="en-US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0D1ED88-12DF-4A29-87B3-F14DCA451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45" y="1825625"/>
            <a:ext cx="7958709" cy="4351338"/>
          </a:xfrm>
        </p:spPr>
      </p:pic>
    </p:spTree>
    <p:extLst>
      <p:ext uri="{BB962C8B-B14F-4D97-AF65-F5344CB8AC3E}">
        <p14:creationId xmlns:p14="http://schemas.microsoft.com/office/powerpoint/2010/main" val="3487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Bad Graphs:</a:t>
            </a:r>
            <a:br>
              <a:rPr lang="en-US"/>
            </a:br>
            <a:r>
              <a:rPr lang="en-US"/>
              <a:t>	Good, bad, ugly, or wrong?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7D207A-C3C1-4CEA-B065-0E5A6BBD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40" y="1825625"/>
            <a:ext cx="4062920" cy="4351338"/>
          </a:xfrm>
        </p:spPr>
      </p:pic>
    </p:spTree>
    <p:extLst>
      <p:ext uri="{BB962C8B-B14F-4D97-AF65-F5344CB8AC3E}">
        <p14:creationId xmlns:p14="http://schemas.microsoft.com/office/powerpoint/2010/main" val="19839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Bad Graphs:</a:t>
            </a:r>
            <a:br>
              <a:rPr lang="en-US"/>
            </a:br>
            <a:r>
              <a:rPr lang="en-US"/>
              <a:t>	Good, bad, ugly, or wrong?</a:t>
            </a:r>
            <a:endParaRPr lang="en-US" dirty="0"/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157885D-AF25-4BD6-BAC1-294D349D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806575"/>
            <a:ext cx="8239125" cy="4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Bad Graphs:</a:t>
            </a:r>
            <a:br>
              <a:rPr lang="en-US"/>
            </a:br>
            <a:r>
              <a:rPr lang="en-US"/>
              <a:t>	Good, bad, ugly, or wrong?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F7D251-77DE-41CC-9CF1-3900ADA9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565" y="1825625"/>
            <a:ext cx="8736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5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800-E36F-48CD-B9BC-3EDD1F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E5A0-59EE-466E-AF64-96C7E1F2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/>
              <a:t>Use graph types that are appropriate for the type of data.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visualizing proportions should usually be done with a pie chart instead of a bar chart.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4B55A-9659-4C7B-A827-A9210396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26" y="1702012"/>
            <a:ext cx="3286474" cy="2299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B61AC-5728-4EA6-A43D-A9683E6F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303" y="4300437"/>
            <a:ext cx="3934172" cy="24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800-E36F-48CD-B9BC-3EDD1F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E5A0-59EE-466E-AF64-96C7E1F2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2. Colors should be intuitive and meaningful.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Tx/>
              <a:buChar char="-"/>
            </a:pPr>
            <a:r>
              <a:rPr lang="en-US" dirty="0"/>
              <a:t>Does darker mean higher values? Lower values?</a:t>
            </a:r>
          </a:p>
          <a:p>
            <a:pPr>
              <a:buFontTx/>
              <a:buChar char="-"/>
            </a:pPr>
            <a:r>
              <a:rPr lang="en-US" dirty="0"/>
              <a:t>Does green = good? Does red = bad?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B791A6-420B-4ED7-9696-96F89662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16" y="2127250"/>
            <a:ext cx="528462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800-E36F-48CD-B9BC-3EDD1F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E5A0-59EE-466E-AF64-96C7E1F2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2. Colors should be intuitive and meaningful.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Tx/>
              <a:buChar char="-"/>
            </a:pPr>
            <a:r>
              <a:rPr lang="en-US" dirty="0"/>
              <a:t>Is the colormap diverging because there is a point of divergence?</a:t>
            </a:r>
          </a:p>
          <a:p>
            <a:pPr>
              <a:buFontTx/>
              <a:buChar char="-"/>
            </a:pPr>
            <a:r>
              <a:rPr lang="en-US" dirty="0"/>
              <a:t>If the colormap is a spectrum can the variable be interpreted on a spectrum?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BA48A-9AEB-40A9-9C6E-A37CC8C9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2" y="1825625"/>
            <a:ext cx="5858318" cy="40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800-E36F-48CD-B9BC-3EDD1F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E5A0-59EE-466E-AF64-96C7E1F2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2. Colors should be intuitive and meaningful.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Tx/>
              <a:buChar char="-"/>
            </a:pPr>
            <a:r>
              <a:rPr lang="en-US" dirty="0"/>
              <a:t>Can someone who is colorblind determine your values?</a:t>
            </a:r>
          </a:p>
          <a:p>
            <a:pPr>
              <a:buFontTx/>
              <a:buChar char="-"/>
            </a:pPr>
            <a:r>
              <a:rPr lang="en-US" dirty="0"/>
              <a:t>Are you using appropriate color maps?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F35B8-4064-42CF-9D23-8F8D9BED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46" y="1353999"/>
            <a:ext cx="5876110" cy="365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BAFE8-4774-469B-98DF-0FD008E9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86" y="5005249"/>
            <a:ext cx="5876110" cy="16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3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800-E36F-48CD-B9BC-3EDD1F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Good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E5A0-59EE-466E-AF64-96C7E1F2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3. The Proportional Ink Principle: the amount of ink you use should reflect its value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Tx/>
              <a:buChar char="-"/>
            </a:pPr>
            <a:r>
              <a:rPr lang="en-US" dirty="0"/>
              <a:t>Our eyes tend to interpret graphs this way.</a:t>
            </a:r>
          </a:p>
          <a:p>
            <a:pPr>
              <a:buFontTx/>
              <a:buChar char="-"/>
            </a:pPr>
            <a:r>
              <a:rPr lang="en-US" dirty="0"/>
              <a:t>Linear axes should always start from 0; log axes should start from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7B6F-4FFA-4F83-9C01-195B0B6D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0188"/>
            <a:ext cx="4248150" cy="2636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04D2C-54FC-4AD9-B83E-59F640E6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17" y="4295537"/>
            <a:ext cx="4158084" cy="23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We’ve gone over data visualization in the course quite a bit already.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that we have done a bit of exploring and are more comfortable with Python, we can dive it to some general principles of making graphs.</a:t>
            </a:r>
          </a:p>
        </p:txBody>
      </p:sp>
    </p:spTree>
    <p:extLst>
      <p:ext uri="{BB962C8B-B14F-4D97-AF65-F5344CB8AC3E}">
        <p14:creationId xmlns:p14="http://schemas.microsoft.com/office/powerpoint/2010/main" val="6554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goals of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3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goals of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Tell a story!</a:t>
            </a:r>
          </a:p>
          <a:p>
            <a:pPr marL="914400" lvl="1" indent="-457200">
              <a:buAutoNum type="alphaLcPeriod"/>
            </a:pPr>
            <a:r>
              <a:rPr lang="en-US" dirty="0"/>
              <a:t>Requires you to think carefully about what sort of story you are telling.</a:t>
            </a:r>
          </a:p>
          <a:p>
            <a:pPr marL="914400" lvl="1" indent="-457200">
              <a:buAutoNum type="alphaLcPeriod"/>
            </a:pPr>
            <a:r>
              <a:rPr lang="en-US" dirty="0"/>
              <a:t>What do you want to tell your audience in one sentence?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goals of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Tell a story!</a:t>
            </a:r>
          </a:p>
          <a:p>
            <a:pPr marL="914400" lvl="1" indent="-457200">
              <a:buAutoNum type="alphaLcPeriod"/>
            </a:pPr>
            <a:r>
              <a:rPr lang="en-US" dirty="0"/>
              <a:t>Requires you to think carefully about what sort of story you are telling.</a:t>
            </a:r>
          </a:p>
          <a:p>
            <a:pPr marL="914400" lvl="1" indent="-457200">
              <a:buAutoNum type="alphaLcPeriod"/>
            </a:pPr>
            <a:r>
              <a:rPr lang="en-US" dirty="0"/>
              <a:t>What do you want to tell your audience in one sentence?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Succinctly summarize data.</a:t>
            </a:r>
          </a:p>
          <a:p>
            <a:pPr marL="914400" lvl="1" indent="-457200">
              <a:buAutoNum type="alphaLcPeriod"/>
            </a:pPr>
            <a:r>
              <a:rPr lang="en-US" dirty="0"/>
              <a:t>Tables sometimes do not intuitively communicate results.</a:t>
            </a:r>
          </a:p>
          <a:p>
            <a:pPr marL="914400" lvl="1" indent="-457200">
              <a:buAutoNum type="alphaLcPeriod"/>
            </a:pPr>
            <a:r>
              <a:rPr lang="en-US" dirty="0"/>
              <a:t>Our brains are geared to sometimes take in information visually.</a:t>
            </a:r>
          </a:p>
        </p:txBody>
      </p:sp>
    </p:spTree>
    <p:extLst>
      <p:ext uri="{BB962C8B-B14F-4D97-AF65-F5344CB8AC3E}">
        <p14:creationId xmlns:p14="http://schemas.microsoft.com/office/powerpoint/2010/main" val="22058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85FD-5247-4413-8270-394E9046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Cardinal Sins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4136-30EE-4051-A4D6-4DE6869C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some?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85FD-5247-4413-8270-394E9046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Cardinal Sins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4136-30EE-4051-A4D6-4DE6869C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23"/>
            <a:ext cx="4675960" cy="4731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book </a:t>
            </a:r>
            <a:r>
              <a:rPr lang="en-US" i="1" dirty="0"/>
              <a:t>Fundamentals</a:t>
            </a:r>
          </a:p>
          <a:p>
            <a:pPr marL="0" indent="0">
              <a:buNone/>
            </a:pPr>
            <a:r>
              <a:rPr lang="en-US" i="1" dirty="0"/>
              <a:t>of Data Visualization:</a:t>
            </a:r>
          </a:p>
          <a:p>
            <a:pPr marL="0" indent="0">
              <a:buNone/>
            </a:pPr>
            <a:endParaRPr lang="en-US" i="1" dirty="0"/>
          </a:p>
          <a:p>
            <a:pPr>
              <a:buFontTx/>
              <a:buChar char="-"/>
            </a:pPr>
            <a:r>
              <a:rPr lang="en-US" b="1" i="1" dirty="0"/>
              <a:t>Ugly</a:t>
            </a:r>
            <a:r>
              <a:rPr lang="en-US" i="1" dirty="0"/>
              <a:t>: bad colors or aesthetically displeasing elements.</a:t>
            </a:r>
          </a:p>
          <a:p>
            <a:pPr>
              <a:buFontTx/>
              <a:buChar char="-"/>
            </a:pPr>
            <a:r>
              <a:rPr lang="en-US" b="1" i="1" dirty="0"/>
              <a:t>Bad: </a:t>
            </a:r>
            <a:r>
              <a:rPr lang="en-US" i="1" dirty="0"/>
              <a:t>not incorrect, but actively misleading.</a:t>
            </a:r>
          </a:p>
          <a:p>
            <a:pPr>
              <a:buFontTx/>
              <a:buChar char="-"/>
            </a:pPr>
            <a:r>
              <a:rPr lang="en-US" b="1" i="1" dirty="0"/>
              <a:t>Wrong: </a:t>
            </a:r>
            <a:r>
              <a:rPr lang="en-US" i="1" dirty="0"/>
              <a:t>contains incorrect information.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BA14E-9C89-4D5A-9A5A-B97BDDE1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60" y="1825625"/>
            <a:ext cx="583964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Bad Graphs:</a:t>
            </a:r>
            <a:br>
              <a:rPr lang="en-US" dirty="0"/>
            </a:br>
            <a:r>
              <a:rPr lang="en-US" dirty="0"/>
              <a:t>	Good, bad, ugly, or wrong?</a:t>
            </a:r>
          </a:p>
        </p:txBody>
      </p:sp>
      <p:pic>
        <p:nvPicPr>
          <p:cNvPr id="5" name="Content Placeholder 4" descr="Chart, diagram, histogram&#10;&#10;Description automatically generated">
            <a:extLst>
              <a:ext uri="{FF2B5EF4-FFF2-40B4-BE49-F238E27FC236}">
                <a16:creationId xmlns:a16="http://schemas.microsoft.com/office/drawing/2014/main" id="{24B9514B-38D6-4A2C-8FA0-690D86C1A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3007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D9C-78EE-4B13-99C0-9807F26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Bad Graphs:</a:t>
            </a:r>
            <a:br>
              <a:rPr lang="en-US" dirty="0"/>
            </a:br>
            <a:r>
              <a:rPr lang="en-US" dirty="0"/>
              <a:t>	Good, bad, ugly, or wrong?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1F463596-B9DE-4379-A636-41B9B96B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21" y="1873571"/>
            <a:ext cx="4591753" cy="4619304"/>
          </a:xfrm>
        </p:spPr>
      </p:pic>
    </p:spTree>
    <p:extLst>
      <p:ext uri="{BB962C8B-B14F-4D97-AF65-F5344CB8AC3E}">
        <p14:creationId xmlns:p14="http://schemas.microsoft.com/office/powerpoint/2010/main" val="299551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477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Visualization  ACE 592 SAE</vt:lpstr>
      <vt:lpstr>Back to Data Visualization</vt:lpstr>
      <vt:lpstr>What are the goals of data visualization?</vt:lpstr>
      <vt:lpstr>What are the goals of data visualization?</vt:lpstr>
      <vt:lpstr>What are the goals of data visualization?</vt:lpstr>
      <vt:lpstr>The Cardinal Sins of Data Visualization</vt:lpstr>
      <vt:lpstr>The Cardinal Sins of Data Visualization</vt:lpstr>
      <vt:lpstr>Categorizing Bad Graphs:  Good, bad, ugly, or wrong?</vt:lpstr>
      <vt:lpstr>Categorizing Bad Graphs:  Good, bad, ugly, or wrong?</vt:lpstr>
      <vt:lpstr>Categorizing Bad Graphs:  Good, bad, ugly, or wrong?</vt:lpstr>
      <vt:lpstr>Categorizing Bad Graphs:  Good, bad, ugly, or wrong?</vt:lpstr>
      <vt:lpstr>Categorizing Bad Graphs:  Good, bad, ugly, or wrong?</vt:lpstr>
      <vt:lpstr>Categorizing Bad Graphs:  Good, bad, ugly, or wrong?</vt:lpstr>
      <vt:lpstr>Principles of Good Visualization</vt:lpstr>
      <vt:lpstr>Principles of Good Visualization</vt:lpstr>
      <vt:lpstr>Principles of Good Visualization</vt:lpstr>
      <vt:lpstr>Principles of Good Visualization</vt:lpstr>
      <vt:lpstr>Principles of Good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 Data Storage ACE 592 SAE</dc:title>
  <dc:creator>Hutchins, Jared</dc:creator>
  <cp:lastModifiedBy>Hutchins, Jared</cp:lastModifiedBy>
  <cp:revision>22</cp:revision>
  <dcterms:created xsi:type="dcterms:W3CDTF">2021-04-19T20:45:49Z</dcterms:created>
  <dcterms:modified xsi:type="dcterms:W3CDTF">2021-04-22T15:26:46Z</dcterms:modified>
</cp:coreProperties>
</file>