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2964"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733C65-0025-401B-95AF-8C7DD5A44203}"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50005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33C65-0025-401B-95AF-8C7DD5A44203}"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37222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33C65-0025-401B-95AF-8C7DD5A44203}"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12420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33C65-0025-401B-95AF-8C7DD5A44203}"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74826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33C65-0025-401B-95AF-8C7DD5A44203}"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33199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733C65-0025-401B-95AF-8C7DD5A44203}"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63310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733C65-0025-401B-95AF-8C7DD5A44203}" type="datetimeFigureOut">
              <a:rPr lang="en-US" smtClean="0"/>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58178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733C65-0025-401B-95AF-8C7DD5A44203}" type="datetimeFigureOut">
              <a:rPr lang="en-US" smtClean="0"/>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182360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33C65-0025-401B-95AF-8C7DD5A44203}" type="datetimeFigureOut">
              <a:rPr lang="en-US" smtClean="0"/>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54553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33C65-0025-401B-95AF-8C7DD5A44203}"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62793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33C65-0025-401B-95AF-8C7DD5A44203}"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36283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66733C65-0025-401B-95AF-8C7DD5A44203}" type="datetimeFigureOut">
              <a:rPr lang="en-US" smtClean="0"/>
              <a:t>8/23/2021</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4400075-0EC7-4147-BD20-08679CFDC451}" type="slidenum">
              <a:rPr lang="en-US" smtClean="0"/>
              <a:t>‹#›</a:t>
            </a:fld>
            <a:endParaRPr lang="en-US"/>
          </a:p>
        </p:txBody>
      </p:sp>
    </p:spTree>
    <p:extLst>
      <p:ext uri="{BB962C8B-B14F-4D97-AF65-F5344CB8AC3E}">
        <p14:creationId xmlns:p14="http://schemas.microsoft.com/office/powerpoint/2010/main" val="351227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0B21C1C1-F8B7-4670-B161-D47C95D9B026}"/>
              </a:ext>
            </a:extLst>
          </p:cNvPr>
          <p:cNvSpPr/>
          <p:nvPr/>
        </p:nvSpPr>
        <p:spPr>
          <a:xfrm>
            <a:off x="0" y="0"/>
            <a:ext cx="6858000" cy="9160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 y="76200"/>
            <a:ext cx="6172200" cy="762000"/>
          </a:xfrm>
        </p:spPr>
        <p:txBody>
          <a:bodyPr/>
          <a:lstStyle/>
          <a:p>
            <a:r>
              <a:rPr lang="en-US" dirty="0"/>
              <a:t>TSU Playoffs</a:t>
            </a:r>
          </a:p>
        </p:txBody>
      </p:sp>
      <p:cxnSp>
        <p:nvCxnSpPr>
          <p:cNvPr id="74" name="Straight Connector 73"/>
          <p:cNvCxnSpPr/>
          <p:nvPr/>
        </p:nvCxnSpPr>
        <p:spPr>
          <a:xfrm>
            <a:off x="16764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528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6007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5867400"/>
            <a:ext cx="5600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14</a:t>
            </a:r>
          </a:p>
        </p:txBody>
      </p:sp>
      <p:sp>
        <p:nvSpPr>
          <p:cNvPr id="86" name="TextBox 85"/>
          <p:cNvSpPr txBox="1"/>
          <p:nvPr/>
        </p:nvSpPr>
        <p:spPr>
          <a:xfrm>
            <a:off x="167640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15</a:t>
            </a:r>
          </a:p>
        </p:txBody>
      </p:sp>
      <p:sp>
        <p:nvSpPr>
          <p:cNvPr id="87" name="TextBox 86"/>
          <p:cNvSpPr txBox="1"/>
          <p:nvPr/>
        </p:nvSpPr>
        <p:spPr>
          <a:xfrm>
            <a:off x="3352800" y="858947"/>
            <a:ext cx="2438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Weeks 16 &amp; 17</a:t>
            </a:r>
          </a:p>
        </p:txBody>
      </p:sp>
      <p:sp>
        <p:nvSpPr>
          <p:cNvPr id="88" name="TextBox 87"/>
          <p:cNvSpPr txBox="1"/>
          <p:nvPr/>
        </p:nvSpPr>
        <p:spPr>
          <a:xfrm>
            <a:off x="5791200" y="858947"/>
            <a:ext cx="10668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18</a:t>
            </a:r>
          </a:p>
        </p:txBody>
      </p:sp>
      <p:grpSp>
        <p:nvGrpSpPr>
          <p:cNvPr id="109" name="Group 108"/>
          <p:cNvGrpSpPr/>
          <p:nvPr/>
        </p:nvGrpSpPr>
        <p:grpSpPr>
          <a:xfrm>
            <a:off x="419100" y="1676400"/>
            <a:ext cx="609600" cy="688777"/>
            <a:chOff x="76200" y="1292423"/>
            <a:chExt cx="609600" cy="688777"/>
          </a:xfrm>
        </p:grpSpPr>
        <p:cxnSp>
          <p:nvCxnSpPr>
            <p:cNvPr id="92" name="Straight Connector 91"/>
            <p:cNvCxnSpPr/>
            <p:nvPr/>
          </p:nvCxnSpPr>
          <p:spPr>
            <a:xfrm>
              <a:off x="76200" y="1600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200" y="1981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6200" y="1292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95" name="TextBox 94"/>
            <p:cNvSpPr txBox="1"/>
            <p:nvPr/>
          </p:nvSpPr>
          <p:spPr>
            <a:xfrm>
              <a:off x="76200" y="1673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cxnSp>
          <p:nvCxnSpPr>
            <p:cNvPr id="96" name="Straight Connector 95"/>
            <p:cNvCxnSpPr/>
            <p:nvPr/>
          </p:nvCxnSpPr>
          <p:spPr>
            <a:xfrm flipV="1">
              <a:off x="685800" y="1600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19100" y="3048000"/>
            <a:ext cx="609600" cy="688777"/>
            <a:chOff x="114300" y="2438400"/>
            <a:chExt cx="609600" cy="688777"/>
          </a:xfrm>
        </p:grpSpPr>
        <p:cxnSp>
          <p:nvCxnSpPr>
            <p:cNvPr id="99" name="Straight Connector 98"/>
            <p:cNvCxnSpPr/>
            <p:nvPr/>
          </p:nvCxnSpPr>
          <p:spPr>
            <a:xfrm>
              <a:off x="114300" y="2746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4300" y="3127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14300" y="2438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14300" y="2819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cxnSp>
          <p:nvCxnSpPr>
            <p:cNvPr id="103" name="Straight Connector 102"/>
            <p:cNvCxnSpPr/>
            <p:nvPr/>
          </p:nvCxnSpPr>
          <p:spPr>
            <a:xfrm flipV="1">
              <a:off x="723900" y="27461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9100" y="4232076"/>
            <a:ext cx="609600" cy="688777"/>
            <a:chOff x="152400" y="3429000"/>
            <a:chExt cx="609600" cy="688777"/>
          </a:xfrm>
        </p:grpSpPr>
        <p:cxnSp>
          <p:nvCxnSpPr>
            <p:cNvPr id="104" name="Straight Connector 103"/>
            <p:cNvCxnSpPr/>
            <p:nvPr/>
          </p:nvCxnSpPr>
          <p:spPr>
            <a:xfrm>
              <a:off x="152400" y="3736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2400" y="4117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2400" y="3429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107" name="TextBox 106"/>
            <p:cNvSpPr txBox="1"/>
            <p:nvPr/>
          </p:nvSpPr>
          <p:spPr>
            <a:xfrm>
              <a:off x="152400" y="3810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cxnSp>
          <p:nvCxnSpPr>
            <p:cNvPr id="108" name="Straight Connector 107"/>
            <p:cNvCxnSpPr/>
            <p:nvPr/>
          </p:nvCxnSpPr>
          <p:spPr>
            <a:xfrm flipV="1">
              <a:off x="762000" y="37367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Elbow Connector 133"/>
          <p:cNvCxnSpPr/>
          <p:nvPr/>
        </p:nvCxnSpPr>
        <p:spPr>
          <a:xfrm rot="16200000" flipH="1">
            <a:off x="142874" y="4486274"/>
            <a:ext cx="2362204" cy="552452"/>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Elbow Connector 136"/>
          <p:cNvCxnSpPr/>
          <p:nvPr/>
        </p:nvCxnSpPr>
        <p:spPr>
          <a:xfrm rot="16200000" flipH="1">
            <a:off x="674834" y="5094438"/>
            <a:ext cx="1143006" cy="402929"/>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362200" y="2777704"/>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2971800" y="2777704"/>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62200" y="4648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2971800" y="4648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24074" y="2902474"/>
            <a:ext cx="870730"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low seed</a:t>
            </a:r>
          </a:p>
        </p:txBody>
      </p:sp>
      <p:sp>
        <p:nvSpPr>
          <p:cNvPr id="149" name="TextBox 148"/>
          <p:cNvSpPr txBox="1"/>
          <p:nvPr/>
        </p:nvSpPr>
        <p:spPr>
          <a:xfrm>
            <a:off x="2400300" y="2469926"/>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151" name="TextBox 150"/>
          <p:cNvSpPr txBox="1"/>
          <p:nvPr/>
        </p:nvSpPr>
        <p:spPr>
          <a:xfrm>
            <a:off x="2400300" y="4340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154" name="Rectangle 153"/>
          <p:cNvSpPr/>
          <p:nvPr/>
        </p:nvSpPr>
        <p:spPr>
          <a:xfrm>
            <a:off x="133350" y="3005868"/>
            <a:ext cx="1143000" cy="21376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7" name="TextBox 156"/>
          <p:cNvSpPr txBox="1"/>
          <p:nvPr/>
        </p:nvSpPr>
        <p:spPr>
          <a:xfrm>
            <a:off x="133350" y="2667000"/>
            <a:ext cx="1143000" cy="307777"/>
          </a:xfrm>
          <a:prstGeom prst="rect">
            <a:avLst/>
          </a:prstGeom>
          <a:noFill/>
        </p:spPr>
        <p:txBody>
          <a:bodyPr wrap="square" rtlCol="0">
            <a:spAutoFit/>
          </a:bodyPr>
          <a:lstStyle/>
          <a:p>
            <a:pPr algn="ctr"/>
            <a:r>
              <a:rPr lang="en-US" sz="1400" i="1" dirty="0">
                <a:solidFill>
                  <a:schemeClr val="accent1"/>
                </a:solidFill>
                <a:latin typeface="Arial" panose="020B0604020202020204" pitchFamily="34" charset="0"/>
                <a:cs typeface="Arial" panose="020B0604020202020204" pitchFamily="34" charset="0"/>
              </a:rPr>
              <a:t>wildcard</a:t>
            </a:r>
          </a:p>
        </p:txBody>
      </p:sp>
      <p:sp>
        <p:nvSpPr>
          <p:cNvPr id="158" name="Rectangle 157"/>
          <p:cNvSpPr/>
          <p:nvPr/>
        </p:nvSpPr>
        <p:spPr>
          <a:xfrm>
            <a:off x="133350" y="1676400"/>
            <a:ext cx="1143000" cy="8781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9" name="TextBox 158"/>
          <p:cNvSpPr txBox="1"/>
          <p:nvPr/>
        </p:nvSpPr>
        <p:spPr>
          <a:xfrm>
            <a:off x="133350" y="1219200"/>
            <a:ext cx="1143000" cy="492443"/>
          </a:xfrm>
          <a:prstGeom prst="rect">
            <a:avLst/>
          </a:prstGeom>
          <a:noFill/>
        </p:spPr>
        <p:txBody>
          <a:bodyPr wrap="square" rtlCol="0">
            <a:spAutoFit/>
          </a:bodyPr>
          <a:lstStyle/>
          <a:p>
            <a:pPr algn="ctr"/>
            <a:r>
              <a:rPr lang="en-US" sz="1200" i="1" dirty="0">
                <a:solidFill>
                  <a:schemeClr val="accent1"/>
                </a:solidFill>
                <a:latin typeface="Arial" panose="020B0604020202020204" pitchFamily="34" charset="0"/>
                <a:cs typeface="Arial" panose="020B0604020202020204" pitchFamily="34" charset="0"/>
              </a:rPr>
              <a:t>1 v 2 </a:t>
            </a:r>
            <a:r>
              <a:rPr lang="en-US" sz="1400" i="1" dirty="0">
                <a:solidFill>
                  <a:schemeClr val="accent1"/>
                </a:solidFill>
                <a:latin typeface="Arial" panose="020B0604020202020204" pitchFamily="34" charset="0"/>
                <a:cs typeface="Arial" panose="020B0604020202020204" pitchFamily="34" charset="0"/>
              </a:rPr>
              <a:t>showdown</a:t>
            </a:r>
            <a:endParaRPr lang="en-US" sz="1200" i="1" dirty="0">
              <a:solidFill>
                <a:schemeClr val="accent1"/>
              </a:solidFill>
              <a:latin typeface="Arial" panose="020B0604020202020204" pitchFamily="34" charset="0"/>
              <a:cs typeface="Arial" panose="020B0604020202020204" pitchFamily="34" charset="0"/>
            </a:endParaRPr>
          </a:p>
        </p:txBody>
      </p:sp>
      <p:cxnSp>
        <p:nvCxnSpPr>
          <p:cNvPr id="161" name="Elbow Connector 160"/>
          <p:cNvCxnSpPr/>
          <p:nvPr/>
        </p:nvCxnSpPr>
        <p:spPr>
          <a:xfrm rot="10800000" flipV="1">
            <a:off x="1276350" y="3158704"/>
            <a:ext cx="1695450" cy="72749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endCxn id="154" idx="3"/>
          </p:cNvCxnSpPr>
          <p:nvPr/>
        </p:nvCxnSpPr>
        <p:spPr>
          <a:xfrm rot="10800000">
            <a:off x="1276350" y="4074684"/>
            <a:ext cx="1695450" cy="95451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150403" y="4768220"/>
            <a:ext cx="842963"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high seed</a:t>
            </a:r>
          </a:p>
        </p:txBody>
      </p:sp>
      <p:cxnSp>
        <p:nvCxnSpPr>
          <p:cNvPr id="171" name="Straight Connector 170"/>
          <p:cNvCxnSpPr/>
          <p:nvPr/>
        </p:nvCxnSpPr>
        <p:spPr>
          <a:xfrm>
            <a:off x="2971800" y="2882344"/>
            <a:ext cx="16459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971800" y="4766964"/>
            <a:ext cx="16459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Elbow Connector 172"/>
          <p:cNvCxnSpPr/>
          <p:nvPr/>
        </p:nvCxnSpPr>
        <p:spPr>
          <a:xfrm rot="16200000" flipH="1">
            <a:off x="2552701" y="5295898"/>
            <a:ext cx="990604" cy="152404"/>
          </a:xfrm>
          <a:prstGeom prst="bentConnector3">
            <a:avLst>
              <a:gd name="adj1" fmla="val 1037"/>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4" name="Elbow Connector 173"/>
          <p:cNvCxnSpPr/>
          <p:nvPr/>
        </p:nvCxnSpPr>
        <p:spPr>
          <a:xfrm rot="16200000" flipH="1">
            <a:off x="1696937" y="4287736"/>
            <a:ext cx="2854526" cy="304805"/>
          </a:xfrm>
          <a:prstGeom prst="bentConnector3">
            <a:avLst>
              <a:gd name="adj1" fmla="val 139"/>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4617720" y="2882344"/>
            <a:ext cx="0" cy="18858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617720" y="3657600"/>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617720" y="4191000"/>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617720" y="3359348"/>
            <a:ext cx="8686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1</a:t>
            </a:r>
            <a:r>
              <a:rPr lang="en-US" sz="1300" baseline="30000" dirty="0">
                <a:latin typeface="Arial" panose="020B0604020202020204" pitchFamily="34" charset="0"/>
                <a:cs typeface="Arial" panose="020B0604020202020204" pitchFamily="34" charset="0"/>
              </a:rPr>
              <a:t>st</a:t>
            </a:r>
            <a:r>
              <a:rPr lang="en-US" sz="1300" dirty="0">
                <a:latin typeface="Arial" panose="020B0604020202020204" pitchFamily="34" charset="0"/>
                <a:cs typeface="Arial" panose="020B0604020202020204" pitchFamily="34" charset="0"/>
              </a:rPr>
              <a:t> Place</a:t>
            </a:r>
          </a:p>
        </p:txBody>
      </p:sp>
      <p:sp>
        <p:nvSpPr>
          <p:cNvPr id="189" name="TextBox 188"/>
          <p:cNvSpPr txBox="1"/>
          <p:nvPr/>
        </p:nvSpPr>
        <p:spPr>
          <a:xfrm>
            <a:off x="4617720" y="3892748"/>
            <a:ext cx="9448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2</a:t>
            </a:r>
            <a:r>
              <a:rPr lang="en-US" sz="1300" baseline="30000" dirty="0">
                <a:latin typeface="Arial" panose="020B0604020202020204" pitchFamily="34" charset="0"/>
                <a:cs typeface="Arial" panose="020B0604020202020204" pitchFamily="34" charset="0"/>
              </a:rPr>
              <a:t>nd</a:t>
            </a:r>
            <a:r>
              <a:rPr lang="en-US" sz="1300" dirty="0">
                <a:latin typeface="Arial" panose="020B0604020202020204" pitchFamily="34" charset="0"/>
                <a:cs typeface="Arial" panose="020B0604020202020204" pitchFamily="34" charset="0"/>
              </a:rPr>
              <a:t> Place</a:t>
            </a:r>
          </a:p>
        </p:txBody>
      </p:sp>
      <p:sp>
        <p:nvSpPr>
          <p:cNvPr id="203" name="TextBox 202"/>
          <p:cNvSpPr txBox="1"/>
          <p:nvPr/>
        </p:nvSpPr>
        <p:spPr>
          <a:xfrm>
            <a:off x="0" y="5547896"/>
            <a:ext cx="1447802" cy="338554"/>
          </a:xfrm>
          <a:prstGeom prst="rect">
            <a:avLst/>
          </a:prstGeom>
          <a:noFill/>
        </p:spPr>
        <p:txBody>
          <a:bodyPr wrap="square" rtlCol="0">
            <a:spAutoFit/>
          </a:bodyPr>
          <a:lstStyle/>
          <a:p>
            <a:r>
              <a:rPr lang="en-US" sz="1600" i="1" dirty="0">
                <a:solidFill>
                  <a:srgbClr val="FF0000"/>
                </a:solidFill>
              </a:rPr>
              <a:t>Loser’s Bracket</a:t>
            </a:r>
          </a:p>
        </p:txBody>
      </p:sp>
      <p:sp>
        <p:nvSpPr>
          <p:cNvPr id="205" name="Rectangle 204"/>
          <p:cNvSpPr/>
          <p:nvPr/>
        </p:nvSpPr>
        <p:spPr>
          <a:xfrm>
            <a:off x="0" y="5867400"/>
            <a:ext cx="3352800" cy="31242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47625" y="5943600"/>
            <a:ext cx="3276600" cy="2893100"/>
          </a:xfrm>
          <a:prstGeom prst="rect">
            <a:avLst/>
          </a:prstGeom>
          <a:noFill/>
        </p:spPr>
        <p:txBody>
          <a:bodyPr wrap="square" rtlCol="0">
            <a:spAutoFit/>
          </a:bodyPr>
          <a:lstStyle/>
          <a:p>
            <a:r>
              <a:rPr lang="en-US" sz="1400" i="1" dirty="0"/>
              <a:t>There are no head to head match ups in the loser’s bracket for weeks 14, 15, &amp; 16. Teams in the loser’s bracket will be ranked by their cumulative points from weeks 14, 15, &amp; 16, regardless of when they entered the loser’s bracket. The 2 teams with the highest cumulative total points for weeks 14, 15,  &amp; 16 compete in week 17 for 3rd place overall with the loser of that head to head finishing 4</a:t>
            </a:r>
            <a:r>
              <a:rPr lang="en-US" sz="1400" i="1" baseline="30000" dirty="0"/>
              <a:t>th</a:t>
            </a:r>
            <a:r>
              <a:rPr lang="en-US" sz="1400" i="1" dirty="0"/>
              <a:t> overall. The 2 teams with the lowest total points compete in week 17 in The Randy Bowl. The loser of The Randy Bowl will “win” The Randy.</a:t>
            </a:r>
          </a:p>
        </p:txBody>
      </p:sp>
      <p:grpSp>
        <p:nvGrpSpPr>
          <p:cNvPr id="223" name="Group 222"/>
          <p:cNvGrpSpPr/>
          <p:nvPr/>
        </p:nvGrpSpPr>
        <p:grpSpPr>
          <a:xfrm>
            <a:off x="3325330" y="5867400"/>
            <a:ext cx="685800" cy="3119451"/>
            <a:chOff x="3325330" y="5867400"/>
            <a:chExt cx="685800" cy="3119451"/>
          </a:xfrm>
        </p:grpSpPr>
        <p:cxnSp>
          <p:nvCxnSpPr>
            <p:cNvPr id="217" name="Straight Arrow Connector 216"/>
            <p:cNvCxnSpPr/>
            <p:nvPr/>
          </p:nvCxnSpPr>
          <p:spPr>
            <a:xfrm>
              <a:off x="3653168" y="7933785"/>
              <a:ext cx="0" cy="7315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flipV="1">
              <a:off x="3653168" y="6202680"/>
              <a:ext cx="0" cy="7315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3325330" y="5867400"/>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highest</a:t>
              </a:r>
            </a:p>
          </p:txBody>
        </p:sp>
        <p:sp>
          <p:nvSpPr>
            <p:cNvPr id="221" name="TextBox 220"/>
            <p:cNvSpPr txBox="1"/>
            <p:nvPr/>
          </p:nvSpPr>
          <p:spPr>
            <a:xfrm>
              <a:off x="3325330" y="8709852"/>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lowest</a:t>
              </a:r>
            </a:p>
          </p:txBody>
        </p:sp>
        <p:sp>
          <p:nvSpPr>
            <p:cNvPr id="222" name="TextBox 221"/>
            <p:cNvSpPr txBox="1"/>
            <p:nvPr/>
          </p:nvSpPr>
          <p:spPr>
            <a:xfrm rot="16200000">
              <a:off x="2776869" y="7278616"/>
              <a:ext cx="1752600" cy="307777"/>
            </a:xfrm>
            <a:prstGeom prst="rect">
              <a:avLst/>
            </a:prstGeom>
            <a:noFill/>
          </p:spPr>
          <p:txBody>
            <a:bodyPr wrap="square" rtlCol="0">
              <a:spAutoFit/>
            </a:bodyPr>
            <a:lstStyle/>
            <a:p>
              <a:pPr algn="ctr"/>
              <a:r>
                <a:rPr lang="en-US" sz="1400" i="1" dirty="0">
                  <a:solidFill>
                    <a:srgbClr val="FF0000"/>
                  </a:solidFill>
                  <a:latin typeface="Arial" panose="020B0604020202020204" pitchFamily="34" charset="0"/>
                  <a:cs typeface="Arial" panose="020B0604020202020204" pitchFamily="34" charset="0"/>
                </a:rPr>
                <a:t>total points</a:t>
              </a:r>
            </a:p>
          </p:txBody>
        </p:sp>
      </p:grpSp>
      <p:cxnSp>
        <p:nvCxnSpPr>
          <p:cNvPr id="226" name="Straight Connector 225"/>
          <p:cNvCxnSpPr/>
          <p:nvPr/>
        </p:nvCxnSpPr>
        <p:spPr>
          <a:xfrm>
            <a:off x="3980018" y="6115052"/>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3992244" y="6453142"/>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4635338" y="6115052"/>
            <a:ext cx="0" cy="3380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31980" y="6180906"/>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4625036" y="5935518"/>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3</a:t>
            </a:r>
            <a:r>
              <a:rPr lang="en-US" sz="1300" baseline="30000" dirty="0">
                <a:latin typeface="Arial" panose="020B0604020202020204" pitchFamily="34" charset="0"/>
                <a:cs typeface="Arial" panose="020B0604020202020204" pitchFamily="34" charset="0"/>
              </a:rPr>
              <a:t>rd</a:t>
            </a:r>
            <a:r>
              <a:rPr lang="en-US" sz="1300" dirty="0">
                <a:latin typeface="Arial" panose="020B0604020202020204" pitchFamily="34" charset="0"/>
                <a:cs typeface="Arial" panose="020B0604020202020204" pitchFamily="34" charset="0"/>
              </a:rPr>
              <a:t> Place</a:t>
            </a:r>
          </a:p>
        </p:txBody>
      </p:sp>
      <p:cxnSp>
        <p:nvCxnSpPr>
          <p:cNvPr id="242" name="Straight Connector 241"/>
          <p:cNvCxnSpPr/>
          <p:nvPr/>
        </p:nvCxnSpPr>
        <p:spPr>
          <a:xfrm>
            <a:off x="3962400" y="8702919"/>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74626" y="9023309"/>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617721" y="8696569"/>
            <a:ext cx="6944" cy="327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4624665" y="8851019"/>
            <a:ext cx="861735" cy="581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617720" y="8403907"/>
            <a:ext cx="944880"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Randy “Winner”</a:t>
            </a:r>
          </a:p>
        </p:txBody>
      </p:sp>
      <p:sp>
        <p:nvSpPr>
          <p:cNvPr id="248" name="Flowchart: Process 247"/>
          <p:cNvSpPr/>
          <p:nvPr/>
        </p:nvSpPr>
        <p:spPr>
          <a:xfrm>
            <a:off x="5600700" y="8261445"/>
            <a:ext cx="1219200" cy="844455"/>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560739" y="7959923"/>
            <a:ext cx="129912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Match-up Key</a:t>
            </a:r>
          </a:p>
        </p:txBody>
      </p:sp>
      <p:cxnSp>
        <p:nvCxnSpPr>
          <p:cNvPr id="250" name="Straight Connector 249"/>
          <p:cNvCxnSpPr/>
          <p:nvPr/>
        </p:nvCxnSpPr>
        <p:spPr>
          <a:xfrm>
            <a:off x="6218251" y="8530213"/>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218250" y="8801937"/>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5608651" y="8399408"/>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winner</a:t>
            </a:r>
          </a:p>
        </p:txBody>
      </p:sp>
      <p:sp>
        <p:nvSpPr>
          <p:cNvPr id="254" name="TextBox 253"/>
          <p:cNvSpPr txBox="1"/>
          <p:nvPr/>
        </p:nvSpPr>
        <p:spPr>
          <a:xfrm>
            <a:off x="5643769" y="8671132"/>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loser</a:t>
            </a:r>
          </a:p>
        </p:txBody>
      </p:sp>
      <p:grpSp>
        <p:nvGrpSpPr>
          <p:cNvPr id="3" name="Group 2"/>
          <p:cNvGrpSpPr/>
          <p:nvPr/>
        </p:nvGrpSpPr>
        <p:grpSpPr>
          <a:xfrm>
            <a:off x="4000500" y="5867400"/>
            <a:ext cx="582130" cy="3219230"/>
            <a:chOff x="4000500" y="5867400"/>
            <a:chExt cx="582130" cy="3219230"/>
          </a:xfrm>
        </p:grpSpPr>
        <p:sp>
          <p:nvSpPr>
            <p:cNvPr id="206" name="TextBox 205"/>
            <p:cNvSpPr txBox="1"/>
            <p:nvPr/>
          </p:nvSpPr>
          <p:spPr>
            <a:xfrm>
              <a:off x="4000500" y="748487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sp>
          <p:nvSpPr>
            <p:cNvPr id="207" name="TextBox 206"/>
            <p:cNvSpPr txBox="1"/>
            <p:nvPr/>
          </p:nvSpPr>
          <p:spPr>
            <a:xfrm>
              <a:off x="4000500" y="619089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208" name="TextBox 207"/>
            <p:cNvSpPr txBox="1"/>
            <p:nvPr/>
          </p:nvSpPr>
          <p:spPr>
            <a:xfrm>
              <a:off x="4000500" y="651439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209" name="TextBox 208"/>
            <p:cNvSpPr txBox="1"/>
            <p:nvPr/>
          </p:nvSpPr>
          <p:spPr>
            <a:xfrm>
              <a:off x="4000500" y="683788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210" name="TextBox 209"/>
            <p:cNvSpPr txBox="1"/>
            <p:nvPr/>
          </p:nvSpPr>
          <p:spPr>
            <a:xfrm>
              <a:off x="4011130" y="716138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sp>
          <p:nvSpPr>
            <p:cNvPr id="211" name="TextBox 210"/>
            <p:cNvSpPr txBox="1"/>
            <p:nvPr/>
          </p:nvSpPr>
          <p:spPr>
            <a:xfrm>
              <a:off x="4000500" y="5867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212" name="TextBox 211"/>
            <p:cNvSpPr txBox="1"/>
            <p:nvPr/>
          </p:nvSpPr>
          <p:spPr>
            <a:xfrm>
              <a:off x="4011130" y="780837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7</a:t>
              </a:r>
            </a:p>
          </p:txBody>
        </p:sp>
        <p:sp>
          <p:nvSpPr>
            <p:cNvPr id="213" name="TextBox 212"/>
            <p:cNvSpPr txBox="1"/>
            <p:nvPr/>
          </p:nvSpPr>
          <p:spPr>
            <a:xfrm>
              <a:off x="4000500" y="813186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8</a:t>
              </a:r>
            </a:p>
          </p:txBody>
        </p:sp>
        <p:sp>
          <p:nvSpPr>
            <p:cNvPr id="89" name="TextBox 88"/>
            <p:cNvSpPr txBox="1"/>
            <p:nvPr/>
          </p:nvSpPr>
          <p:spPr>
            <a:xfrm>
              <a:off x="4011130" y="845536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9</a:t>
              </a:r>
            </a:p>
          </p:txBody>
        </p:sp>
        <p:sp>
          <p:nvSpPr>
            <p:cNvPr id="90" name="TextBox 89"/>
            <p:cNvSpPr txBox="1"/>
            <p:nvPr/>
          </p:nvSpPr>
          <p:spPr>
            <a:xfrm>
              <a:off x="4000500" y="877885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10</a:t>
              </a:r>
            </a:p>
          </p:txBody>
        </p:sp>
      </p:grpSp>
      <p:cxnSp>
        <p:nvCxnSpPr>
          <p:cNvPr id="112" name="Straight Connector 111"/>
          <p:cNvCxnSpPr/>
          <p:nvPr/>
        </p:nvCxnSpPr>
        <p:spPr>
          <a:xfrm>
            <a:off x="4627094" y="6421581"/>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620150" y="6176193"/>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4</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spTree>
    <p:extLst>
      <p:ext uri="{BB962C8B-B14F-4D97-AF65-F5344CB8AC3E}">
        <p14:creationId xmlns:p14="http://schemas.microsoft.com/office/powerpoint/2010/main" val="384240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Rectangle 269">
            <a:extLst>
              <a:ext uri="{FF2B5EF4-FFF2-40B4-BE49-F238E27FC236}">
                <a16:creationId xmlns:a16="http://schemas.microsoft.com/office/drawing/2014/main" id="{8E36A90C-3FC0-4915-8E97-36AAD00288C3}"/>
              </a:ext>
            </a:extLst>
          </p:cNvPr>
          <p:cNvSpPr/>
          <p:nvPr/>
        </p:nvSpPr>
        <p:spPr>
          <a:xfrm>
            <a:off x="0" y="0"/>
            <a:ext cx="6858000" cy="9160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 y="76200"/>
            <a:ext cx="6172200" cy="762000"/>
          </a:xfrm>
        </p:spPr>
        <p:txBody>
          <a:bodyPr/>
          <a:lstStyle/>
          <a:p>
            <a:r>
              <a:rPr lang="en-US" dirty="0"/>
              <a:t>TSU Playoffs</a:t>
            </a:r>
          </a:p>
        </p:txBody>
      </p:sp>
      <p:cxnSp>
        <p:nvCxnSpPr>
          <p:cNvPr id="74" name="Straight Connector 73"/>
          <p:cNvCxnSpPr/>
          <p:nvPr/>
        </p:nvCxnSpPr>
        <p:spPr>
          <a:xfrm>
            <a:off x="16764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528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6007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5867400"/>
            <a:ext cx="5600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14</a:t>
            </a:r>
          </a:p>
        </p:txBody>
      </p:sp>
      <p:sp>
        <p:nvSpPr>
          <p:cNvPr id="86" name="TextBox 85"/>
          <p:cNvSpPr txBox="1"/>
          <p:nvPr/>
        </p:nvSpPr>
        <p:spPr>
          <a:xfrm>
            <a:off x="167640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15</a:t>
            </a:r>
          </a:p>
        </p:txBody>
      </p:sp>
      <p:sp>
        <p:nvSpPr>
          <p:cNvPr id="87" name="TextBox 86"/>
          <p:cNvSpPr txBox="1"/>
          <p:nvPr/>
        </p:nvSpPr>
        <p:spPr>
          <a:xfrm>
            <a:off x="3352800" y="858947"/>
            <a:ext cx="2438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Weeks 16 &amp; 17</a:t>
            </a:r>
          </a:p>
        </p:txBody>
      </p:sp>
      <p:sp>
        <p:nvSpPr>
          <p:cNvPr id="88" name="TextBox 87"/>
          <p:cNvSpPr txBox="1"/>
          <p:nvPr/>
        </p:nvSpPr>
        <p:spPr>
          <a:xfrm>
            <a:off x="5791200" y="858947"/>
            <a:ext cx="10668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18</a:t>
            </a:r>
          </a:p>
        </p:txBody>
      </p:sp>
      <p:grpSp>
        <p:nvGrpSpPr>
          <p:cNvPr id="109" name="Group 108"/>
          <p:cNvGrpSpPr/>
          <p:nvPr/>
        </p:nvGrpSpPr>
        <p:grpSpPr>
          <a:xfrm>
            <a:off x="419100" y="1676400"/>
            <a:ext cx="609600" cy="688777"/>
            <a:chOff x="76200" y="1292423"/>
            <a:chExt cx="609600" cy="688777"/>
          </a:xfrm>
        </p:grpSpPr>
        <p:cxnSp>
          <p:nvCxnSpPr>
            <p:cNvPr id="92" name="Straight Connector 91"/>
            <p:cNvCxnSpPr/>
            <p:nvPr/>
          </p:nvCxnSpPr>
          <p:spPr>
            <a:xfrm>
              <a:off x="76200" y="1600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200" y="1981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6200" y="1292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95" name="TextBox 94"/>
            <p:cNvSpPr txBox="1"/>
            <p:nvPr/>
          </p:nvSpPr>
          <p:spPr>
            <a:xfrm>
              <a:off x="76200" y="1673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cxnSp>
          <p:nvCxnSpPr>
            <p:cNvPr id="96" name="Straight Connector 95"/>
            <p:cNvCxnSpPr/>
            <p:nvPr/>
          </p:nvCxnSpPr>
          <p:spPr>
            <a:xfrm flipV="1">
              <a:off x="685800" y="1600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19100" y="3048000"/>
            <a:ext cx="609600" cy="688777"/>
            <a:chOff x="114300" y="2438400"/>
            <a:chExt cx="609600" cy="688777"/>
          </a:xfrm>
        </p:grpSpPr>
        <p:cxnSp>
          <p:nvCxnSpPr>
            <p:cNvPr id="99" name="Straight Connector 98"/>
            <p:cNvCxnSpPr/>
            <p:nvPr/>
          </p:nvCxnSpPr>
          <p:spPr>
            <a:xfrm>
              <a:off x="114300" y="2746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4300" y="3127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14300" y="2438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14300" y="2819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cxnSp>
          <p:nvCxnSpPr>
            <p:cNvPr id="103" name="Straight Connector 102"/>
            <p:cNvCxnSpPr/>
            <p:nvPr/>
          </p:nvCxnSpPr>
          <p:spPr>
            <a:xfrm flipV="1">
              <a:off x="723900" y="27461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9100" y="4232076"/>
            <a:ext cx="609600" cy="688777"/>
            <a:chOff x="152400" y="3429000"/>
            <a:chExt cx="609600" cy="688777"/>
          </a:xfrm>
        </p:grpSpPr>
        <p:cxnSp>
          <p:nvCxnSpPr>
            <p:cNvPr id="104" name="Straight Connector 103"/>
            <p:cNvCxnSpPr/>
            <p:nvPr/>
          </p:nvCxnSpPr>
          <p:spPr>
            <a:xfrm>
              <a:off x="152400" y="3736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2400" y="4117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2400" y="3429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107" name="TextBox 106"/>
            <p:cNvSpPr txBox="1"/>
            <p:nvPr/>
          </p:nvSpPr>
          <p:spPr>
            <a:xfrm>
              <a:off x="152400" y="3810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cxnSp>
          <p:nvCxnSpPr>
            <p:cNvPr id="108" name="Straight Connector 107"/>
            <p:cNvCxnSpPr/>
            <p:nvPr/>
          </p:nvCxnSpPr>
          <p:spPr>
            <a:xfrm flipV="1">
              <a:off x="762000" y="37367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Elbow Connector 133"/>
          <p:cNvCxnSpPr>
            <a:cxnSpLocks/>
          </p:cNvCxnSpPr>
          <p:nvPr/>
        </p:nvCxnSpPr>
        <p:spPr>
          <a:xfrm rot="16200000" flipH="1">
            <a:off x="92275" y="4435675"/>
            <a:ext cx="2459190" cy="556664"/>
          </a:xfrm>
          <a:prstGeom prst="bentConnector3">
            <a:avLst>
              <a:gd name="adj1" fmla="val 88"/>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Elbow Connector 136"/>
          <p:cNvCxnSpPr/>
          <p:nvPr/>
        </p:nvCxnSpPr>
        <p:spPr>
          <a:xfrm rot="16200000" flipH="1">
            <a:off x="674834" y="5094438"/>
            <a:ext cx="1143006" cy="402929"/>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355420" y="292902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2965020" y="292902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31106" y="4083759"/>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2940706" y="4083759"/>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17294" y="3053790"/>
            <a:ext cx="870730"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low seed</a:t>
            </a:r>
          </a:p>
        </p:txBody>
      </p:sp>
      <p:sp>
        <p:nvSpPr>
          <p:cNvPr id="149" name="TextBox 148"/>
          <p:cNvSpPr txBox="1"/>
          <p:nvPr/>
        </p:nvSpPr>
        <p:spPr>
          <a:xfrm>
            <a:off x="2393520" y="262124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151" name="TextBox 150"/>
          <p:cNvSpPr txBox="1"/>
          <p:nvPr/>
        </p:nvSpPr>
        <p:spPr>
          <a:xfrm>
            <a:off x="2369206" y="377598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154" name="Rectangle 153"/>
          <p:cNvSpPr/>
          <p:nvPr/>
        </p:nvSpPr>
        <p:spPr>
          <a:xfrm>
            <a:off x="133350" y="3005868"/>
            <a:ext cx="1143000" cy="21376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7" name="TextBox 156"/>
          <p:cNvSpPr txBox="1"/>
          <p:nvPr/>
        </p:nvSpPr>
        <p:spPr>
          <a:xfrm>
            <a:off x="133350" y="2667000"/>
            <a:ext cx="1143000" cy="307777"/>
          </a:xfrm>
          <a:prstGeom prst="rect">
            <a:avLst/>
          </a:prstGeom>
          <a:noFill/>
        </p:spPr>
        <p:txBody>
          <a:bodyPr wrap="square" rtlCol="0">
            <a:spAutoFit/>
          </a:bodyPr>
          <a:lstStyle/>
          <a:p>
            <a:pPr algn="ctr"/>
            <a:r>
              <a:rPr lang="en-US" sz="1400" i="1" dirty="0">
                <a:solidFill>
                  <a:schemeClr val="accent1"/>
                </a:solidFill>
                <a:latin typeface="Arial" panose="020B0604020202020204" pitchFamily="34" charset="0"/>
                <a:cs typeface="Arial" panose="020B0604020202020204" pitchFamily="34" charset="0"/>
              </a:rPr>
              <a:t>wildcard</a:t>
            </a:r>
          </a:p>
        </p:txBody>
      </p:sp>
      <p:sp>
        <p:nvSpPr>
          <p:cNvPr id="158" name="Rectangle 157"/>
          <p:cNvSpPr/>
          <p:nvPr/>
        </p:nvSpPr>
        <p:spPr>
          <a:xfrm>
            <a:off x="133350" y="1676400"/>
            <a:ext cx="1143000" cy="8781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9" name="TextBox 158"/>
          <p:cNvSpPr txBox="1"/>
          <p:nvPr/>
        </p:nvSpPr>
        <p:spPr>
          <a:xfrm>
            <a:off x="133350" y="1219200"/>
            <a:ext cx="1143000" cy="492443"/>
          </a:xfrm>
          <a:prstGeom prst="rect">
            <a:avLst/>
          </a:prstGeom>
          <a:noFill/>
        </p:spPr>
        <p:txBody>
          <a:bodyPr wrap="square" rtlCol="0">
            <a:spAutoFit/>
          </a:bodyPr>
          <a:lstStyle/>
          <a:p>
            <a:pPr algn="ctr"/>
            <a:r>
              <a:rPr lang="en-US" sz="1200" i="1" dirty="0">
                <a:solidFill>
                  <a:schemeClr val="accent1"/>
                </a:solidFill>
                <a:latin typeface="Arial" panose="020B0604020202020204" pitchFamily="34" charset="0"/>
                <a:cs typeface="Arial" panose="020B0604020202020204" pitchFamily="34" charset="0"/>
              </a:rPr>
              <a:t>1 v 2 </a:t>
            </a:r>
            <a:r>
              <a:rPr lang="en-US" sz="1400" i="1" dirty="0">
                <a:solidFill>
                  <a:schemeClr val="accent1"/>
                </a:solidFill>
                <a:latin typeface="Arial" panose="020B0604020202020204" pitchFamily="34" charset="0"/>
                <a:cs typeface="Arial" panose="020B0604020202020204" pitchFamily="34" charset="0"/>
              </a:rPr>
              <a:t>showdown</a:t>
            </a:r>
            <a:endParaRPr lang="en-US" sz="1200" i="1" dirty="0">
              <a:solidFill>
                <a:schemeClr val="accent1"/>
              </a:solidFill>
              <a:latin typeface="Arial" panose="020B0604020202020204" pitchFamily="34" charset="0"/>
              <a:cs typeface="Arial" panose="020B0604020202020204" pitchFamily="34" charset="0"/>
            </a:endParaRPr>
          </a:p>
        </p:txBody>
      </p:sp>
      <p:cxnSp>
        <p:nvCxnSpPr>
          <p:cNvPr id="161" name="Elbow Connector 160"/>
          <p:cNvCxnSpPr>
            <a:cxnSpLocks/>
          </p:cNvCxnSpPr>
          <p:nvPr/>
        </p:nvCxnSpPr>
        <p:spPr>
          <a:xfrm rot="10800000" flipV="1">
            <a:off x="1271370" y="3309775"/>
            <a:ext cx="1698892" cy="49927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cxnSpLocks/>
          </p:cNvCxnSpPr>
          <p:nvPr/>
        </p:nvCxnSpPr>
        <p:spPr>
          <a:xfrm rot="10800000">
            <a:off x="1284727" y="3949938"/>
            <a:ext cx="1668024" cy="52681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119309" y="4203779"/>
            <a:ext cx="842963"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high seed</a:t>
            </a:r>
          </a:p>
        </p:txBody>
      </p:sp>
      <p:cxnSp>
        <p:nvCxnSpPr>
          <p:cNvPr id="180" name="Straight Connector 179"/>
          <p:cNvCxnSpPr>
            <a:cxnSpLocks/>
          </p:cNvCxnSpPr>
          <p:nvPr/>
        </p:nvCxnSpPr>
        <p:spPr>
          <a:xfrm>
            <a:off x="4572000" y="2286000"/>
            <a:ext cx="0" cy="5181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582630" y="2416884"/>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582874" y="2743200"/>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559987" y="2170795"/>
            <a:ext cx="8686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1</a:t>
            </a:r>
            <a:r>
              <a:rPr lang="en-US" sz="1300" baseline="30000" dirty="0">
                <a:latin typeface="Arial" panose="020B0604020202020204" pitchFamily="34" charset="0"/>
                <a:cs typeface="Arial" panose="020B0604020202020204" pitchFamily="34" charset="0"/>
              </a:rPr>
              <a:t>st</a:t>
            </a:r>
            <a:r>
              <a:rPr lang="en-US" sz="1300" dirty="0">
                <a:latin typeface="Arial" panose="020B0604020202020204" pitchFamily="34" charset="0"/>
                <a:cs typeface="Arial" panose="020B0604020202020204" pitchFamily="34" charset="0"/>
              </a:rPr>
              <a:t> Place</a:t>
            </a:r>
          </a:p>
        </p:txBody>
      </p:sp>
      <p:sp>
        <p:nvSpPr>
          <p:cNvPr id="189" name="TextBox 188"/>
          <p:cNvSpPr txBox="1"/>
          <p:nvPr/>
        </p:nvSpPr>
        <p:spPr>
          <a:xfrm>
            <a:off x="4521887" y="2504060"/>
            <a:ext cx="9448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2</a:t>
            </a:r>
            <a:r>
              <a:rPr lang="en-US" sz="1300" baseline="30000" dirty="0">
                <a:latin typeface="Arial" panose="020B0604020202020204" pitchFamily="34" charset="0"/>
                <a:cs typeface="Arial" panose="020B0604020202020204" pitchFamily="34" charset="0"/>
              </a:rPr>
              <a:t>nd</a:t>
            </a:r>
            <a:r>
              <a:rPr lang="en-US" sz="1300" dirty="0">
                <a:latin typeface="Arial" panose="020B0604020202020204" pitchFamily="34" charset="0"/>
                <a:cs typeface="Arial" panose="020B0604020202020204" pitchFamily="34" charset="0"/>
              </a:rPr>
              <a:t> Place</a:t>
            </a:r>
          </a:p>
        </p:txBody>
      </p:sp>
      <p:sp>
        <p:nvSpPr>
          <p:cNvPr id="203" name="TextBox 202"/>
          <p:cNvSpPr txBox="1"/>
          <p:nvPr/>
        </p:nvSpPr>
        <p:spPr>
          <a:xfrm>
            <a:off x="0" y="5376446"/>
            <a:ext cx="1447802" cy="338554"/>
          </a:xfrm>
          <a:prstGeom prst="rect">
            <a:avLst/>
          </a:prstGeom>
          <a:noFill/>
        </p:spPr>
        <p:txBody>
          <a:bodyPr wrap="square" rtlCol="0">
            <a:spAutoFit/>
          </a:bodyPr>
          <a:lstStyle/>
          <a:p>
            <a:r>
              <a:rPr lang="en-US" sz="1600" i="1" dirty="0">
                <a:solidFill>
                  <a:srgbClr val="FF0000"/>
                </a:solidFill>
              </a:rPr>
              <a:t>Loser’s Bracket</a:t>
            </a:r>
          </a:p>
        </p:txBody>
      </p:sp>
      <p:sp>
        <p:nvSpPr>
          <p:cNvPr id="205" name="Rectangle 204"/>
          <p:cNvSpPr/>
          <p:nvPr/>
        </p:nvSpPr>
        <p:spPr>
          <a:xfrm>
            <a:off x="0" y="5867400"/>
            <a:ext cx="3352800" cy="32766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47625" y="5867400"/>
            <a:ext cx="3276600" cy="3293209"/>
          </a:xfrm>
          <a:prstGeom prst="rect">
            <a:avLst/>
          </a:prstGeom>
          <a:noFill/>
        </p:spPr>
        <p:txBody>
          <a:bodyPr wrap="square" rtlCol="0">
            <a:spAutoFit/>
          </a:bodyPr>
          <a:lstStyle/>
          <a:p>
            <a:r>
              <a:rPr lang="en-US" sz="1300" i="1" dirty="0"/>
              <a:t>There are no head to head match ups in the loser’s bracket (LB) for weeks 14, 15, &amp; 16. Teams in the LB will be ranked by their cumulative points from weeks 14, 15, &amp; 16, regardless of when they entered the LB</a:t>
            </a:r>
            <a:br>
              <a:rPr lang="en-US" sz="1300" i="1" dirty="0"/>
            </a:br>
            <a:endParaRPr lang="en-US" sz="1300" i="1" dirty="0"/>
          </a:p>
          <a:p>
            <a:r>
              <a:rPr lang="en-US" sz="1300" i="1" dirty="0"/>
              <a:t>The team with the highest cumulative total points for weeks 14 and 15 will be promoted out of the LB to compete in weeks 16 and 17 for 3rd place overall against the highest scoring week 15 playoff loser.</a:t>
            </a:r>
            <a:br>
              <a:rPr lang="en-US" sz="1300" i="1" dirty="0"/>
            </a:br>
            <a:br>
              <a:rPr lang="en-US" sz="1300" i="1" dirty="0"/>
            </a:br>
            <a:r>
              <a:rPr lang="en-US" sz="1300" i="1" dirty="0"/>
              <a:t>The 2 teams with the lowest total points in weeks 14, 15, and 16 compete in week 17 in The Randy Bowl. The loser of The Randy Bowl will “win” The Randy.</a:t>
            </a:r>
          </a:p>
        </p:txBody>
      </p:sp>
      <p:grpSp>
        <p:nvGrpSpPr>
          <p:cNvPr id="223" name="Group 222"/>
          <p:cNvGrpSpPr/>
          <p:nvPr/>
        </p:nvGrpSpPr>
        <p:grpSpPr>
          <a:xfrm>
            <a:off x="3325330" y="6324600"/>
            <a:ext cx="685800" cy="2662251"/>
            <a:chOff x="3325330" y="6324600"/>
            <a:chExt cx="685800" cy="2662251"/>
          </a:xfrm>
        </p:grpSpPr>
        <p:cxnSp>
          <p:nvCxnSpPr>
            <p:cNvPr id="217" name="Straight Arrow Connector 216"/>
            <p:cNvCxnSpPr>
              <a:cxnSpLocks/>
            </p:cNvCxnSpPr>
            <p:nvPr/>
          </p:nvCxnSpPr>
          <p:spPr>
            <a:xfrm flipH="1">
              <a:off x="3653168" y="8229560"/>
              <a:ext cx="5709" cy="5334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cxnSpLocks/>
            </p:cNvCxnSpPr>
            <p:nvPr/>
          </p:nvCxnSpPr>
          <p:spPr>
            <a:xfrm flipV="1">
              <a:off x="3656973" y="6629400"/>
              <a:ext cx="0" cy="5029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3325330" y="6324600"/>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highest</a:t>
              </a:r>
            </a:p>
          </p:txBody>
        </p:sp>
        <p:sp>
          <p:nvSpPr>
            <p:cNvPr id="221" name="TextBox 220"/>
            <p:cNvSpPr txBox="1"/>
            <p:nvPr/>
          </p:nvSpPr>
          <p:spPr>
            <a:xfrm>
              <a:off x="3325330" y="8709852"/>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lowest</a:t>
              </a:r>
            </a:p>
          </p:txBody>
        </p:sp>
        <p:sp>
          <p:nvSpPr>
            <p:cNvPr id="222" name="TextBox 221"/>
            <p:cNvSpPr txBox="1"/>
            <p:nvPr/>
          </p:nvSpPr>
          <p:spPr>
            <a:xfrm rot="16200000">
              <a:off x="2775365" y="7428770"/>
              <a:ext cx="1755605" cy="461665"/>
            </a:xfrm>
            <a:prstGeom prst="rect">
              <a:avLst/>
            </a:prstGeom>
            <a:noFill/>
          </p:spPr>
          <p:txBody>
            <a:bodyPr wrap="square" rtlCol="0">
              <a:spAutoFit/>
            </a:bodyPr>
            <a:lstStyle/>
            <a:p>
              <a:pPr algn="ctr"/>
              <a:r>
                <a:rPr lang="en-US" sz="1200" i="1" dirty="0">
                  <a:solidFill>
                    <a:srgbClr val="FF0000"/>
                  </a:solidFill>
                  <a:latin typeface="Arial" panose="020B0604020202020204" pitchFamily="34" charset="0"/>
                  <a:cs typeface="Arial" panose="020B0604020202020204" pitchFamily="34" charset="0"/>
                </a:rPr>
                <a:t>total points</a:t>
              </a:r>
              <a:br>
                <a:rPr lang="en-US" sz="1200" i="1" dirty="0">
                  <a:solidFill>
                    <a:srgbClr val="FF0000"/>
                  </a:solidFill>
                  <a:latin typeface="Arial" panose="020B0604020202020204" pitchFamily="34" charset="0"/>
                  <a:cs typeface="Arial" panose="020B0604020202020204" pitchFamily="34" charset="0"/>
                </a:rPr>
              </a:br>
              <a:r>
                <a:rPr lang="en-US" sz="1200" i="1" dirty="0">
                  <a:solidFill>
                    <a:srgbClr val="FF0000"/>
                  </a:solidFill>
                  <a:latin typeface="Arial" panose="020B0604020202020204" pitchFamily="34" charset="0"/>
                  <a:cs typeface="Arial" panose="020B0604020202020204" pitchFamily="34" charset="0"/>
                </a:rPr>
                <a:t>Weeks 14-16</a:t>
              </a:r>
            </a:p>
          </p:txBody>
        </p:sp>
      </p:grpSp>
      <p:cxnSp>
        <p:nvCxnSpPr>
          <p:cNvPr id="226" name="Straight Connector 225"/>
          <p:cNvCxnSpPr>
            <a:cxnSpLocks/>
          </p:cNvCxnSpPr>
          <p:nvPr/>
        </p:nvCxnSpPr>
        <p:spPr>
          <a:xfrm>
            <a:off x="3473524" y="5280504"/>
            <a:ext cx="12110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90240" y="4885103"/>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4656334" y="4619134"/>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3</a:t>
            </a:r>
            <a:r>
              <a:rPr lang="en-US" sz="1300" baseline="30000" dirty="0">
                <a:latin typeface="Arial" panose="020B0604020202020204" pitchFamily="34" charset="0"/>
                <a:cs typeface="Arial" panose="020B0604020202020204" pitchFamily="34" charset="0"/>
              </a:rPr>
              <a:t>rd</a:t>
            </a:r>
            <a:r>
              <a:rPr lang="en-US" sz="1300" dirty="0">
                <a:latin typeface="Arial" panose="020B0604020202020204" pitchFamily="34" charset="0"/>
                <a:cs typeface="Arial" panose="020B0604020202020204" pitchFamily="34" charset="0"/>
              </a:rPr>
              <a:t> Place</a:t>
            </a:r>
          </a:p>
        </p:txBody>
      </p:sp>
      <p:cxnSp>
        <p:nvCxnSpPr>
          <p:cNvPr id="242" name="Straight Connector 241"/>
          <p:cNvCxnSpPr/>
          <p:nvPr/>
        </p:nvCxnSpPr>
        <p:spPr>
          <a:xfrm>
            <a:off x="3981932" y="8277302"/>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94158" y="8597692"/>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637253" y="8270952"/>
            <a:ext cx="6944" cy="327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4658393" y="8452384"/>
            <a:ext cx="861735" cy="581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637252" y="7978290"/>
            <a:ext cx="944880"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Randy “Winner”</a:t>
            </a:r>
          </a:p>
        </p:txBody>
      </p:sp>
      <p:sp>
        <p:nvSpPr>
          <p:cNvPr id="248" name="Flowchart: Process 247"/>
          <p:cNvSpPr/>
          <p:nvPr/>
        </p:nvSpPr>
        <p:spPr>
          <a:xfrm>
            <a:off x="5600700" y="8261445"/>
            <a:ext cx="1257300" cy="882553"/>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560739" y="7959923"/>
            <a:ext cx="129912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Match-up Key</a:t>
            </a:r>
          </a:p>
        </p:txBody>
      </p:sp>
      <p:cxnSp>
        <p:nvCxnSpPr>
          <p:cNvPr id="250" name="Straight Connector 249"/>
          <p:cNvCxnSpPr/>
          <p:nvPr/>
        </p:nvCxnSpPr>
        <p:spPr>
          <a:xfrm>
            <a:off x="6218251" y="8530213"/>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218250" y="8801937"/>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5608651" y="8399408"/>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winner</a:t>
            </a:r>
          </a:p>
        </p:txBody>
      </p:sp>
      <p:sp>
        <p:nvSpPr>
          <p:cNvPr id="254" name="TextBox 253"/>
          <p:cNvSpPr txBox="1"/>
          <p:nvPr/>
        </p:nvSpPr>
        <p:spPr>
          <a:xfrm>
            <a:off x="5643769" y="8671132"/>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loser</a:t>
            </a:r>
          </a:p>
        </p:txBody>
      </p:sp>
      <p:sp>
        <p:nvSpPr>
          <p:cNvPr id="206" name="TextBox 205"/>
          <p:cNvSpPr txBox="1"/>
          <p:nvPr/>
        </p:nvSpPr>
        <p:spPr>
          <a:xfrm>
            <a:off x="4019825" y="704935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209" name="TextBox 208"/>
          <p:cNvSpPr txBox="1"/>
          <p:nvPr/>
        </p:nvSpPr>
        <p:spPr>
          <a:xfrm>
            <a:off x="4019825" y="640236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210" name="TextBox 209"/>
          <p:cNvSpPr txBox="1"/>
          <p:nvPr/>
        </p:nvSpPr>
        <p:spPr>
          <a:xfrm>
            <a:off x="4019825" y="672586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211" name="TextBox 210"/>
          <p:cNvSpPr txBox="1"/>
          <p:nvPr/>
        </p:nvSpPr>
        <p:spPr>
          <a:xfrm>
            <a:off x="3425320" y="4326551"/>
            <a:ext cx="1293784" cy="338554"/>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Highest scoring week 15 playoff loser</a:t>
            </a:r>
          </a:p>
        </p:txBody>
      </p:sp>
      <p:sp>
        <p:nvSpPr>
          <p:cNvPr id="212" name="TextBox 211"/>
          <p:cNvSpPr txBox="1"/>
          <p:nvPr/>
        </p:nvSpPr>
        <p:spPr>
          <a:xfrm>
            <a:off x="4019825" y="737285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213" name="TextBox 212"/>
          <p:cNvSpPr txBox="1"/>
          <p:nvPr/>
        </p:nvSpPr>
        <p:spPr>
          <a:xfrm>
            <a:off x="4019825" y="769634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sp>
        <p:nvSpPr>
          <p:cNvPr id="89" name="TextBox 88"/>
          <p:cNvSpPr txBox="1"/>
          <p:nvPr/>
        </p:nvSpPr>
        <p:spPr>
          <a:xfrm>
            <a:off x="4019825" y="801984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sp>
        <p:nvSpPr>
          <p:cNvPr id="90" name="TextBox 89"/>
          <p:cNvSpPr txBox="1"/>
          <p:nvPr/>
        </p:nvSpPr>
        <p:spPr>
          <a:xfrm>
            <a:off x="4019825" y="834333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7</a:t>
            </a:r>
          </a:p>
        </p:txBody>
      </p:sp>
      <p:cxnSp>
        <p:nvCxnSpPr>
          <p:cNvPr id="112" name="Straight Connector 111"/>
          <p:cNvCxnSpPr/>
          <p:nvPr/>
        </p:nvCxnSpPr>
        <p:spPr>
          <a:xfrm>
            <a:off x="4685354" y="5125778"/>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658319" y="4875491"/>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4</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cxnSp>
        <p:nvCxnSpPr>
          <p:cNvPr id="129" name="Elbow Connector 160">
            <a:extLst>
              <a:ext uri="{FF2B5EF4-FFF2-40B4-BE49-F238E27FC236}">
                <a16:creationId xmlns:a16="http://schemas.microsoft.com/office/drawing/2014/main" id="{8447428B-704B-4A2E-AF3B-CDD5278F11E6}"/>
              </a:ext>
            </a:extLst>
          </p:cNvPr>
          <p:cNvCxnSpPr>
            <a:cxnSpLocks/>
          </p:cNvCxnSpPr>
          <p:nvPr/>
        </p:nvCxnSpPr>
        <p:spPr>
          <a:xfrm rot="10800000" flipV="1">
            <a:off x="2957611" y="2292592"/>
            <a:ext cx="1614389" cy="770722"/>
          </a:xfrm>
          <a:prstGeom prst="bentConnector3">
            <a:avLst>
              <a:gd name="adj1" fmla="val 6898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60">
            <a:extLst>
              <a:ext uri="{FF2B5EF4-FFF2-40B4-BE49-F238E27FC236}">
                <a16:creationId xmlns:a16="http://schemas.microsoft.com/office/drawing/2014/main" id="{0A241975-306B-4546-BB51-6498F5C73BC2}"/>
              </a:ext>
            </a:extLst>
          </p:cNvPr>
          <p:cNvCxnSpPr>
            <a:cxnSpLocks/>
          </p:cNvCxnSpPr>
          <p:nvPr/>
        </p:nvCxnSpPr>
        <p:spPr>
          <a:xfrm rot="10800000" flipV="1">
            <a:off x="2952751" y="2799622"/>
            <a:ext cx="1619251" cy="135005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0F5F07E-6325-4085-960C-17E3C15857D7}"/>
              </a:ext>
            </a:extLst>
          </p:cNvPr>
          <p:cNvCxnSpPr>
            <a:cxnSpLocks/>
          </p:cNvCxnSpPr>
          <p:nvPr/>
        </p:nvCxnSpPr>
        <p:spPr>
          <a:xfrm flipV="1">
            <a:off x="4684561" y="4668280"/>
            <a:ext cx="0" cy="6122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Elbow Connector 172">
            <a:extLst>
              <a:ext uri="{FF2B5EF4-FFF2-40B4-BE49-F238E27FC236}">
                <a16:creationId xmlns:a16="http://schemas.microsoft.com/office/drawing/2014/main" id="{BF5BCCE7-6868-4CD7-A208-D6EBA6D06B9B}"/>
              </a:ext>
            </a:extLst>
          </p:cNvPr>
          <p:cNvCxnSpPr>
            <a:cxnSpLocks/>
          </p:cNvCxnSpPr>
          <p:nvPr/>
        </p:nvCxnSpPr>
        <p:spPr>
          <a:xfrm rot="16200000" flipH="1">
            <a:off x="2499371" y="3682556"/>
            <a:ext cx="1460039" cy="488268"/>
          </a:xfrm>
          <a:prstGeom prst="bentConnector3">
            <a:avLst>
              <a:gd name="adj1" fmla="val 925"/>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C001E1A-E2A6-48A0-980A-4EA5FF80DA3D}"/>
              </a:ext>
            </a:extLst>
          </p:cNvPr>
          <p:cNvCxnSpPr>
            <a:cxnSpLocks/>
          </p:cNvCxnSpPr>
          <p:nvPr/>
        </p:nvCxnSpPr>
        <p:spPr>
          <a:xfrm>
            <a:off x="3473524" y="4668280"/>
            <a:ext cx="12110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A9E683-C4AD-4735-AF10-FAF75E569958}"/>
              </a:ext>
            </a:extLst>
          </p:cNvPr>
          <p:cNvCxnSpPr>
            <a:cxnSpLocks/>
          </p:cNvCxnSpPr>
          <p:nvPr/>
        </p:nvCxnSpPr>
        <p:spPr>
          <a:xfrm flipV="1">
            <a:off x="2952750" y="4388783"/>
            <a:ext cx="503597"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D991DF06-53AE-4C64-B807-7EA1E80435D9}"/>
              </a:ext>
            </a:extLst>
          </p:cNvPr>
          <p:cNvSpPr txBox="1"/>
          <p:nvPr/>
        </p:nvSpPr>
        <p:spPr>
          <a:xfrm>
            <a:off x="3324225" y="4818839"/>
            <a:ext cx="1452991" cy="461665"/>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Highest week 14-15 cumulative scoring team from loser’s bracket</a:t>
            </a:r>
          </a:p>
        </p:txBody>
      </p:sp>
      <p:sp>
        <p:nvSpPr>
          <p:cNvPr id="259" name="TextBox 258">
            <a:extLst>
              <a:ext uri="{FF2B5EF4-FFF2-40B4-BE49-F238E27FC236}">
                <a16:creationId xmlns:a16="http://schemas.microsoft.com/office/drawing/2014/main" id="{682B193D-65B4-4F21-B006-98147D485369}"/>
              </a:ext>
            </a:extLst>
          </p:cNvPr>
          <p:cNvSpPr txBox="1"/>
          <p:nvPr/>
        </p:nvSpPr>
        <p:spPr>
          <a:xfrm>
            <a:off x="3508085" y="5455366"/>
            <a:ext cx="1129863" cy="338554"/>
          </a:xfrm>
          <a:prstGeom prst="rect">
            <a:avLst/>
          </a:prstGeom>
          <a:noFill/>
        </p:spPr>
        <p:txBody>
          <a:bodyPr wrap="square" rtlCol="0">
            <a:spAutoFit/>
          </a:bodyPr>
          <a:lstStyle/>
          <a:p>
            <a:pPr algn="ctr"/>
            <a:r>
              <a:rPr lang="en-US" sz="800" i="1" dirty="0">
                <a:solidFill>
                  <a:schemeClr val="tx1">
                    <a:lumMod val="85000"/>
                    <a:lumOff val="15000"/>
                  </a:schemeClr>
                </a:solidFill>
                <a:latin typeface="Arial" panose="020B0604020202020204" pitchFamily="34" charset="0"/>
                <a:cs typeface="Arial" panose="020B0604020202020204" pitchFamily="34" charset="0"/>
              </a:rPr>
              <a:t>lowest scoring week 15 playoff loser</a:t>
            </a:r>
          </a:p>
        </p:txBody>
      </p:sp>
      <p:cxnSp>
        <p:nvCxnSpPr>
          <p:cNvPr id="261" name="Straight Connector 260">
            <a:extLst>
              <a:ext uri="{FF2B5EF4-FFF2-40B4-BE49-F238E27FC236}">
                <a16:creationId xmlns:a16="http://schemas.microsoft.com/office/drawing/2014/main" id="{A72F039D-9831-4C57-8CA8-1E2A1FC0D8E3}"/>
              </a:ext>
            </a:extLst>
          </p:cNvPr>
          <p:cNvCxnSpPr>
            <a:cxnSpLocks/>
          </p:cNvCxnSpPr>
          <p:nvPr/>
        </p:nvCxnSpPr>
        <p:spPr>
          <a:xfrm>
            <a:off x="3545414" y="6172200"/>
            <a:ext cx="1761471" cy="0"/>
          </a:xfrm>
          <a:prstGeom prst="line">
            <a:avLst/>
          </a:prstGeom>
          <a:ln w="12700" cap="sq"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FB2CAEA3-AB69-4829-BEBF-09B6EBAC593E}"/>
              </a:ext>
            </a:extLst>
          </p:cNvPr>
          <p:cNvSpPr txBox="1"/>
          <p:nvPr/>
        </p:nvSpPr>
        <p:spPr>
          <a:xfrm>
            <a:off x="4661999" y="5478449"/>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5</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sp>
        <p:nvSpPr>
          <p:cNvPr id="267" name="TextBox 266">
            <a:extLst>
              <a:ext uri="{FF2B5EF4-FFF2-40B4-BE49-F238E27FC236}">
                <a16:creationId xmlns:a16="http://schemas.microsoft.com/office/drawing/2014/main" id="{CF85E814-6673-496C-B87A-56798C350B78}"/>
              </a:ext>
            </a:extLst>
          </p:cNvPr>
          <p:cNvSpPr txBox="1"/>
          <p:nvPr/>
        </p:nvSpPr>
        <p:spPr>
          <a:xfrm>
            <a:off x="3354135" y="5887872"/>
            <a:ext cx="2246563" cy="307777"/>
          </a:xfrm>
          <a:prstGeom prst="rect">
            <a:avLst/>
          </a:prstGeom>
          <a:noFill/>
        </p:spPr>
        <p:txBody>
          <a:bodyPr wrap="square" rtlCol="0">
            <a:spAutoFit/>
          </a:bodyPr>
          <a:lstStyle/>
          <a:p>
            <a:pPr algn="ctr"/>
            <a:r>
              <a:rPr lang="en-US" sz="1400" i="1" dirty="0">
                <a:solidFill>
                  <a:schemeClr val="tx1">
                    <a:lumMod val="85000"/>
                    <a:lumOff val="15000"/>
                  </a:schemeClr>
                </a:solidFill>
              </a:rPr>
              <a:t>7 Remaining Teams</a:t>
            </a:r>
          </a:p>
        </p:txBody>
      </p:sp>
    </p:spTree>
    <p:extLst>
      <p:ext uri="{BB962C8B-B14F-4D97-AF65-F5344CB8AC3E}">
        <p14:creationId xmlns:p14="http://schemas.microsoft.com/office/powerpoint/2010/main" val="574875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398</Words>
  <Application>Microsoft Office PowerPoint</Application>
  <PresentationFormat>On-screen Show (4:3)</PresentationFormat>
  <Paragraphs>83</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TSU Playoffs</vt:lpstr>
      <vt:lpstr>TSU Playoffs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Piburn</dc:creator>
  <cp:lastModifiedBy>Piburn, Jesse</cp:lastModifiedBy>
  <cp:revision>45</cp:revision>
  <dcterms:created xsi:type="dcterms:W3CDTF">2015-03-24T01:16:31Z</dcterms:created>
  <dcterms:modified xsi:type="dcterms:W3CDTF">2021-08-23T20:42:03Z</dcterms:modified>
</cp:coreProperties>
</file>