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sldIdLst>
    <p:sldId id="256" r:id="rId5"/>
    <p:sldId id="258" r:id="rId6"/>
    <p:sldId id="259" r:id="rId7"/>
    <p:sldId id="260" r:id="rId8"/>
    <p:sldId id="265" r:id="rId9"/>
    <p:sldId id="261" r:id="rId10"/>
    <p:sldId id="262" r:id="rId11"/>
    <p:sldId id="263" r:id="rId12"/>
    <p:sldId id="264" r:id="rId13"/>
    <p:sldId id="257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>
        <p:scale>
          <a:sx n="150" d="100"/>
          <a:sy n="150" d="100"/>
        </p:scale>
        <p:origin x="32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4/30/2022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Smart Thermostat PROPTYPE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496488" cy="5222117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Johnathan Picek</a:t>
            </a:r>
          </a:p>
          <a:p>
            <a:r>
              <a:rPr lang="en-US" dirty="0"/>
              <a:t>CPSC 46000-003</a:t>
            </a:r>
          </a:p>
          <a:p>
            <a:r>
              <a:rPr lang="en-US" dirty="0"/>
              <a:t>Programming Languages</a:t>
            </a:r>
          </a:p>
          <a:p>
            <a:r>
              <a:rPr lang="en-US" dirty="0"/>
              <a:t>Dr. Eric Chou</a:t>
            </a:r>
          </a:p>
          <a:p>
            <a:r>
              <a:rPr lang="en-US" dirty="0"/>
              <a:t>Lewis University</a:t>
            </a:r>
          </a:p>
          <a:p>
            <a:r>
              <a:rPr lang="en-US" dirty="0"/>
              <a:t>Spring 2022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Results and findings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1955800"/>
            <a:ext cx="7454077" cy="426288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Even simple applications for seemingly simple appliances can consist of complicated programming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Tokenizer and </a:t>
            </a:r>
            <a:r>
              <a:rPr lang="en-US" sz="2000" dirty="0" err="1"/>
              <a:t>Lexer</a:t>
            </a:r>
            <a:r>
              <a:rPr lang="en-US" sz="2000" dirty="0"/>
              <a:t> based on calclex.py using </a:t>
            </a:r>
            <a:r>
              <a:rPr lang="en-US" sz="2000" dirty="0" err="1"/>
              <a:t>ply.lex</a:t>
            </a:r>
            <a:r>
              <a:rPr lang="en-US" sz="2000" dirty="0"/>
              <a:t> was remarkably simple to incorporate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Parser using </a:t>
            </a:r>
            <a:r>
              <a:rPr lang="en-US" sz="2000" dirty="0" err="1"/>
              <a:t>yacc</a:t>
            </a:r>
            <a:r>
              <a:rPr lang="en-US" sz="2000" dirty="0"/>
              <a:t> was not, so I designed a workaround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 logic ensuring that entered commands properly adhered to grammar rules became complex quickly, even with relatively few commands, therefore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 future deep-dive and exploration of </a:t>
            </a:r>
            <a:r>
              <a:rPr lang="en-US" sz="2000" dirty="0" err="1"/>
              <a:t>yacc</a:t>
            </a:r>
            <a:r>
              <a:rPr lang="en-US" sz="2000" dirty="0"/>
              <a:t> would be beneficial for my further understanding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BOUNDARY changes that border a period affected by a NOW change don’t preserve the change made through NOW. This would need to be corrected.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Interactions on data state (like above) by different commands is a challenge that ideally would have been recognized and worked out in the design stage, but this interaction was overlooked</a:t>
            </a:r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Results and findings, continued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343150"/>
            <a:ext cx="7454077" cy="387553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As a Language Prototype only, some of the fun parts (Menu and UI Design) were not included.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This experience has nevertheless taught me a considerable amount about </a:t>
            </a:r>
            <a:r>
              <a:rPr lang="en-US" sz="2000"/>
              <a:t>Programming Languages, </a:t>
            </a:r>
            <a:r>
              <a:rPr lang="en-US" sz="2000" dirty="0"/>
              <a:t>interpreter, and compiler design.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This is just a start on my Computer Science and Software Engineering journey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 am proud of my design and prototype, and grateful for the instruction and experience</a:t>
            </a:r>
          </a:p>
        </p:txBody>
      </p:sp>
    </p:spTree>
    <p:extLst>
      <p:ext uri="{BB962C8B-B14F-4D97-AF65-F5344CB8AC3E}">
        <p14:creationId xmlns:p14="http://schemas.microsoft.com/office/powerpoint/2010/main" val="2550093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 cap="none" dirty="0">
                <a:latin typeface="Vivaldi" panose="03020602050506090804" pitchFamily="66" charset="0"/>
              </a:rPr>
              <a:t>fin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496488" cy="5222117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Johnathan Picek</a:t>
            </a:r>
          </a:p>
          <a:p>
            <a:r>
              <a:rPr lang="en-US" dirty="0"/>
              <a:t>CPSC 46000-003</a:t>
            </a:r>
          </a:p>
          <a:p>
            <a:r>
              <a:rPr lang="en-US" dirty="0"/>
              <a:t>Programming Languages</a:t>
            </a:r>
          </a:p>
          <a:p>
            <a:r>
              <a:rPr lang="en-US" dirty="0"/>
              <a:t>Dr. Eric Chou</a:t>
            </a:r>
          </a:p>
          <a:p>
            <a:r>
              <a:rPr lang="en-US" dirty="0"/>
              <a:t>Lewis University</a:t>
            </a:r>
          </a:p>
          <a:p>
            <a:r>
              <a:rPr lang="en-US" dirty="0"/>
              <a:t>Spring 2022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21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ounded Rectangle 14">
            <a:extLst>
              <a:ext uri="{FF2B5EF4-FFF2-40B4-BE49-F238E27FC236}">
                <a16:creationId xmlns:a16="http://schemas.microsoft.com/office/drawing/2014/main" id="{934B872D-6FE9-472A-9E92-342E41DA7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8DEBA6-2ED2-4FED-8AAB-2F855348D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162F0F-A9B7-409A-AD12-ADD441861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7" r="55278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A4D239-FDF5-4B60-9CF9-ED68B423B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804334"/>
            <a:ext cx="3471333" cy="52493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SET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ED239-8EF8-4A92-AAE0-274C2B61A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722" y="804334"/>
            <a:ext cx="6271477" cy="524933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SET </a:t>
            </a:r>
            <a:r>
              <a:rPr lang="en-US" i="1" dirty="0">
                <a:solidFill>
                  <a:schemeClr val="tx2"/>
                </a:solidFill>
              </a:rPr>
              <a:t>keyword: target int: temperature</a:t>
            </a:r>
            <a:br>
              <a:rPr lang="en-US" i="1" dirty="0">
                <a:solidFill>
                  <a:schemeClr val="tx2"/>
                </a:solidFill>
              </a:rPr>
            </a:br>
            <a:r>
              <a:rPr lang="en-US" i="1" dirty="0">
                <a:solidFill>
                  <a:schemeClr val="tx2"/>
                </a:solidFill>
              </a:rPr>
              <a:t>ex: </a:t>
            </a:r>
            <a:r>
              <a:rPr lang="en-US" dirty="0">
                <a:solidFill>
                  <a:schemeClr val="tx2"/>
                </a:solidFill>
              </a:rPr>
              <a:t>SET SLEEP 68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This usage applies the temperature to the target range. Acceptable temperatures are &gt; SAFETY_TEMP_MIN and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are &lt; SAFETY_TEMP_MAX. Acceptable target time periods are: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NOW: the current hour and next, only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ALL: overwrites ALL hours in the schedule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SLEEP, WAKE, AWAY, HOME – four pre-set periods with definable boundaries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SET </a:t>
            </a:r>
            <a:r>
              <a:rPr lang="en-US" i="1" dirty="0">
                <a:solidFill>
                  <a:schemeClr val="tx2"/>
                </a:solidFill>
              </a:rPr>
              <a:t>int: temperature </a:t>
            </a:r>
            <a:br>
              <a:rPr lang="en-US" i="1" dirty="0">
                <a:solidFill>
                  <a:schemeClr val="tx2"/>
                </a:solidFill>
              </a:rPr>
            </a:br>
            <a:r>
              <a:rPr lang="en-US" i="1" dirty="0">
                <a:solidFill>
                  <a:schemeClr val="tx2"/>
                </a:solidFill>
              </a:rPr>
              <a:t>ex: SET 71</a:t>
            </a:r>
            <a:br>
              <a:rPr lang="en-US" i="1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This usage is technically just an alias for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SET NOW </a:t>
            </a:r>
            <a:r>
              <a:rPr lang="en-US" i="1" dirty="0">
                <a:solidFill>
                  <a:schemeClr val="tx2"/>
                </a:solidFill>
              </a:rPr>
              <a:t>int: temperature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5" name="Graphic 14" descr="Exclamation mark with solid fill">
            <a:extLst>
              <a:ext uri="{FF2B5EF4-FFF2-40B4-BE49-F238E27FC236}">
                <a16:creationId xmlns:a16="http://schemas.microsoft.com/office/drawing/2014/main" id="{0DE0C181-6F81-4C8B-BBD8-8BE86EDAB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7013" y="3027260"/>
            <a:ext cx="314529" cy="31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834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DF53CC-67AC-4AA8-8A0F-C7754335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command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983E07-A1FF-4784-A411-D2FBB311E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9" y="1828800"/>
            <a:ext cx="5079991" cy="823912"/>
          </a:xfrm>
        </p:spPr>
        <p:txBody>
          <a:bodyPr/>
          <a:lstStyle/>
          <a:p>
            <a:r>
              <a:rPr lang="en-US" dirty="0"/>
              <a:t>Successful Entry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0EFA993-47A8-4ED1-A324-844369D234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85834" y="3613489"/>
            <a:ext cx="4448796" cy="2124371"/>
          </a:xfr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418454-4AA5-460D-93FF-0943D95D0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0" y="1828800"/>
            <a:ext cx="5105400" cy="823912"/>
          </a:xfrm>
        </p:spPr>
        <p:txBody>
          <a:bodyPr/>
          <a:lstStyle/>
          <a:p>
            <a:r>
              <a:rPr lang="en-US" dirty="0"/>
              <a:t>Unsuccessful Entry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5575AA-B4DE-4548-9C87-3397737D7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51841"/>
            <a:ext cx="5334000" cy="30860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Outside of Safety Temp Ranges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07A893-78C1-4EED-8680-96EAB7ACE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507" y="3357387"/>
            <a:ext cx="4372585" cy="2505425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5467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DF53CC-67AC-4AA8-8A0F-C7754335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target command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983E07-A1FF-4784-A411-D2FBB311E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9" y="1828800"/>
            <a:ext cx="5079991" cy="823912"/>
          </a:xfrm>
        </p:spPr>
        <p:txBody>
          <a:bodyPr>
            <a:normAutofit/>
          </a:bodyPr>
          <a:lstStyle/>
          <a:p>
            <a:r>
              <a:rPr lang="en-US" dirty="0"/>
              <a:t>Successful Usage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418454-4AA5-460D-93FF-0943D95D0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0" y="1828800"/>
            <a:ext cx="5105400" cy="823912"/>
          </a:xfrm>
        </p:spPr>
        <p:txBody>
          <a:bodyPr>
            <a:normAutofit/>
          </a:bodyPr>
          <a:lstStyle/>
          <a:p>
            <a:r>
              <a:rPr lang="en-US" dirty="0"/>
              <a:t>Improper Usage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5575AA-B4DE-4548-9C87-3397737D7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51760"/>
            <a:ext cx="5334000" cy="30860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Improper Target Specified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DA04B8-96F6-40C6-8A59-85E45620E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247072"/>
            <a:ext cx="4658375" cy="2353003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4E4B1F-092A-4FA5-9814-8FFA978ED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15" y="3199439"/>
            <a:ext cx="4906060" cy="2448267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1415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Command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6068" y="1955800"/>
            <a:ext cx="7454077" cy="479425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Chaining correct commands processes all of them, due to the Expression Stack implemented in STPParser.py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SET SLEEP 68 SET WAKE 70 SET AWAY 66 SET HOME 71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Note: These conditions will be the starting point used to show BOUNDARY command usage later.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5497F-1F01-41DE-9F0E-7291E12A2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924" y="3185949"/>
            <a:ext cx="4220164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82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ounded Rectangle 14">
            <a:extLst>
              <a:ext uri="{FF2B5EF4-FFF2-40B4-BE49-F238E27FC236}">
                <a16:creationId xmlns:a16="http://schemas.microsoft.com/office/drawing/2014/main" id="{934B872D-6FE9-472A-9E92-342E41DA7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8DEBA6-2ED2-4FED-8AAB-2F855348D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162F0F-A9B7-409A-AD12-ADD441861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7" r="55278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A4D239-FDF5-4B60-9CF9-ED68B423B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804334"/>
            <a:ext cx="3471333" cy="12530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_SCHED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ED239-8EF8-4A92-AAE0-274C2B61A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0352" y="692679"/>
            <a:ext cx="4126133" cy="547264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_SCHED displays all schedule settings in full</a:t>
            </a:r>
          </a:p>
          <a:p>
            <a:r>
              <a:rPr lang="en-US" dirty="0">
                <a:solidFill>
                  <a:schemeClr val="tx2"/>
                </a:solidFill>
              </a:rPr>
              <a:t>The default schedule setting is 70 degrees for each hour in the day</a:t>
            </a:r>
            <a:br>
              <a:rPr lang="en-US" dirty="0">
                <a:solidFill>
                  <a:schemeClr val="tx2"/>
                </a:solidFill>
              </a:rPr>
            </a:b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After these SET commands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  The schedule is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5CC8C2-EA7B-487D-8E91-961AD215775B}"/>
              </a:ext>
            </a:extLst>
          </p:cNvPr>
          <p:cNvSpPr/>
          <p:nvPr/>
        </p:nvSpPr>
        <p:spPr>
          <a:xfrm>
            <a:off x="9625933" y="66014"/>
            <a:ext cx="2400967" cy="67205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FAB1D-5752-4EBF-80FA-448F917A4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553" y="2830584"/>
            <a:ext cx="2981741" cy="3286584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78EC2954-994E-49A1-9A33-4014D46B4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0303" y="111127"/>
            <a:ext cx="2238687" cy="377242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007770DD-357A-435E-84DB-A53BDCE6E0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3522" y="3883553"/>
            <a:ext cx="2248214" cy="2848373"/>
          </a:xfrm>
          <a:prstGeom prst="rect">
            <a:avLst/>
          </a:prstGeom>
        </p:spPr>
      </p:pic>
      <p:sp>
        <p:nvSpPr>
          <p:cNvPr id="21" name="Arrow: Left 20">
            <a:extLst>
              <a:ext uri="{FF2B5EF4-FFF2-40B4-BE49-F238E27FC236}">
                <a16:creationId xmlns:a16="http://schemas.microsoft.com/office/drawing/2014/main" id="{115DB27F-4008-4F23-9A1A-C510D6E827A5}"/>
              </a:ext>
            </a:extLst>
          </p:cNvPr>
          <p:cNvSpPr/>
          <p:nvPr/>
        </p:nvSpPr>
        <p:spPr>
          <a:xfrm>
            <a:off x="4306560" y="3197753"/>
            <a:ext cx="914400" cy="685800"/>
          </a:xfrm>
          <a:prstGeom prst="lef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4CCF81D-6DD7-437D-971D-2B85D4E7E5C2}"/>
              </a:ext>
            </a:extLst>
          </p:cNvPr>
          <p:cNvSpPr/>
          <p:nvPr/>
        </p:nvSpPr>
        <p:spPr>
          <a:xfrm>
            <a:off x="8446455" y="4473876"/>
            <a:ext cx="914400" cy="6858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76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ounded Rectangle 14">
            <a:extLst>
              <a:ext uri="{FF2B5EF4-FFF2-40B4-BE49-F238E27FC236}">
                <a16:creationId xmlns:a16="http://schemas.microsoft.com/office/drawing/2014/main" id="{934B872D-6FE9-472A-9E92-342E41DA7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8DEBA6-2ED2-4FED-8AAB-2F855348D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162F0F-A9B7-409A-AD12-ADD441861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7" r="55278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A4D239-FDF5-4B60-9CF9-ED68B423B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804334"/>
            <a:ext cx="3471333" cy="12530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_SYSPROPS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ED239-8EF8-4A92-AAE0-274C2B61A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7453" y="692680"/>
            <a:ext cx="3744836" cy="212437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In addition to the schedule, the _SYSPROPS command displays the summarized changeable target boundaries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E5DAA2-BC2E-4526-9F7D-9756165CC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116" y="758975"/>
            <a:ext cx="3096057" cy="2124371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EAF4A73-C694-4A14-8C42-BA07AD236327}"/>
              </a:ext>
            </a:extLst>
          </p:cNvPr>
          <p:cNvSpPr txBox="1">
            <a:spLocks/>
          </p:cNvSpPr>
          <p:nvPr/>
        </p:nvSpPr>
        <p:spPr>
          <a:xfrm>
            <a:off x="5170351" y="3207279"/>
            <a:ext cx="6688273" cy="2345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These boundaries (default 7, 9, 17, and 23) are changed through the command explained in the next slide, the BOUNDARY command.</a:t>
            </a:r>
          </a:p>
        </p:txBody>
      </p:sp>
    </p:spTree>
    <p:extLst>
      <p:ext uri="{BB962C8B-B14F-4D97-AF65-F5344CB8AC3E}">
        <p14:creationId xmlns:p14="http://schemas.microsoft.com/office/powerpoint/2010/main" val="2389974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ounded Rectangle 14">
            <a:extLst>
              <a:ext uri="{FF2B5EF4-FFF2-40B4-BE49-F238E27FC236}">
                <a16:creationId xmlns:a16="http://schemas.microsoft.com/office/drawing/2014/main" id="{934B872D-6FE9-472A-9E92-342E41DA7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8DEBA6-2ED2-4FED-8AAB-2F855348D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162F0F-A9B7-409A-AD12-ADD441861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7" r="55278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A4D239-FDF5-4B60-9CF9-ED68B423B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804334"/>
            <a:ext cx="3471333" cy="52493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BOUNDARY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ED239-8EF8-4A92-AAE0-274C2B61A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722" y="184150"/>
            <a:ext cx="6271477" cy="586951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BOUNDARY </a:t>
            </a:r>
            <a:r>
              <a:rPr lang="en-US" i="1" dirty="0">
                <a:solidFill>
                  <a:schemeClr val="tx2"/>
                </a:solidFill>
              </a:rPr>
              <a:t>int: BOUND_ID {0…3} int: HOUR</a:t>
            </a:r>
            <a:br>
              <a:rPr lang="en-US" i="1" dirty="0">
                <a:solidFill>
                  <a:schemeClr val="tx2"/>
                </a:solidFill>
              </a:rPr>
            </a:br>
            <a:r>
              <a:rPr lang="en-US" i="1" dirty="0">
                <a:solidFill>
                  <a:schemeClr val="tx2"/>
                </a:solidFill>
              </a:rPr>
              <a:t>ex: BOUNDARY 0 6</a:t>
            </a:r>
            <a:br>
              <a:rPr lang="en-US" i="1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This usage adjusts the hour of the boundary, which is the transition between time periods.</a:t>
            </a:r>
            <a:br>
              <a:rPr lang="en-US" dirty="0">
                <a:solidFill>
                  <a:schemeClr val="tx2"/>
                </a:solidFill>
              </a:rPr>
            </a:b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0 is from SLEEP to WAKE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1 is from WAKE to AWAY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2 is from AWAY to HOME, and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3 is from HOME to SLEEP</a:t>
            </a:r>
            <a:br>
              <a:rPr lang="en-US" dirty="0">
                <a:solidFill>
                  <a:schemeClr val="tx2"/>
                </a:solidFill>
              </a:rPr>
            </a:b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Assumptions: The design requires HOUR of BOUND_ID at 0 &lt; 1 &lt; 2 &lt; 3, such that no crossing over may occur. BOUND_IDs 0 and 3 may not crossover the beginning or end of the day, HOURs 0 and 23,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3072992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DF53CC-67AC-4AA8-8A0F-C7754335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command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983E07-A1FF-4784-A411-D2FBB311E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9" y="1828800"/>
            <a:ext cx="5079991" cy="823912"/>
          </a:xfrm>
        </p:spPr>
        <p:txBody>
          <a:bodyPr>
            <a:normAutofit/>
          </a:bodyPr>
          <a:lstStyle/>
          <a:p>
            <a:r>
              <a:rPr lang="en-US" dirty="0"/>
              <a:t>Successful Usage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418454-4AA5-460D-93FF-0943D95D0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13650" y="1828800"/>
            <a:ext cx="4425950" cy="823912"/>
          </a:xfrm>
        </p:spPr>
        <p:txBody>
          <a:bodyPr>
            <a:normAutofit/>
          </a:bodyPr>
          <a:lstStyle/>
          <a:p>
            <a:r>
              <a:rPr lang="en-US" dirty="0"/>
              <a:t>Improper Usage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5575AA-B4DE-4548-9C87-3397737D7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59650" y="2651760"/>
            <a:ext cx="4679950" cy="30860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Failed attempt to crossover</a:t>
            </a:r>
            <a:br>
              <a:rPr lang="en-US" dirty="0"/>
            </a:br>
            <a:r>
              <a:rPr lang="en-US" dirty="0"/>
              <a:t>   beyond the next bound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C09094-EC43-439F-B5CC-F0A06DBF122A}"/>
              </a:ext>
            </a:extLst>
          </p:cNvPr>
          <p:cNvSpPr txBox="1"/>
          <p:nvPr/>
        </p:nvSpPr>
        <p:spPr>
          <a:xfrm>
            <a:off x="3962400" y="1758950"/>
            <a:ext cx="736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 from SLEEP 68, WAKE 70, AWAY 66, HOME 71  (see slide 6)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642494-A1D2-403D-8249-BC8CC539D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5" y="3022796"/>
            <a:ext cx="3286584" cy="25625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CCF40E-4488-448E-B372-F6EFF8FB4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187" y="3323281"/>
            <a:ext cx="3591426" cy="22005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384960-705D-4A78-8B74-8A4F61247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4404" y="3022796"/>
            <a:ext cx="3343742" cy="33246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CCDC4EC-81A8-46DA-A4E5-FD6F0F7A9751}"/>
              </a:ext>
            </a:extLst>
          </p:cNvPr>
          <p:cNvSpPr txBox="1"/>
          <p:nvPr/>
        </p:nvSpPr>
        <p:spPr>
          <a:xfrm>
            <a:off x="0" y="2590811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bound and reapplies Temps to new periods </a:t>
            </a:r>
          </a:p>
        </p:txBody>
      </p:sp>
    </p:spTree>
    <p:extLst>
      <p:ext uri="{BB962C8B-B14F-4D97-AF65-F5344CB8AC3E}">
        <p14:creationId xmlns:p14="http://schemas.microsoft.com/office/powerpoint/2010/main" val="692156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Vapor Trail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DF2E28"/>
    </a:accent1>
    <a:accent2>
      <a:srgbClr val="FE801A"/>
    </a:accent2>
    <a:accent3>
      <a:srgbClr val="E9BF35"/>
    </a:accent3>
    <a:accent4>
      <a:srgbClr val="81BB42"/>
    </a:accent4>
    <a:accent5>
      <a:srgbClr val="32C7A9"/>
    </a:accent5>
    <a:accent6>
      <a:srgbClr val="4A9BDC"/>
    </a:accent6>
    <a:hlink>
      <a:srgbClr val="F0532B"/>
    </a:hlink>
    <a:folHlink>
      <a:srgbClr val="F38B53"/>
    </a:folHlink>
  </a:clrScheme>
</a:themeOverride>
</file>

<file path=ppt/theme/themeOverride2.xml><?xml version="1.0" encoding="utf-8"?>
<a:themeOverride xmlns:a="http://schemas.openxmlformats.org/drawingml/2006/main">
  <a:clrScheme name="Vapor Trail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DF2E28"/>
    </a:accent1>
    <a:accent2>
      <a:srgbClr val="FE801A"/>
    </a:accent2>
    <a:accent3>
      <a:srgbClr val="E9BF35"/>
    </a:accent3>
    <a:accent4>
      <a:srgbClr val="81BB42"/>
    </a:accent4>
    <a:accent5>
      <a:srgbClr val="32C7A9"/>
    </a:accent5>
    <a:accent6>
      <a:srgbClr val="4A9BDC"/>
    </a:accent6>
    <a:hlink>
      <a:srgbClr val="F0532B"/>
    </a:hlink>
    <a:folHlink>
      <a:srgbClr val="F38B53"/>
    </a:folHlink>
  </a:clrScheme>
</a:themeOverride>
</file>

<file path=ppt/theme/themeOverride3.xml><?xml version="1.0" encoding="utf-8"?>
<a:themeOverride xmlns:a="http://schemas.openxmlformats.org/drawingml/2006/main">
  <a:clrScheme name="Vapor Trail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DF2E28"/>
    </a:accent1>
    <a:accent2>
      <a:srgbClr val="FE801A"/>
    </a:accent2>
    <a:accent3>
      <a:srgbClr val="E9BF35"/>
    </a:accent3>
    <a:accent4>
      <a:srgbClr val="81BB42"/>
    </a:accent4>
    <a:accent5>
      <a:srgbClr val="32C7A9"/>
    </a:accent5>
    <a:accent6>
      <a:srgbClr val="4A9BDC"/>
    </a:accent6>
    <a:hlink>
      <a:srgbClr val="F0532B"/>
    </a:hlink>
    <a:folHlink>
      <a:srgbClr val="F38B53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122</TotalTime>
  <Words>684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Vivaldi</vt:lpstr>
      <vt:lpstr>Vapor Trail</vt:lpstr>
      <vt:lpstr>Smart Thermostat PROPTYPE</vt:lpstr>
      <vt:lpstr>SET COMMAND</vt:lpstr>
      <vt:lpstr>SET command</vt:lpstr>
      <vt:lpstr>SET target command</vt:lpstr>
      <vt:lpstr>Command CHAINING</vt:lpstr>
      <vt:lpstr>_SCHED COMMAND</vt:lpstr>
      <vt:lpstr>_SYSPROPS COMMAND</vt:lpstr>
      <vt:lpstr>BOUNDARY COMMAND</vt:lpstr>
      <vt:lpstr>BOUNDARY command</vt:lpstr>
      <vt:lpstr>Results and findings </vt:lpstr>
      <vt:lpstr>Results and findings, continued 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Thermostat Term Project Results, FINDINGS, SUCCESSES, and CHALLENGES</dc:title>
  <dc:creator>Picek, Johnathan</dc:creator>
  <cp:lastModifiedBy>Picek, Johnathan</cp:lastModifiedBy>
  <cp:revision>5</cp:revision>
  <dcterms:created xsi:type="dcterms:W3CDTF">2022-04-30T15:38:46Z</dcterms:created>
  <dcterms:modified xsi:type="dcterms:W3CDTF">2022-04-30T17:41:10Z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