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720d4f3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720d4f3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720d4f3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720d4f3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720d4f3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720d4f3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720d4f36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720d4f36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b047e6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b047e6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720d4f36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720d4f36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720d4f3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720d4f3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bingmaps/articles/bing-maps-tile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6650" y="929250"/>
            <a:ext cx="5117100" cy="25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Aerial/Satellite Imagery Retrieval</a:t>
            </a:r>
            <a:endParaRPr sz="5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04800" y="4447750"/>
            <a:ext cx="85344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0156"/>
              <a:buNone/>
            </a:pPr>
            <a:r>
              <a:rPr lang="en" sz="1280"/>
              <a:t>Jiaxing Wu(A20398273) /  Jingwen Pickens(A20349887) / Sumukh Ballal(A20442681) / Hyesoo Noh(A20360464)</a:t>
            </a:r>
            <a:endParaRPr sz="1280"/>
          </a:p>
        </p:txBody>
      </p:sp>
      <p:sp>
        <p:nvSpPr>
          <p:cNvPr id="279" name="Google Shape;279;p13"/>
          <p:cNvSpPr txBox="1"/>
          <p:nvPr/>
        </p:nvSpPr>
        <p:spPr>
          <a:xfrm>
            <a:off x="1309350" y="3323525"/>
            <a:ext cx="65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CS513 Geospatial Vision / Visualization  </a:t>
            </a:r>
            <a:endParaRPr sz="1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Assignment 3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11700" y="1492700"/>
            <a:ext cx="85206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en" sz="1600">
                <a:solidFill>
                  <a:srgbClr val="666666"/>
                </a:solidFill>
              </a:rPr>
              <a:t>For this assignment, we wrote a program that automatically downloads aerial imagery with maximum resolution available given a user input bounding box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en" sz="1600">
                <a:solidFill>
                  <a:srgbClr val="666666"/>
                </a:solidFill>
              </a:rPr>
              <a:t>Input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en" sz="1600">
                <a:solidFill>
                  <a:srgbClr val="666666"/>
                </a:solidFill>
              </a:rPr>
              <a:t>L</a:t>
            </a:r>
            <a:r>
              <a:rPr lang="en" sz="1600">
                <a:solidFill>
                  <a:srgbClr val="666666"/>
                </a:solidFill>
              </a:rPr>
              <a:t>atitude/longitude pair</a:t>
            </a:r>
            <a:r>
              <a:rPr lang="en" sz="1600">
                <a:solidFill>
                  <a:srgbClr val="666666"/>
                </a:solidFill>
              </a:rPr>
              <a:t> for the top left corner of the bounding box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en" sz="1600">
                <a:solidFill>
                  <a:srgbClr val="666666"/>
                </a:solidFill>
              </a:rPr>
              <a:t>L</a:t>
            </a:r>
            <a:r>
              <a:rPr lang="en" sz="1600">
                <a:solidFill>
                  <a:srgbClr val="666666"/>
                </a:solidFill>
              </a:rPr>
              <a:t>atitude/longitude pair for the bottom right corner of the bounding box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❏"/>
            </a:pPr>
            <a:r>
              <a:rPr lang="en" sz="1600">
                <a:solidFill>
                  <a:srgbClr val="666666"/>
                </a:solidFill>
              </a:rPr>
              <a:t>Output</a:t>
            </a:r>
            <a:endParaRPr sz="1600">
              <a:solidFill>
                <a:srgbClr val="666666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❏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An aerial imagery within the bounding box defined by the user </a:t>
            </a:r>
            <a:endParaRPr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/ Motivation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11700" y="1455575"/>
            <a:ext cx="85206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17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4"/>
              <a:buChar char="❏"/>
            </a:pPr>
            <a:r>
              <a:rPr lang="en" sz="1604"/>
              <a:t>Bing Maps provides a world map that users can directly manipulate to pan and zoom</a:t>
            </a:r>
            <a:endParaRPr sz="1604"/>
          </a:p>
          <a:p>
            <a:pPr indent="-330471" lvl="0" marL="457200" rtl="0" algn="l">
              <a:spcBef>
                <a:spcPts val="0"/>
              </a:spcBef>
              <a:spcAft>
                <a:spcPts val="0"/>
              </a:spcAft>
              <a:buSzPts val="1604"/>
              <a:buChar char="❏"/>
            </a:pPr>
            <a:r>
              <a:rPr lang="en" sz="1604"/>
              <a:t>When an user inputs latitude and longitude, we always want to output an image with the highest zoom level</a:t>
            </a:r>
            <a:endParaRPr sz="1604"/>
          </a:p>
          <a:p>
            <a:pPr indent="-33047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4"/>
              <a:buChar char="❏"/>
            </a:pPr>
            <a:r>
              <a:rPr lang="en" sz="1604"/>
              <a:t>Having chosen the projection and scale to use at each level of detail, Bing Map can convert geographic coordinates into pixel coordinates</a:t>
            </a:r>
            <a:endParaRPr sz="1604"/>
          </a:p>
          <a:p>
            <a:pPr indent="-33047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4"/>
              <a:buChar char="❏"/>
            </a:pPr>
            <a:r>
              <a:rPr lang="en" sz="1604"/>
              <a:t>To optimize the performance of map retrieval and display, the rendered map is cut into tiles pixels</a:t>
            </a:r>
            <a:endParaRPr sz="1604"/>
          </a:p>
          <a:p>
            <a:pPr indent="-33047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4"/>
              <a:buChar char="❏"/>
            </a:pPr>
            <a:r>
              <a:rPr lang="en" sz="1604"/>
              <a:t>To optimize the indexing and storage of tiles, the two-dimensional tile XY coordinates are combined into one-dimensional strings called quadtree keys</a:t>
            </a:r>
            <a:endParaRPr sz="160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263000" y="437975"/>
            <a:ext cx="66180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Approach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solidFill>
                  <a:schemeClr val="accent3"/>
                </a:solidFill>
              </a:rPr>
              <a:t>Part 1 : Image Retrieval</a:t>
            </a:r>
            <a:endParaRPr sz="2088">
              <a:solidFill>
                <a:srgbClr val="434343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00" y="1425275"/>
            <a:ext cx="87501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591"/>
              <a:buChar char="❏"/>
            </a:pPr>
            <a:r>
              <a:rPr lang="en" sz="1420"/>
              <a:t>Take two lat/lon coordinates which define a bounding box</a:t>
            </a:r>
            <a:endParaRPr sz="1420"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591"/>
              <a:buChar char="❏"/>
            </a:pPr>
            <a:r>
              <a:rPr lang="en" sz="1420"/>
              <a:t>Start at the max level of detail (level=23) and decrement the level until the max level of detail available </a:t>
            </a:r>
            <a:r>
              <a:rPr lang="en" sz="1420"/>
              <a:t>is found </a:t>
            </a:r>
            <a:r>
              <a:rPr lang="en" sz="1420"/>
              <a:t>for the given bounding box </a:t>
            </a:r>
            <a:endParaRPr sz="1420"/>
          </a:p>
          <a:p>
            <a:pPr indent="-31200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At each level, do:</a:t>
            </a:r>
            <a:endParaRPr sz="1420"/>
          </a:p>
          <a:p>
            <a:pPr indent="-31200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Convert lat/lon coordinates to pixel coordinates, then tile coordinates at this given level</a:t>
            </a:r>
            <a:endParaRPr sz="1420"/>
          </a:p>
          <a:p>
            <a:pPr indent="-31200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Convert the </a:t>
            </a:r>
            <a:r>
              <a:rPr lang="en" sz="1420"/>
              <a:t>generated </a:t>
            </a:r>
            <a:r>
              <a:rPr lang="en" sz="1420"/>
              <a:t>tile coordinates to quadkeys</a:t>
            </a:r>
            <a:endParaRPr sz="1420"/>
          </a:p>
          <a:p>
            <a:pPr indent="-31200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Check whether the image downloaded using the quadkeys are valid</a:t>
            </a:r>
            <a:endParaRPr sz="1420"/>
          </a:p>
          <a:p>
            <a:pPr indent="-312007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If the images are null images, decrement level and repeat the process</a:t>
            </a:r>
            <a:endParaRPr sz="1420"/>
          </a:p>
          <a:p>
            <a:pPr indent="-312007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20"/>
              <a:t>If the images are valid, we have found the max level available for this bounding box</a:t>
            </a:r>
            <a:endParaRPr sz="1420"/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8591"/>
              <a:buChar char="❏"/>
            </a:pPr>
            <a:r>
              <a:rPr lang="en" sz="1420"/>
              <a:t>Once the max level of detail is found for this bounding box, tile images are retrieved for this bounding box one row at a time</a:t>
            </a:r>
            <a:endParaRPr sz="1420"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6119275" y="165050"/>
            <a:ext cx="2766150" cy="1260225"/>
            <a:chOff x="6119275" y="165050"/>
            <a:chExt cx="2766150" cy="1260225"/>
          </a:xfrm>
        </p:grpSpPr>
        <p:sp>
          <p:nvSpPr>
            <p:cNvPr id="299" name="Google Shape;299;p16"/>
            <p:cNvSpPr/>
            <p:nvPr/>
          </p:nvSpPr>
          <p:spPr>
            <a:xfrm>
              <a:off x="6909575" y="519050"/>
              <a:ext cx="1018200" cy="549000"/>
            </a:xfrm>
            <a:prstGeom prst="rect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6119275" y="165050"/>
              <a:ext cx="918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Lat1, Lon1</a:t>
              </a:r>
              <a:endParaRPr b="1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 rot="2538086">
              <a:off x="6748510" y="452423"/>
              <a:ext cx="166709" cy="47787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7967125" y="1071275"/>
              <a:ext cx="918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Lat2, Lon2</a:t>
              </a:r>
              <a:endParaRPr b="1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 rot="-7797837">
              <a:off x="7891484" y="1126687"/>
              <a:ext cx="166743" cy="479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224175" y="426325"/>
            <a:ext cx="70134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Approach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88">
                <a:solidFill>
                  <a:schemeClr val="accent3"/>
                </a:solidFill>
              </a:rPr>
              <a:t>Part 2 - Image Stitching</a:t>
            </a:r>
            <a:endParaRPr sz="2088">
              <a:solidFill>
                <a:schemeClr val="accent3"/>
              </a:solidFill>
            </a:endParaRPr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850200" y="1577725"/>
            <a:ext cx="74436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 the image </a:t>
            </a:r>
            <a:r>
              <a:rPr lang="en"/>
              <a:t>retrieving</a:t>
            </a:r>
            <a:r>
              <a:rPr lang="en"/>
              <a:t> step, tile images are downloaded one row at a time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Since all tile images are of the same level of details and have the same width and height, rows of tile images are simply stitched together using numpy.</a:t>
            </a:r>
            <a:r>
              <a:rPr lang="en"/>
              <a:t>concatenate() with axis=0</a:t>
            </a:r>
            <a:endParaRPr/>
          </a:p>
        </p:txBody>
      </p:sp>
      <p:grpSp>
        <p:nvGrpSpPr>
          <p:cNvPr id="310" name="Google Shape;310;p17"/>
          <p:cNvGrpSpPr/>
          <p:nvPr/>
        </p:nvGrpSpPr>
        <p:grpSpPr>
          <a:xfrm>
            <a:off x="3586225" y="2299950"/>
            <a:ext cx="1776000" cy="1273500"/>
            <a:chOff x="5872225" y="1995150"/>
            <a:chExt cx="1776000" cy="1273500"/>
          </a:xfrm>
        </p:grpSpPr>
        <p:grpSp>
          <p:nvGrpSpPr>
            <p:cNvPr id="311" name="Google Shape;311;p17"/>
            <p:cNvGrpSpPr/>
            <p:nvPr/>
          </p:nvGrpSpPr>
          <p:grpSpPr>
            <a:xfrm>
              <a:off x="5872225" y="1995150"/>
              <a:ext cx="1776000" cy="1273500"/>
              <a:chOff x="5872225" y="1995150"/>
              <a:chExt cx="1776000" cy="1273500"/>
            </a:xfrm>
          </p:grpSpPr>
          <p:sp>
            <p:nvSpPr>
              <p:cNvPr id="312" name="Google Shape;312;p17"/>
              <p:cNvSpPr/>
              <p:nvPr/>
            </p:nvSpPr>
            <p:spPr>
              <a:xfrm>
                <a:off x="5872225" y="19951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5872225" y="24196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5872225" y="2839825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6316225" y="19951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6316225" y="24196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316225" y="2839825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760225" y="19951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760225" y="24196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60225" y="2839825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7204225" y="19951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7204225" y="24196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7204225" y="2844150"/>
                <a:ext cx="444000" cy="424500"/>
              </a:xfrm>
              <a:prstGeom prst="rect">
                <a:avLst/>
              </a:prstGeom>
              <a:noFill/>
              <a:ln cap="flat" cmpd="sng" w="9525">
                <a:solidFill>
                  <a:srgbClr val="93C4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4" name="Google Shape;324;p17"/>
            <p:cNvCxnSpPr/>
            <p:nvPr/>
          </p:nvCxnSpPr>
          <p:spPr>
            <a:xfrm>
              <a:off x="6119850" y="2164950"/>
              <a:ext cx="1245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563550" y="3912450"/>
            <a:ext cx="80169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en" sz="1320"/>
              <a:t>The highest level of detail available for this bounding box is level 20</a:t>
            </a:r>
            <a:endParaRPr sz="1320"/>
          </a:p>
          <a:p>
            <a:pPr indent="-31242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en" sz="1320"/>
              <a:t>The final aerial image of this bounding box is composed of 72 individual tile images at level 20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1502625" y="1653675"/>
            <a:ext cx="2719825" cy="1919275"/>
            <a:chOff x="6271675" y="12650"/>
            <a:chExt cx="2719825" cy="191927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6271675" y="12650"/>
              <a:ext cx="2719825" cy="1919275"/>
              <a:chOff x="6271675" y="12650"/>
              <a:chExt cx="2719825" cy="1919275"/>
            </a:xfrm>
          </p:grpSpPr>
          <p:sp>
            <p:nvSpPr>
              <p:cNvPr id="333" name="Google Shape;333;p18"/>
              <p:cNvSpPr/>
              <p:nvPr/>
            </p:nvSpPr>
            <p:spPr>
              <a:xfrm>
                <a:off x="7093399" y="483225"/>
                <a:ext cx="853800" cy="999300"/>
              </a:xfrm>
              <a:prstGeom prst="rect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6271675" y="12650"/>
                <a:ext cx="1076100" cy="4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" sz="800">
                    <a:solidFill>
                      <a:srgbClr val="38761D"/>
                    </a:solidFill>
                  </a:rPr>
                  <a:t>41.876876, -87.620112</a:t>
                </a:r>
                <a:endParaRPr b="1" sz="500">
                  <a:solidFill>
                    <a:srgbClr val="38761D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 rot="2538086">
                <a:off x="6900910" y="376223"/>
                <a:ext cx="166709" cy="47787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8"/>
              <p:cNvSpPr txBox="1"/>
              <p:nvPr/>
            </p:nvSpPr>
            <p:spPr>
              <a:xfrm>
                <a:off x="8073200" y="1482525"/>
                <a:ext cx="918300" cy="44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" sz="800">
                    <a:solidFill>
                      <a:srgbClr val="38761D"/>
                    </a:solidFill>
                  </a:rPr>
                  <a:t>41.874723, -87.617816</a:t>
                </a:r>
                <a:endParaRPr b="1" sz="500">
                  <a:solidFill>
                    <a:srgbClr val="38761D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 rot="-8728852">
                <a:off x="7967531" y="1507747"/>
                <a:ext cx="166760" cy="4792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18"/>
            <p:cNvSpPr txBox="1"/>
            <p:nvPr/>
          </p:nvSpPr>
          <p:spPr>
            <a:xfrm>
              <a:off x="6754175" y="697725"/>
              <a:ext cx="1156500" cy="5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38761D"/>
                  </a:solidFill>
                </a:rPr>
                <a:t>Buckingham </a:t>
              </a:r>
              <a:endParaRPr b="1" sz="700">
                <a:solidFill>
                  <a:srgbClr val="38761D"/>
                </a:solidFill>
              </a:endParaRPr>
            </a:p>
            <a:p>
              <a:pPr indent="0" lvl="0" marL="45720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700">
                  <a:solidFill>
                    <a:srgbClr val="38761D"/>
                  </a:solidFill>
                </a:rPr>
                <a:t>Fountain</a:t>
              </a:r>
              <a:endParaRPr b="1" sz="700">
                <a:solidFill>
                  <a:srgbClr val="38761D"/>
                </a:solidFill>
              </a:endParaRPr>
            </a:p>
          </p:txBody>
        </p:sp>
      </p:grpSp>
      <p:pic>
        <p:nvPicPr>
          <p:cNvPr id="339" name="Google Shape;3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25" y="485725"/>
            <a:ext cx="2929024" cy="329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1303800" y="615525"/>
            <a:ext cx="70305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5" name="Google Shape;345;p19"/>
          <p:cNvSpPr txBox="1"/>
          <p:nvPr>
            <p:ph idx="1" type="body"/>
          </p:nvPr>
        </p:nvSpPr>
        <p:spPr>
          <a:xfrm>
            <a:off x="444150" y="1261500"/>
            <a:ext cx="82557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Level 20 is the max level of detail for all bounding boxes tested for varies Chicago and NYC locations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Quadkeys generated at levels above 20 returns null tile images for all bounding boxes tested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51" name="Google Shape;351;p20"/>
          <p:cNvSpPr txBox="1"/>
          <p:nvPr>
            <p:ph idx="1" type="body"/>
          </p:nvPr>
        </p:nvSpPr>
        <p:spPr>
          <a:xfrm>
            <a:off x="669600" y="1597875"/>
            <a:ext cx="78048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500"/>
              <a:buChar char="❏"/>
            </a:pPr>
            <a:r>
              <a:rPr lang="en" sz="1500">
                <a:solidFill>
                  <a:srgbClr val="666666"/>
                </a:solidFill>
              </a:rPr>
              <a:t>Bing Maps Tile System</a:t>
            </a:r>
            <a:endParaRPr sz="15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https://docs.microsoft.com/en-us/bingmaps/articles/bing-maps-tile-system</a:t>
            </a:r>
            <a:endParaRPr sz="15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