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27"/>
  </p:notesMasterIdLst>
  <p:sldIdLst>
    <p:sldId id="256" r:id="rId2"/>
    <p:sldId id="280" r:id="rId3"/>
    <p:sldId id="272" r:id="rId4"/>
    <p:sldId id="271" r:id="rId5"/>
    <p:sldId id="258" r:id="rId6"/>
    <p:sldId id="257" r:id="rId7"/>
    <p:sldId id="264" r:id="rId8"/>
    <p:sldId id="259" r:id="rId9"/>
    <p:sldId id="269" r:id="rId10"/>
    <p:sldId id="268" r:id="rId11"/>
    <p:sldId id="260" r:id="rId12"/>
    <p:sldId id="273" r:id="rId13"/>
    <p:sldId id="274" r:id="rId14"/>
    <p:sldId id="261" r:id="rId15"/>
    <p:sldId id="262" r:id="rId16"/>
    <p:sldId id="275" r:id="rId17"/>
    <p:sldId id="277" r:id="rId18"/>
    <p:sldId id="276" r:id="rId19"/>
    <p:sldId id="263" r:id="rId20"/>
    <p:sldId id="265" r:id="rId21"/>
    <p:sldId id="266" r:id="rId22"/>
    <p:sldId id="278" r:id="rId23"/>
    <p:sldId id="281" r:id="rId24"/>
    <p:sldId id="26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52" d="100"/>
          <a:sy n="52" d="100"/>
        </p:scale>
        <p:origin x="96" y="123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D4473-641E-6040-86E5-4F99544F4FF7}" type="datetimeFigureOut">
              <a:rPr lang="en-US" smtClean="0"/>
              <a:t>6/21/17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B15EB-77B9-5149-B158-2509732352B3}" type="slidenum">
              <a:rPr lang="en-US" smtClean="0"/>
              <a:t>‹#›</a:t>
            </a:fld>
            <a:endParaRPr lang="en-US"/>
          </a:p>
        </p:txBody>
      </p:sp>
    </p:spTree>
    <p:extLst>
      <p:ext uri="{BB962C8B-B14F-4D97-AF65-F5344CB8AC3E}">
        <p14:creationId xmlns:p14="http://schemas.microsoft.com/office/powerpoint/2010/main" val="11184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0B15EB-77B9-5149-B158-2509732352B3}" type="slidenum">
              <a:rPr lang="en-US" smtClean="0"/>
              <a:t>1</a:t>
            </a:fld>
            <a:endParaRPr lang="en-US"/>
          </a:p>
        </p:txBody>
      </p:sp>
    </p:spTree>
    <p:extLst>
      <p:ext uri="{BB962C8B-B14F-4D97-AF65-F5344CB8AC3E}">
        <p14:creationId xmlns:p14="http://schemas.microsoft.com/office/powerpoint/2010/main" val="1156406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8400" y="4474791"/>
            <a:ext cx="1123829" cy="1123829"/>
          </a:xfrm>
          <a:prstGeom prst="rect">
            <a:avLst/>
          </a:prstGeom>
        </p:spPr>
      </p:pic>
    </p:spTree>
    <p:extLst>
      <p:ext uri="{BB962C8B-B14F-4D97-AF65-F5344CB8AC3E}">
        <p14:creationId xmlns:p14="http://schemas.microsoft.com/office/powerpoint/2010/main" val="162161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99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90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9235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Tree>
    <p:extLst>
      <p:ext uri="{BB962C8B-B14F-4D97-AF65-F5344CB8AC3E}">
        <p14:creationId xmlns:p14="http://schemas.microsoft.com/office/powerpoint/2010/main" val="13688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70632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558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08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27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13844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68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1097280" y="6446344"/>
            <a:ext cx="7411709" cy="365125"/>
          </a:xfrm>
          <a:prstGeom prst="rect">
            <a:avLst/>
          </a:prstGeom>
        </p:spPr>
        <p:txBody>
          <a:bodyPr vert="horz" lIns="91440" tIns="45720" rIns="91440" bIns="45720" rtlCol="0" anchor="ctr"/>
          <a:lstStyle>
            <a:lvl1pPr algn="l">
              <a:defRPr sz="1400" b="1" cap="all" baseline="0">
                <a:solidFill>
                  <a:schemeClr val="bg1"/>
                </a:solidFill>
              </a:defRPr>
            </a:lvl1pPr>
          </a:lstStyle>
          <a:p>
            <a:r>
              <a:rPr lang="en-US"/>
              <a:t>Guide to planning and organising an Evening Street O</a:t>
            </a:r>
            <a:endParaRPr lang="en-US" dirty="0"/>
          </a:p>
        </p:txBody>
      </p:sp>
      <p:sp>
        <p:nvSpPr>
          <p:cNvPr id="6" name="Slide Number Placeholder 5"/>
          <p:cNvSpPr>
            <a:spLocks noGrp="1"/>
          </p:cNvSpPr>
          <p:nvPr>
            <p:ph type="sldNum" sz="quarter" idx="4"/>
          </p:nvPr>
        </p:nvSpPr>
        <p:spPr>
          <a:xfrm>
            <a:off x="9900458" y="6446338"/>
            <a:ext cx="1312025" cy="365125"/>
          </a:xfrm>
          <a:prstGeom prst="rect">
            <a:avLst/>
          </a:prstGeom>
        </p:spPr>
        <p:txBody>
          <a:bodyPr vert="horz" lIns="91440" tIns="45720" rIns="91440" bIns="45720" rtlCol="0" anchor="ctr"/>
          <a:lstStyle>
            <a:lvl1pPr algn="r">
              <a:defRPr sz="1400">
                <a:solidFill>
                  <a:schemeClr val="bg1"/>
                </a:solidFill>
              </a:defRPr>
            </a:lvl1pPr>
          </a:lstStyle>
          <a:p>
            <a:r>
              <a:rPr lang="en-US"/>
              <a:t>Slide </a:t>
            </a:r>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
        <p:nvSpPr>
          <p:cNvPr id="14" name="Title Placeholder 13"/>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11880036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voc.org/Events/2017WinterSeries/Guide%20to%20planning%20and%20organising%20an%20Evening%20Street%20O%20V1-1.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voc.org/Events/2017WinterSeries/Guide%20to%20planning%20and%20organising%20an%20Evening%20Street%20O%20V1-1.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voc.org/Events/2017WinterSeries/StreetOScoreSheetTemplate.xlsx"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www.mvoc.org/Events/2017WinterSeries/StreetOSafetyNotesTemplate.d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mike.i.elliot@btinternet.com?subject=Street%20O%20Map%20Printing" TargetMode="External"/><Relationship Id="rId2" Type="http://schemas.openxmlformats.org/officeDocument/2006/relationships/hyperlink" Target="http://www.mvoc.org/Events/2017WinterSeries/StreetOResultsTemplate.xlsx" TargetMode="External"/><Relationship Id="rId1" Type="http://schemas.openxmlformats.org/officeDocument/2006/relationships/slideLayout" Target="../slideLayouts/slideLayout2.xml"/><Relationship Id="rId4" Type="http://schemas.openxmlformats.org/officeDocument/2006/relationships/hyperlink" Target="mailto:pgristwood@btinterne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mailto:chair@mvoc.org" TargetMode="External"/><Relationship Id="rId1" Type="http://schemas.openxmlformats.org/officeDocument/2006/relationships/slideLayout" Target="../slideLayouts/slideLayout4.xml"/><Relationship Id="rId6" Type="http://schemas.openxmlformats.org/officeDocument/2006/relationships/hyperlink" Target="mailto:pgristwood@btinternet.com" TargetMode="External"/><Relationship Id="rId5" Type="http://schemas.openxmlformats.org/officeDocument/2006/relationships/hyperlink" Target="mailto:mike.i.elliot@btinternet.com" TargetMode="External"/><Relationship Id="rId4" Type="http://schemas.openxmlformats.org/officeDocument/2006/relationships/hyperlink" Target="mailto:web@mvoc.or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mvoc.org/Events/2017WinterSeries/StreetOResultsTemplate.xlsx" TargetMode="External"/><Relationship Id="rId3" Type="http://schemas.openxmlformats.org/officeDocument/2006/relationships/hyperlink" Target="https://www.britishorienteering.org.uk/images/uploaded/downloads/events_forms_riskassessment_v1.doc" TargetMode="External"/><Relationship Id="rId7" Type="http://schemas.openxmlformats.org/officeDocument/2006/relationships/hyperlink" Target="http://www.mvoc.org/Events/2017WinterSeries/StreetOSafetyNotesTemplate.doc" TargetMode="External"/><Relationship Id="rId2" Type="http://schemas.openxmlformats.org/officeDocument/2006/relationships/hyperlink" Target="http://www.mvoc.org/Events/2017WinterSeries/Guide%20to%20planning%20and%20organising%20an%20Evening%20Street%20O%20V1-1.pptx" TargetMode="External"/><Relationship Id="rId1" Type="http://schemas.openxmlformats.org/officeDocument/2006/relationships/slideLayout" Target="../slideLayouts/slideLayout2.xml"/><Relationship Id="rId6" Type="http://schemas.openxmlformats.org/officeDocument/2006/relationships/hyperlink" Target="http://www.mvoc.org/Events/2017WinterSeries/StreetOScoreSheetTemplate.xlsx" TargetMode="External"/><Relationship Id="rId5" Type="http://schemas.openxmlformats.org/officeDocument/2006/relationships/hyperlink" Target="http://oomap.co.uk/uk.php" TargetMode="External"/><Relationship Id="rId4" Type="http://schemas.openxmlformats.org/officeDocument/2006/relationships/hyperlink" Target="http://www.mvoc.org/Events/2017WinterSeries/20YYMMDDDetails.doc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ritishorienteering.org.uk/images/uploaded/downloads/events_forms_riskassessment_v1.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http://www.mvoc.org/Events/2017WinterSeries/20YYMMDDDetails.docx"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mailto:web@mvoc.org?subject=StreetO%20Fly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omap.co.uk/uk.ph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r>
              <a:rPr lang="en-US" dirty="0"/>
              <a:t>Guide to planning and organising an evening Street O</a:t>
            </a:r>
          </a:p>
        </p:txBody>
      </p:sp>
      <p:sp>
        <p:nvSpPr>
          <p:cNvPr id="22" name="Subtitle 21"/>
          <p:cNvSpPr>
            <a:spLocks noGrp="1"/>
          </p:cNvSpPr>
          <p:nvPr>
            <p:ph type="subTitle" idx="1"/>
          </p:nvPr>
        </p:nvSpPr>
        <p:spPr/>
        <p:txBody>
          <a:bodyPr/>
          <a:lstStyle/>
          <a:p>
            <a:r>
              <a:rPr lang="en-US" dirty="0"/>
              <a:t>Mole Valley Orienteering Club</a:t>
            </a:r>
          </a:p>
          <a:p>
            <a:r>
              <a:rPr lang="en-US" dirty="0"/>
              <a:t>Version 1.1</a:t>
            </a:r>
          </a:p>
        </p:txBody>
      </p:sp>
      <p:sp>
        <p:nvSpPr>
          <p:cNvPr id="19" name="Footer Placeholder 18"/>
          <p:cNvSpPr>
            <a:spLocks noGrp="1"/>
          </p:cNvSpPr>
          <p:nvPr>
            <p:ph type="ftr" sz="quarter" idx="11"/>
          </p:nvPr>
        </p:nvSpPr>
        <p:spPr/>
        <p:txBody>
          <a:bodyPr/>
          <a:lstStyle/>
          <a:p>
            <a:r>
              <a:rPr lang="en-US" dirty="0"/>
              <a:t>Guide to planning and organising an Evening Street O</a:t>
            </a:r>
          </a:p>
        </p:txBody>
      </p:sp>
      <p:sp>
        <p:nvSpPr>
          <p:cNvPr id="20" name="Slide Number Placeholder 19"/>
          <p:cNvSpPr>
            <a:spLocks noGrp="1"/>
          </p:cNvSpPr>
          <p:nvPr>
            <p:ph type="sldNum" sz="quarter" idx="12"/>
          </p:nvPr>
        </p:nvSpPr>
        <p:spPr/>
        <p:txBody>
          <a:bodyPr/>
          <a:lstStyle/>
          <a:p>
            <a:fld id="{6113E31D-E2AB-40D1-8B51-AFA5AFEF393A}" type="slidenum">
              <a:rPr lang="en-US" smtClean="0"/>
              <a:t>1</a:t>
            </a:fld>
            <a:endParaRPr lang="en-US" dirty="0"/>
          </a:p>
        </p:txBody>
      </p:sp>
      <p:sp>
        <p:nvSpPr>
          <p:cNvPr id="2" name="TextBox 1"/>
          <p:cNvSpPr txBox="1"/>
          <p:nvPr/>
        </p:nvSpPr>
        <p:spPr>
          <a:xfrm>
            <a:off x="1097280" y="112520"/>
            <a:ext cx="10639313" cy="923330"/>
          </a:xfrm>
          <a:prstGeom prst="rect">
            <a:avLst/>
          </a:prstGeom>
          <a:noFill/>
        </p:spPr>
        <p:txBody>
          <a:bodyPr wrap="square" rtlCol="0">
            <a:spAutoFit/>
          </a:bodyPr>
          <a:lstStyle/>
          <a:p>
            <a:r>
              <a:rPr lang="en-US" dirty="0">
                <a:latin typeface="+mj-lt"/>
              </a:rPr>
              <a:t>A copy of this presentation is available on the MVOC website: </a:t>
            </a:r>
            <a:r>
              <a:rPr lang="en-US" dirty="0">
                <a:latin typeface="+mj-lt"/>
                <a:hlinkClick r:id="rId3" invalidUrl="http://www.mvoc.org/Events/2017WinterSeries/Guide to planning and organising an Evening Street O V1-1.pptx"/>
              </a:rPr>
              <a:t>http://www.mvoc.org/Events/2017WinterSeries/Guide to planning and organising an Evening Street O V1-1.pptx</a:t>
            </a:r>
            <a:endParaRPr lang="en-US" dirty="0">
              <a:latin typeface="+mj-lt"/>
            </a:endParaRPr>
          </a:p>
          <a:p>
            <a:r>
              <a:rPr lang="en-GB" dirty="0">
                <a:latin typeface="+mj-lt"/>
                <a:hlinkClick r:id="rId4"/>
              </a:rPr>
              <a:t>http://www.mvoc.org/Events/2017WinterSeries/Guide to planning and organising an Evening Street O V1-1.pdf</a:t>
            </a:r>
            <a:endParaRPr lang="en-US" dirty="0">
              <a:latin typeface="+mj-lt"/>
            </a:endParaRPr>
          </a:p>
        </p:txBody>
      </p:sp>
    </p:spTree>
    <p:extLst>
      <p:ext uri="{BB962C8B-B14F-4D97-AF65-F5344CB8AC3E}">
        <p14:creationId xmlns:p14="http://schemas.microsoft.com/office/powerpoint/2010/main" val="4431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the map </a:t>
            </a:r>
            <a:r>
              <a:rPr lang="en-US" dirty="0" err="1"/>
              <a:t>centre</a:t>
            </a:r>
            <a:r>
              <a:rPr lang="en-US" dirty="0"/>
              <a:t> and orientation to produce an interesting map area</a:t>
            </a:r>
            <a:r>
              <a:rPr lang="is-IS" dirty="0"/>
              <a:t>…</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Rectangle 5"/>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7" name="Rectangle 6"/>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half" idx="1"/>
          </p:nvPr>
        </p:nvSpPr>
        <p:spPr>
          <a:xfrm>
            <a:off x="1097280" y="1845734"/>
            <a:ext cx="4240840" cy="4023360"/>
          </a:xfrm>
        </p:spPr>
        <p:txBody>
          <a:bodyPr/>
          <a:lstStyle/>
          <a:p>
            <a:r>
              <a:rPr lang="en-GB" dirty="0"/>
              <a:t>Start by clicking on the map to place the centre point</a:t>
            </a:r>
          </a:p>
          <a:p>
            <a:r>
              <a:rPr lang="en-GB" dirty="0"/>
              <a:t>A frame will be added showing the extent of the map area – if it’s outside the frame, it won’t be on the map</a:t>
            </a:r>
          </a:p>
          <a:p>
            <a:r>
              <a:rPr lang="en-GB" dirty="0"/>
              <a:t>Click and drag the blue dot to move the centre point</a:t>
            </a:r>
          </a:p>
          <a:p>
            <a:r>
              <a:rPr lang="en-GB" dirty="0"/>
              <a:t>Try switching between portrait and landscape</a:t>
            </a:r>
          </a:p>
          <a:p>
            <a:r>
              <a:rPr lang="en-GB" dirty="0"/>
              <a:t>Think about how the map area will affect the available route choices</a:t>
            </a:r>
          </a:p>
        </p:txBody>
      </p:sp>
      <p:pic>
        <p:nvPicPr>
          <p:cNvPr id="10"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1548" y="1845733"/>
            <a:ext cx="6599272" cy="4286125"/>
          </a:xfrm>
        </p:spPr>
      </p:pic>
    </p:spTree>
    <p:extLst>
      <p:ext uri="{BB962C8B-B14F-4D97-AF65-F5344CB8AC3E}">
        <p14:creationId xmlns:p14="http://schemas.microsoft.com/office/powerpoint/2010/main" val="42479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the Start and saving the map</a:t>
            </a:r>
            <a:r>
              <a:rPr lang="is-IS"/>
              <a:t>…</a:t>
            </a:r>
            <a:endParaRPr lang="en-US" dirty="0"/>
          </a:p>
        </p:txBody>
      </p:sp>
      <p:sp>
        <p:nvSpPr>
          <p:cNvPr id="3" name="Content Placeholder 2"/>
          <p:cNvSpPr>
            <a:spLocks noGrp="1"/>
          </p:cNvSpPr>
          <p:nvPr>
            <p:ph sz="half" idx="1"/>
          </p:nvPr>
        </p:nvSpPr>
        <p:spPr/>
        <p:txBody>
          <a:bodyPr>
            <a:normAutofit/>
          </a:bodyPr>
          <a:lstStyle/>
          <a:p>
            <a:r>
              <a:rPr lang="en-US" dirty="0"/>
              <a:t>Click on the map where the HQ is located</a:t>
            </a:r>
          </a:p>
          <a:p>
            <a:r>
              <a:rPr lang="en-US" dirty="0"/>
              <a:t>Choose ‘Start/Finish’ and click OK</a:t>
            </a:r>
          </a:p>
        </p:txBody>
      </p:sp>
      <p:sp>
        <p:nvSpPr>
          <p:cNvPr id="24" name="Content Placeholder 23"/>
          <p:cNvSpPr>
            <a:spLocks noGrp="1"/>
          </p:cNvSpPr>
          <p:nvPr>
            <p:ph sz="half" idx="2"/>
          </p:nvPr>
        </p:nvSpPr>
        <p:spPr>
          <a:xfrm>
            <a:off x="6217920" y="1845736"/>
            <a:ext cx="4937760" cy="1457762"/>
          </a:xfrm>
        </p:spPr>
        <p:txBody>
          <a:bodyPr>
            <a:normAutofit fontScale="77500" lnSpcReduction="20000"/>
          </a:bodyPr>
          <a:lstStyle/>
          <a:p>
            <a:r>
              <a:rPr lang="en-GB" dirty="0"/>
              <a:t>Click on Save &amp; get PDF map</a:t>
            </a:r>
          </a:p>
          <a:p>
            <a:r>
              <a:rPr lang="en-GB" dirty="0"/>
              <a:t>Acknowledge the error</a:t>
            </a:r>
          </a:p>
          <a:p>
            <a:r>
              <a:rPr lang="en-GB" dirty="0"/>
              <a:t>Note the map#, without this </a:t>
            </a:r>
            <a:r>
              <a:rPr lang="en-GB"/>
              <a:t>you cannot </a:t>
            </a:r>
            <a:r>
              <a:rPr lang="en-GB" dirty="0"/>
              <a:t>reopen your map</a:t>
            </a:r>
          </a:p>
          <a:p>
            <a:r>
              <a:rPr lang="en-GB" dirty="0"/>
              <a:t>Click OK – the map will download as oom.pdf</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grpSp>
        <p:nvGrpSpPr>
          <p:cNvPr id="11" name="Group 10"/>
          <p:cNvGrpSpPr/>
          <p:nvPr/>
        </p:nvGrpSpPr>
        <p:grpSpPr>
          <a:xfrm>
            <a:off x="1165411" y="3019725"/>
            <a:ext cx="4562637" cy="3060000"/>
            <a:chOff x="1167764" y="2750204"/>
            <a:chExt cx="4845906" cy="3347563"/>
          </a:xfrm>
        </p:grpSpPr>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64" y="2750204"/>
              <a:ext cx="4845906" cy="334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2588389" y="3711389"/>
              <a:ext cx="835200" cy="8068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39816" y="5589239"/>
              <a:ext cx="570526" cy="3722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290321" y="3294144"/>
            <a:ext cx="5125324" cy="2870795"/>
            <a:chOff x="6639956" y="2998299"/>
            <a:chExt cx="5125324" cy="2870795"/>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426" y="3178789"/>
              <a:ext cx="3043854"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956" y="4069094"/>
              <a:ext cx="3039726"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325" y="2998299"/>
              <a:ext cx="1389438" cy="75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6759387" y="3079372"/>
              <a:ext cx="124609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807388" y="4627897"/>
              <a:ext cx="133916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61929" y="5517696"/>
              <a:ext cx="41490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33" idx="3"/>
            </p:cNvCxnSpPr>
            <p:nvPr/>
          </p:nvCxnSpPr>
          <p:spPr>
            <a:xfrm>
              <a:off x="8005482" y="3214964"/>
              <a:ext cx="715944" cy="327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5" idx="3"/>
            </p:cNvCxnSpPr>
            <p:nvPr/>
          </p:nvCxnSpPr>
          <p:spPr>
            <a:xfrm flipH="1">
              <a:off x="9576834" y="4899081"/>
              <a:ext cx="900136" cy="754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494493" y="4752204"/>
              <a:ext cx="753036" cy="21689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75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route options and identify approximate locations for the controls</a:t>
            </a:r>
            <a:r>
              <a:rPr lang="is-IS" dirty="0"/>
              <a:t>…</a:t>
            </a:r>
            <a:endParaRPr lang="en-US" dirty="0"/>
          </a:p>
        </p:txBody>
      </p:sp>
      <p:sp>
        <p:nvSpPr>
          <p:cNvPr id="3" name="Content Placeholder 2"/>
          <p:cNvSpPr>
            <a:spLocks noGrp="1"/>
          </p:cNvSpPr>
          <p:nvPr>
            <p:ph sz="half" idx="1"/>
          </p:nvPr>
        </p:nvSpPr>
        <p:spPr>
          <a:xfrm>
            <a:off x="1097279" y="1845734"/>
            <a:ext cx="4227756" cy="4023360"/>
          </a:xfrm>
        </p:spPr>
        <p:txBody>
          <a:bodyPr>
            <a:normAutofit/>
          </a:bodyPr>
          <a:lstStyle/>
          <a:p>
            <a:r>
              <a:rPr lang="en-US" dirty="0"/>
              <a:t>How far can you run in 1 hour?</a:t>
            </a:r>
          </a:p>
          <a:p>
            <a:r>
              <a:rPr lang="en-US" dirty="0"/>
              <a:t>There should be route options for all abilities</a:t>
            </a:r>
          </a:p>
          <a:p>
            <a:pPr lvl="1"/>
            <a:r>
              <a:rPr lang="en-US" dirty="0"/>
              <a:t>The slowest may cover 3 miles</a:t>
            </a:r>
          </a:p>
          <a:p>
            <a:pPr lvl="1"/>
            <a:r>
              <a:rPr lang="en-US" dirty="0"/>
              <a:t>The fastest may cover 9 miles</a:t>
            </a:r>
          </a:p>
          <a:p>
            <a:pPr lvl="1"/>
            <a:r>
              <a:rPr lang="en-US" dirty="0"/>
              <a:t>There will be plenty in between</a:t>
            </a:r>
          </a:p>
          <a:p>
            <a:r>
              <a:rPr lang="en-US" dirty="0"/>
              <a:t>Working on paper:</a:t>
            </a:r>
          </a:p>
          <a:p>
            <a:pPr lvl="1"/>
            <a:r>
              <a:rPr lang="en-US" dirty="0"/>
              <a:t>Draw some route options – you may wish to use something like </a:t>
            </a:r>
            <a:r>
              <a:rPr lang="en-US" dirty="0" err="1"/>
              <a:t>MapMyRun</a:t>
            </a:r>
            <a:r>
              <a:rPr lang="en-US" dirty="0"/>
              <a:t> to get some distances</a:t>
            </a:r>
          </a:p>
          <a:p>
            <a:pPr lvl="1"/>
            <a:r>
              <a:rPr lang="en-US" dirty="0"/>
              <a:t>Start adding controls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13" name="Rectangle 12"/>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14" name="Rectangle 13"/>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513295" y="1797905"/>
            <a:ext cx="6347012" cy="4478040"/>
            <a:chOff x="5513295" y="1797905"/>
            <a:chExt cx="6347012" cy="4478040"/>
          </a:xfrm>
        </p:grpSpPr>
        <p:grpSp>
          <p:nvGrpSpPr>
            <p:cNvPr id="10" name="Group 9"/>
            <p:cNvGrpSpPr/>
            <p:nvPr/>
          </p:nvGrpSpPr>
          <p:grpSpPr>
            <a:xfrm>
              <a:off x="5513295" y="1797905"/>
              <a:ext cx="6347012" cy="4478040"/>
              <a:chOff x="5513295" y="1797905"/>
              <a:chExt cx="6347012" cy="447804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295" y="1797905"/>
                <a:ext cx="6347012" cy="447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6642040" y="2108394"/>
                <a:ext cx="2405374" cy="3415735"/>
              </a:xfrm>
              <a:custGeom>
                <a:avLst/>
                <a:gdLst>
                  <a:gd name="connsiteX0" fmla="*/ 126313 w 2405374"/>
                  <a:gd name="connsiteY0" fmla="*/ 2266382 h 3415735"/>
                  <a:gd name="connsiteX1" fmla="*/ 807 w 2405374"/>
                  <a:gd name="connsiteY1" fmla="*/ 1737465 h 3415735"/>
                  <a:gd name="connsiteX2" fmla="*/ 180101 w 2405374"/>
                  <a:gd name="connsiteY2" fmla="*/ 1378877 h 3415735"/>
                  <a:gd name="connsiteX3" fmla="*/ 834525 w 2405374"/>
                  <a:gd name="connsiteY3" fmla="*/ 1369912 h 3415735"/>
                  <a:gd name="connsiteX4" fmla="*/ 879348 w 2405374"/>
                  <a:gd name="connsiteY4" fmla="*/ 966500 h 3415735"/>
                  <a:gd name="connsiteX5" fmla="*/ 1462054 w 2405374"/>
                  <a:gd name="connsiteY5" fmla="*/ 240359 h 3415735"/>
                  <a:gd name="connsiteX6" fmla="*/ 1730995 w 2405374"/>
                  <a:gd name="connsiteY6" fmla="*/ 16241 h 3415735"/>
                  <a:gd name="connsiteX7" fmla="*/ 1999936 w 2405374"/>
                  <a:gd name="connsiteY7" fmla="*/ 616877 h 3415735"/>
                  <a:gd name="connsiteX8" fmla="*/ 2188195 w 2405374"/>
                  <a:gd name="connsiteY8" fmla="*/ 1190618 h 3415735"/>
                  <a:gd name="connsiteX9" fmla="*/ 2349560 w 2405374"/>
                  <a:gd name="connsiteY9" fmla="*/ 1585065 h 3415735"/>
                  <a:gd name="connsiteX10" fmla="*/ 2367489 w 2405374"/>
                  <a:gd name="connsiteY10" fmla="*/ 1943653 h 3415735"/>
                  <a:gd name="connsiteX11" fmla="*/ 1865466 w 2405374"/>
                  <a:gd name="connsiteY11" fmla="*/ 2096053 h 3415735"/>
                  <a:gd name="connsiteX12" fmla="*/ 1838572 w 2405374"/>
                  <a:gd name="connsiteY12" fmla="*/ 1728500 h 3415735"/>
                  <a:gd name="connsiteX13" fmla="*/ 1650313 w 2405374"/>
                  <a:gd name="connsiteY13" fmla="*/ 1656782 h 3415735"/>
                  <a:gd name="connsiteX14" fmla="*/ 1390336 w 2405374"/>
                  <a:gd name="connsiteY14" fmla="*/ 2033300 h 3415735"/>
                  <a:gd name="connsiteX15" fmla="*/ 1148289 w 2405374"/>
                  <a:gd name="connsiteY15" fmla="*/ 2203630 h 3415735"/>
                  <a:gd name="connsiteX16" fmla="*/ 798666 w 2405374"/>
                  <a:gd name="connsiteY16" fmla="*/ 2535324 h 3415735"/>
                  <a:gd name="connsiteX17" fmla="*/ 843489 w 2405374"/>
                  <a:gd name="connsiteY17" fmla="*/ 2911841 h 3415735"/>
                  <a:gd name="connsiteX18" fmla="*/ 1076572 w 2405374"/>
                  <a:gd name="connsiteY18" fmla="*/ 3315253 h 3415735"/>
                  <a:gd name="connsiteX19" fmla="*/ 861419 w 2405374"/>
                  <a:gd name="connsiteY19" fmla="*/ 3404900 h 3415735"/>
                  <a:gd name="connsiteX20" fmla="*/ 538689 w 2405374"/>
                  <a:gd name="connsiteY20" fmla="*/ 3126994 h 3415735"/>
                  <a:gd name="connsiteX21" fmla="*/ 431113 w 2405374"/>
                  <a:gd name="connsiteY21" fmla="*/ 2947700 h 3415735"/>
                  <a:gd name="connsiteX22" fmla="*/ 502831 w 2405374"/>
                  <a:gd name="connsiteY22" fmla="*/ 2840124 h 3415735"/>
                  <a:gd name="connsiteX23" fmla="*/ 386289 w 2405374"/>
                  <a:gd name="connsiteY23" fmla="*/ 2696688 h 3415735"/>
                  <a:gd name="connsiteX24" fmla="*/ 287678 w 2405374"/>
                  <a:gd name="connsiteY24" fmla="*/ 2418782 h 3415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5374" h="3415735">
                    <a:moveTo>
                      <a:pt x="126313" y="2266382"/>
                    </a:moveTo>
                    <a:cubicBezTo>
                      <a:pt x="59077" y="2075882"/>
                      <a:pt x="-8158" y="1885382"/>
                      <a:pt x="807" y="1737465"/>
                    </a:cubicBezTo>
                    <a:cubicBezTo>
                      <a:pt x="9772" y="1589548"/>
                      <a:pt x="41148" y="1440136"/>
                      <a:pt x="180101" y="1378877"/>
                    </a:cubicBezTo>
                    <a:cubicBezTo>
                      <a:pt x="319054" y="1317618"/>
                      <a:pt x="717984" y="1438641"/>
                      <a:pt x="834525" y="1369912"/>
                    </a:cubicBezTo>
                    <a:cubicBezTo>
                      <a:pt x="951066" y="1301183"/>
                      <a:pt x="774760" y="1154759"/>
                      <a:pt x="879348" y="966500"/>
                    </a:cubicBezTo>
                    <a:cubicBezTo>
                      <a:pt x="983936" y="778241"/>
                      <a:pt x="1320113" y="398735"/>
                      <a:pt x="1462054" y="240359"/>
                    </a:cubicBezTo>
                    <a:cubicBezTo>
                      <a:pt x="1603995" y="81982"/>
                      <a:pt x="1641348" y="-46512"/>
                      <a:pt x="1730995" y="16241"/>
                    </a:cubicBezTo>
                    <a:cubicBezTo>
                      <a:pt x="1820642" y="78994"/>
                      <a:pt x="1923736" y="421148"/>
                      <a:pt x="1999936" y="616877"/>
                    </a:cubicBezTo>
                    <a:cubicBezTo>
                      <a:pt x="2076136" y="812606"/>
                      <a:pt x="2129924" y="1029253"/>
                      <a:pt x="2188195" y="1190618"/>
                    </a:cubicBezTo>
                    <a:cubicBezTo>
                      <a:pt x="2246466" y="1351983"/>
                      <a:pt x="2319678" y="1459559"/>
                      <a:pt x="2349560" y="1585065"/>
                    </a:cubicBezTo>
                    <a:cubicBezTo>
                      <a:pt x="2379442" y="1710571"/>
                      <a:pt x="2448171" y="1858488"/>
                      <a:pt x="2367489" y="1943653"/>
                    </a:cubicBezTo>
                    <a:cubicBezTo>
                      <a:pt x="2286807" y="2028818"/>
                      <a:pt x="1953619" y="2131912"/>
                      <a:pt x="1865466" y="2096053"/>
                    </a:cubicBezTo>
                    <a:cubicBezTo>
                      <a:pt x="1777313" y="2060194"/>
                      <a:pt x="1874431" y="1801712"/>
                      <a:pt x="1838572" y="1728500"/>
                    </a:cubicBezTo>
                    <a:cubicBezTo>
                      <a:pt x="1802713" y="1655288"/>
                      <a:pt x="1725019" y="1605982"/>
                      <a:pt x="1650313" y="1656782"/>
                    </a:cubicBezTo>
                    <a:cubicBezTo>
                      <a:pt x="1575607" y="1707582"/>
                      <a:pt x="1474007" y="1942159"/>
                      <a:pt x="1390336" y="2033300"/>
                    </a:cubicBezTo>
                    <a:cubicBezTo>
                      <a:pt x="1306665" y="2124441"/>
                      <a:pt x="1246901" y="2119959"/>
                      <a:pt x="1148289" y="2203630"/>
                    </a:cubicBezTo>
                    <a:cubicBezTo>
                      <a:pt x="1049677" y="2287301"/>
                      <a:pt x="849466" y="2417289"/>
                      <a:pt x="798666" y="2535324"/>
                    </a:cubicBezTo>
                    <a:cubicBezTo>
                      <a:pt x="747866" y="2653359"/>
                      <a:pt x="797171" y="2781853"/>
                      <a:pt x="843489" y="2911841"/>
                    </a:cubicBezTo>
                    <a:cubicBezTo>
                      <a:pt x="889807" y="3041829"/>
                      <a:pt x="1073584" y="3233077"/>
                      <a:pt x="1076572" y="3315253"/>
                    </a:cubicBezTo>
                    <a:cubicBezTo>
                      <a:pt x="1079560" y="3397429"/>
                      <a:pt x="951066" y="3436276"/>
                      <a:pt x="861419" y="3404900"/>
                    </a:cubicBezTo>
                    <a:cubicBezTo>
                      <a:pt x="771772" y="3373524"/>
                      <a:pt x="610407" y="3203194"/>
                      <a:pt x="538689" y="3126994"/>
                    </a:cubicBezTo>
                    <a:cubicBezTo>
                      <a:pt x="466971" y="3050794"/>
                      <a:pt x="437089" y="2995512"/>
                      <a:pt x="431113" y="2947700"/>
                    </a:cubicBezTo>
                    <a:cubicBezTo>
                      <a:pt x="425137" y="2899888"/>
                      <a:pt x="510302" y="2881959"/>
                      <a:pt x="502831" y="2840124"/>
                    </a:cubicBezTo>
                    <a:cubicBezTo>
                      <a:pt x="495360" y="2798289"/>
                      <a:pt x="422148" y="2766912"/>
                      <a:pt x="386289" y="2696688"/>
                    </a:cubicBezTo>
                    <a:cubicBezTo>
                      <a:pt x="350430" y="2626464"/>
                      <a:pt x="331007" y="2491994"/>
                      <a:pt x="287678" y="2418782"/>
                    </a:cubicBezTo>
                  </a:path>
                </a:pathLst>
              </a:custGeom>
              <a:effectLst>
                <a:glow rad="63500">
                  <a:schemeClr val="accent5">
                    <a:satMod val="175000"/>
                    <a:alpha val="40000"/>
                  </a:schemeClr>
                </a:glow>
              </a:effectLst>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sp>
            <p:nvSpPr>
              <p:cNvPr id="7" name="Freeform 6"/>
              <p:cNvSpPr/>
              <p:nvPr/>
            </p:nvSpPr>
            <p:spPr>
              <a:xfrm>
                <a:off x="6714565" y="2073082"/>
                <a:ext cx="4491322" cy="3844198"/>
              </a:xfrm>
              <a:custGeom>
                <a:avLst/>
                <a:gdLst>
                  <a:gd name="connsiteX0" fmla="*/ 89647 w 4491322"/>
                  <a:gd name="connsiteY0" fmla="*/ 2310659 h 3844198"/>
                  <a:gd name="connsiteX1" fmla="*/ 331694 w 4491322"/>
                  <a:gd name="connsiteY1" fmla="*/ 2740965 h 3844198"/>
                  <a:gd name="connsiteX2" fmla="*/ 421341 w 4491322"/>
                  <a:gd name="connsiteY2" fmla="*/ 2920259 h 3844198"/>
                  <a:gd name="connsiteX3" fmla="*/ 385482 w 4491322"/>
                  <a:gd name="connsiteY3" fmla="*/ 3000942 h 3844198"/>
                  <a:gd name="connsiteX4" fmla="*/ 439270 w 4491322"/>
                  <a:gd name="connsiteY4" fmla="*/ 3144377 h 3844198"/>
                  <a:gd name="connsiteX5" fmla="*/ 367553 w 4491322"/>
                  <a:gd name="connsiteY5" fmla="*/ 3278847 h 3844198"/>
                  <a:gd name="connsiteX6" fmla="*/ 519953 w 4491322"/>
                  <a:gd name="connsiteY6" fmla="*/ 3538824 h 3844198"/>
                  <a:gd name="connsiteX7" fmla="*/ 708211 w 4491322"/>
                  <a:gd name="connsiteY7" fmla="*/ 3485036 h 3844198"/>
                  <a:gd name="connsiteX8" fmla="*/ 1192306 w 4491322"/>
                  <a:gd name="connsiteY8" fmla="*/ 3278847 h 3844198"/>
                  <a:gd name="connsiteX9" fmla="*/ 1290917 w 4491322"/>
                  <a:gd name="connsiteY9" fmla="*/ 3736047 h 3844198"/>
                  <a:gd name="connsiteX10" fmla="*/ 1407459 w 4491322"/>
                  <a:gd name="connsiteY10" fmla="*/ 3736047 h 3844198"/>
                  <a:gd name="connsiteX11" fmla="*/ 1515035 w 4491322"/>
                  <a:gd name="connsiteY11" fmla="*/ 3843624 h 3844198"/>
                  <a:gd name="connsiteX12" fmla="*/ 1757082 w 4491322"/>
                  <a:gd name="connsiteY12" fmla="*/ 3682259 h 3844198"/>
                  <a:gd name="connsiteX13" fmla="*/ 1855694 w 4491322"/>
                  <a:gd name="connsiteY13" fmla="*/ 3556753 h 3844198"/>
                  <a:gd name="connsiteX14" fmla="*/ 2026023 w 4491322"/>
                  <a:gd name="connsiteY14" fmla="*/ 3673294 h 3844198"/>
                  <a:gd name="connsiteX15" fmla="*/ 2214282 w 4491322"/>
                  <a:gd name="connsiteY15" fmla="*/ 3368494 h 3844198"/>
                  <a:gd name="connsiteX16" fmla="*/ 2429435 w 4491322"/>
                  <a:gd name="connsiteY16" fmla="*/ 3341600 h 3844198"/>
                  <a:gd name="connsiteX17" fmla="*/ 2554941 w 4491322"/>
                  <a:gd name="connsiteY17" fmla="*/ 3162306 h 3844198"/>
                  <a:gd name="connsiteX18" fmla="*/ 2680447 w 4491322"/>
                  <a:gd name="connsiteY18" fmla="*/ 2965083 h 3844198"/>
                  <a:gd name="connsiteX19" fmla="*/ 2752164 w 4491322"/>
                  <a:gd name="connsiteY19" fmla="*/ 3180236 h 3844198"/>
                  <a:gd name="connsiteX20" fmla="*/ 3263153 w 4491322"/>
                  <a:gd name="connsiteY20" fmla="*/ 3350565 h 3844198"/>
                  <a:gd name="connsiteX21" fmla="*/ 3487270 w 4491322"/>
                  <a:gd name="connsiteY21" fmla="*/ 2821647 h 3844198"/>
                  <a:gd name="connsiteX22" fmla="*/ 3307976 w 4491322"/>
                  <a:gd name="connsiteY22" fmla="*/ 2454094 h 3844198"/>
                  <a:gd name="connsiteX23" fmla="*/ 2994211 w 4491322"/>
                  <a:gd name="connsiteY23" fmla="*/ 2292730 h 3844198"/>
                  <a:gd name="connsiteX24" fmla="*/ 3065929 w 4491322"/>
                  <a:gd name="connsiteY24" fmla="*/ 2059647 h 3844198"/>
                  <a:gd name="connsiteX25" fmla="*/ 3137647 w 4491322"/>
                  <a:gd name="connsiteY25" fmla="*/ 1978965 h 3844198"/>
                  <a:gd name="connsiteX26" fmla="*/ 3263153 w 4491322"/>
                  <a:gd name="connsiteY26" fmla="*/ 2131365 h 3844198"/>
                  <a:gd name="connsiteX27" fmla="*/ 3406588 w 4491322"/>
                  <a:gd name="connsiteY27" fmla="*/ 2014824 h 3844198"/>
                  <a:gd name="connsiteX28" fmla="*/ 3621741 w 4491322"/>
                  <a:gd name="connsiteY28" fmla="*/ 1970000 h 3844198"/>
                  <a:gd name="connsiteX29" fmla="*/ 3621741 w 4491322"/>
                  <a:gd name="connsiteY29" fmla="*/ 2337553 h 3844198"/>
                  <a:gd name="connsiteX30" fmla="*/ 3863788 w 4491322"/>
                  <a:gd name="connsiteY30" fmla="*/ 2525812 h 3844198"/>
                  <a:gd name="connsiteX31" fmla="*/ 4061011 w 4491322"/>
                  <a:gd name="connsiteY31" fmla="*/ 2651318 h 3844198"/>
                  <a:gd name="connsiteX32" fmla="*/ 4491317 w 4491322"/>
                  <a:gd name="connsiteY32" fmla="*/ 2660283 h 3844198"/>
                  <a:gd name="connsiteX33" fmla="*/ 4069976 w 4491322"/>
                  <a:gd name="connsiteY33" fmla="*/ 2158259 h 3844198"/>
                  <a:gd name="connsiteX34" fmla="*/ 3675529 w 4491322"/>
                  <a:gd name="connsiteY34" fmla="*/ 1727953 h 3844198"/>
                  <a:gd name="connsiteX35" fmla="*/ 3711388 w 4491322"/>
                  <a:gd name="connsiteY35" fmla="*/ 1530730 h 3844198"/>
                  <a:gd name="connsiteX36" fmla="*/ 3756211 w 4491322"/>
                  <a:gd name="connsiteY36" fmla="*/ 1261789 h 3844198"/>
                  <a:gd name="connsiteX37" fmla="*/ 3532094 w 4491322"/>
                  <a:gd name="connsiteY37" fmla="*/ 885271 h 3844198"/>
                  <a:gd name="connsiteX38" fmla="*/ 3415553 w 4491322"/>
                  <a:gd name="connsiteY38" fmla="*/ 714942 h 3844198"/>
                  <a:gd name="connsiteX39" fmla="*/ 3281082 w 4491322"/>
                  <a:gd name="connsiteY39" fmla="*/ 858377 h 3844198"/>
                  <a:gd name="connsiteX40" fmla="*/ 2743200 w 4491322"/>
                  <a:gd name="connsiteY40" fmla="*/ 1216965 h 3844198"/>
                  <a:gd name="connsiteX41" fmla="*/ 2545976 w 4491322"/>
                  <a:gd name="connsiteY41" fmla="*/ 948024 h 3844198"/>
                  <a:gd name="connsiteX42" fmla="*/ 2519082 w 4491322"/>
                  <a:gd name="connsiteY42" fmla="*/ 858377 h 3844198"/>
                  <a:gd name="connsiteX43" fmla="*/ 2187388 w 4491322"/>
                  <a:gd name="connsiteY43" fmla="*/ 921130 h 3844198"/>
                  <a:gd name="connsiteX44" fmla="*/ 2124635 w 4491322"/>
                  <a:gd name="connsiteY44" fmla="*/ 705977 h 3844198"/>
                  <a:gd name="connsiteX45" fmla="*/ 1972235 w 4491322"/>
                  <a:gd name="connsiteY45" fmla="*/ 768730 h 3844198"/>
                  <a:gd name="connsiteX46" fmla="*/ 1792941 w 4491322"/>
                  <a:gd name="connsiteY46" fmla="*/ 159130 h 3844198"/>
                  <a:gd name="connsiteX47" fmla="*/ 1649506 w 4491322"/>
                  <a:gd name="connsiteY47" fmla="*/ 60518 h 3844198"/>
                  <a:gd name="connsiteX48" fmla="*/ 815788 w 4491322"/>
                  <a:gd name="connsiteY48" fmla="*/ 965953 h 3844198"/>
                  <a:gd name="connsiteX49" fmla="*/ 206188 w 4491322"/>
                  <a:gd name="connsiteY49" fmla="*/ 1216965 h 3844198"/>
                  <a:gd name="connsiteX50" fmla="*/ 188259 w 4491322"/>
                  <a:gd name="connsiteY50" fmla="*/ 1405224 h 3844198"/>
                  <a:gd name="connsiteX51" fmla="*/ 0 w 4491322"/>
                  <a:gd name="connsiteY51" fmla="*/ 1584518 h 384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91322" h="3844198">
                    <a:moveTo>
                      <a:pt x="89647" y="2310659"/>
                    </a:moveTo>
                    <a:cubicBezTo>
                      <a:pt x="183029" y="2475012"/>
                      <a:pt x="276412" y="2639365"/>
                      <a:pt x="331694" y="2740965"/>
                    </a:cubicBezTo>
                    <a:cubicBezTo>
                      <a:pt x="386976" y="2842565"/>
                      <a:pt x="412376" y="2876930"/>
                      <a:pt x="421341" y="2920259"/>
                    </a:cubicBezTo>
                    <a:cubicBezTo>
                      <a:pt x="430306" y="2963588"/>
                      <a:pt x="382494" y="2963589"/>
                      <a:pt x="385482" y="3000942"/>
                    </a:cubicBezTo>
                    <a:cubicBezTo>
                      <a:pt x="388470" y="3038295"/>
                      <a:pt x="442258" y="3098060"/>
                      <a:pt x="439270" y="3144377"/>
                    </a:cubicBezTo>
                    <a:cubicBezTo>
                      <a:pt x="436282" y="3190694"/>
                      <a:pt x="354106" y="3213106"/>
                      <a:pt x="367553" y="3278847"/>
                    </a:cubicBezTo>
                    <a:cubicBezTo>
                      <a:pt x="381000" y="3344588"/>
                      <a:pt x="463177" y="3504459"/>
                      <a:pt x="519953" y="3538824"/>
                    </a:cubicBezTo>
                    <a:cubicBezTo>
                      <a:pt x="576729" y="3573189"/>
                      <a:pt x="596152" y="3528366"/>
                      <a:pt x="708211" y="3485036"/>
                    </a:cubicBezTo>
                    <a:cubicBezTo>
                      <a:pt x="820270" y="3441707"/>
                      <a:pt x="1095188" y="3237012"/>
                      <a:pt x="1192306" y="3278847"/>
                    </a:cubicBezTo>
                    <a:cubicBezTo>
                      <a:pt x="1289424" y="3320682"/>
                      <a:pt x="1255058" y="3659847"/>
                      <a:pt x="1290917" y="3736047"/>
                    </a:cubicBezTo>
                    <a:cubicBezTo>
                      <a:pt x="1326776" y="3812247"/>
                      <a:pt x="1370106" y="3718118"/>
                      <a:pt x="1407459" y="3736047"/>
                    </a:cubicBezTo>
                    <a:cubicBezTo>
                      <a:pt x="1444812" y="3753976"/>
                      <a:pt x="1456765" y="3852589"/>
                      <a:pt x="1515035" y="3843624"/>
                    </a:cubicBezTo>
                    <a:cubicBezTo>
                      <a:pt x="1573305" y="3834659"/>
                      <a:pt x="1700306" y="3730071"/>
                      <a:pt x="1757082" y="3682259"/>
                    </a:cubicBezTo>
                    <a:cubicBezTo>
                      <a:pt x="1813858" y="3634447"/>
                      <a:pt x="1810871" y="3558247"/>
                      <a:pt x="1855694" y="3556753"/>
                    </a:cubicBezTo>
                    <a:cubicBezTo>
                      <a:pt x="1900517" y="3555259"/>
                      <a:pt x="1966258" y="3704671"/>
                      <a:pt x="2026023" y="3673294"/>
                    </a:cubicBezTo>
                    <a:cubicBezTo>
                      <a:pt x="2085788" y="3641918"/>
                      <a:pt x="2147047" y="3423776"/>
                      <a:pt x="2214282" y="3368494"/>
                    </a:cubicBezTo>
                    <a:cubicBezTo>
                      <a:pt x="2281517" y="3313212"/>
                      <a:pt x="2372659" y="3375965"/>
                      <a:pt x="2429435" y="3341600"/>
                    </a:cubicBezTo>
                    <a:cubicBezTo>
                      <a:pt x="2486211" y="3307235"/>
                      <a:pt x="2513106" y="3225059"/>
                      <a:pt x="2554941" y="3162306"/>
                    </a:cubicBezTo>
                    <a:cubicBezTo>
                      <a:pt x="2596776" y="3099553"/>
                      <a:pt x="2647577" y="2962095"/>
                      <a:pt x="2680447" y="2965083"/>
                    </a:cubicBezTo>
                    <a:cubicBezTo>
                      <a:pt x="2713317" y="2968071"/>
                      <a:pt x="2655046" y="3115989"/>
                      <a:pt x="2752164" y="3180236"/>
                    </a:cubicBezTo>
                    <a:cubicBezTo>
                      <a:pt x="2849282" y="3244483"/>
                      <a:pt x="3140635" y="3410330"/>
                      <a:pt x="3263153" y="3350565"/>
                    </a:cubicBezTo>
                    <a:cubicBezTo>
                      <a:pt x="3385671" y="3290800"/>
                      <a:pt x="3479800" y="2971059"/>
                      <a:pt x="3487270" y="2821647"/>
                    </a:cubicBezTo>
                    <a:cubicBezTo>
                      <a:pt x="3494740" y="2672235"/>
                      <a:pt x="3390152" y="2542247"/>
                      <a:pt x="3307976" y="2454094"/>
                    </a:cubicBezTo>
                    <a:cubicBezTo>
                      <a:pt x="3225800" y="2365941"/>
                      <a:pt x="3034552" y="2358471"/>
                      <a:pt x="2994211" y="2292730"/>
                    </a:cubicBezTo>
                    <a:cubicBezTo>
                      <a:pt x="2953870" y="2226989"/>
                      <a:pt x="3042023" y="2111941"/>
                      <a:pt x="3065929" y="2059647"/>
                    </a:cubicBezTo>
                    <a:cubicBezTo>
                      <a:pt x="3089835" y="2007353"/>
                      <a:pt x="3104776" y="1967012"/>
                      <a:pt x="3137647" y="1978965"/>
                    </a:cubicBezTo>
                    <a:cubicBezTo>
                      <a:pt x="3170518" y="1990918"/>
                      <a:pt x="3218330" y="2125389"/>
                      <a:pt x="3263153" y="2131365"/>
                    </a:cubicBezTo>
                    <a:cubicBezTo>
                      <a:pt x="3307976" y="2137341"/>
                      <a:pt x="3346823" y="2041718"/>
                      <a:pt x="3406588" y="2014824"/>
                    </a:cubicBezTo>
                    <a:cubicBezTo>
                      <a:pt x="3466353" y="1987930"/>
                      <a:pt x="3585882" y="1916212"/>
                      <a:pt x="3621741" y="1970000"/>
                    </a:cubicBezTo>
                    <a:cubicBezTo>
                      <a:pt x="3657600" y="2023788"/>
                      <a:pt x="3581400" y="2244918"/>
                      <a:pt x="3621741" y="2337553"/>
                    </a:cubicBezTo>
                    <a:cubicBezTo>
                      <a:pt x="3662082" y="2430188"/>
                      <a:pt x="3790576" y="2473518"/>
                      <a:pt x="3863788" y="2525812"/>
                    </a:cubicBezTo>
                    <a:cubicBezTo>
                      <a:pt x="3937000" y="2578106"/>
                      <a:pt x="3956423" y="2628906"/>
                      <a:pt x="4061011" y="2651318"/>
                    </a:cubicBezTo>
                    <a:cubicBezTo>
                      <a:pt x="4165599" y="2673730"/>
                      <a:pt x="4489823" y="2742459"/>
                      <a:pt x="4491317" y="2660283"/>
                    </a:cubicBezTo>
                    <a:cubicBezTo>
                      <a:pt x="4492811" y="2578107"/>
                      <a:pt x="4205941" y="2313647"/>
                      <a:pt x="4069976" y="2158259"/>
                    </a:cubicBezTo>
                    <a:cubicBezTo>
                      <a:pt x="3934011" y="2002871"/>
                      <a:pt x="3735294" y="1832541"/>
                      <a:pt x="3675529" y="1727953"/>
                    </a:cubicBezTo>
                    <a:cubicBezTo>
                      <a:pt x="3615764" y="1623365"/>
                      <a:pt x="3697941" y="1608424"/>
                      <a:pt x="3711388" y="1530730"/>
                    </a:cubicBezTo>
                    <a:cubicBezTo>
                      <a:pt x="3724835" y="1453036"/>
                      <a:pt x="3786093" y="1369365"/>
                      <a:pt x="3756211" y="1261789"/>
                    </a:cubicBezTo>
                    <a:cubicBezTo>
                      <a:pt x="3726329" y="1154213"/>
                      <a:pt x="3588870" y="976412"/>
                      <a:pt x="3532094" y="885271"/>
                    </a:cubicBezTo>
                    <a:cubicBezTo>
                      <a:pt x="3475318" y="794130"/>
                      <a:pt x="3457388" y="719424"/>
                      <a:pt x="3415553" y="714942"/>
                    </a:cubicBezTo>
                    <a:cubicBezTo>
                      <a:pt x="3373718" y="710460"/>
                      <a:pt x="3393141" y="774706"/>
                      <a:pt x="3281082" y="858377"/>
                    </a:cubicBezTo>
                    <a:cubicBezTo>
                      <a:pt x="3169023" y="942047"/>
                      <a:pt x="2865718" y="1202024"/>
                      <a:pt x="2743200" y="1216965"/>
                    </a:cubicBezTo>
                    <a:cubicBezTo>
                      <a:pt x="2620682" y="1231906"/>
                      <a:pt x="2583329" y="1007789"/>
                      <a:pt x="2545976" y="948024"/>
                    </a:cubicBezTo>
                    <a:cubicBezTo>
                      <a:pt x="2508623" y="888259"/>
                      <a:pt x="2578847" y="862859"/>
                      <a:pt x="2519082" y="858377"/>
                    </a:cubicBezTo>
                    <a:cubicBezTo>
                      <a:pt x="2459317" y="853895"/>
                      <a:pt x="2253129" y="946530"/>
                      <a:pt x="2187388" y="921130"/>
                    </a:cubicBezTo>
                    <a:cubicBezTo>
                      <a:pt x="2121647" y="895730"/>
                      <a:pt x="2160494" y="731377"/>
                      <a:pt x="2124635" y="705977"/>
                    </a:cubicBezTo>
                    <a:cubicBezTo>
                      <a:pt x="2088776" y="680577"/>
                      <a:pt x="2027517" y="859871"/>
                      <a:pt x="1972235" y="768730"/>
                    </a:cubicBezTo>
                    <a:cubicBezTo>
                      <a:pt x="1916953" y="677589"/>
                      <a:pt x="1846729" y="277165"/>
                      <a:pt x="1792941" y="159130"/>
                    </a:cubicBezTo>
                    <a:cubicBezTo>
                      <a:pt x="1739153" y="41095"/>
                      <a:pt x="1812365" y="-73953"/>
                      <a:pt x="1649506" y="60518"/>
                    </a:cubicBezTo>
                    <a:cubicBezTo>
                      <a:pt x="1486647" y="194988"/>
                      <a:pt x="1056341" y="773212"/>
                      <a:pt x="815788" y="965953"/>
                    </a:cubicBezTo>
                    <a:cubicBezTo>
                      <a:pt x="575235" y="1158694"/>
                      <a:pt x="310776" y="1143753"/>
                      <a:pt x="206188" y="1216965"/>
                    </a:cubicBezTo>
                    <a:cubicBezTo>
                      <a:pt x="101600" y="1290177"/>
                      <a:pt x="222624" y="1343965"/>
                      <a:pt x="188259" y="1405224"/>
                    </a:cubicBezTo>
                    <a:cubicBezTo>
                      <a:pt x="153894" y="1466483"/>
                      <a:pt x="22412" y="1432118"/>
                      <a:pt x="0" y="1584518"/>
                    </a:cubicBezTo>
                  </a:path>
                </a:pathLst>
              </a:custGeom>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8" name="Freeform 7"/>
              <p:cNvSpPr/>
              <p:nvPr/>
            </p:nvSpPr>
            <p:spPr>
              <a:xfrm>
                <a:off x="6666840" y="2377888"/>
                <a:ext cx="2801670" cy="2185962"/>
              </a:xfrm>
              <a:custGeom>
                <a:avLst/>
                <a:gdLst>
                  <a:gd name="connsiteX0" fmla="*/ 110478 w 2801670"/>
                  <a:gd name="connsiteY0" fmla="*/ 1978959 h 2185962"/>
                  <a:gd name="connsiteX1" fmla="*/ 262878 w 2801670"/>
                  <a:gd name="connsiteY1" fmla="*/ 2167218 h 2185962"/>
                  <a:gd name="connsiteX2" fmla="*/ 406313 w 2801670"/>
                  <a:gd name="connsiteY2" fmla="*/ 2176183 h 2185962"/>
                  <a:gd name="connsiteX3" fmla="*/ 603536 w 2801670"/>
                  <a:gd name="connsiteY3" fmla="*/ 2140324 h 2185962"/>
                  <a:gd name="connsiteX4" fmla="*/ 944195 w 2801670"/>
                  <a:gd name="connsiteY4" fmla="*/ 1745877 h 2185962"/>
                  <a:gd name="connsiteX5" fmla="*/ 1356572 w 2801670"/>
                  <a:gd name="connsiteY5" fmla="*/ 1414183 h 2185962"/>
                  <a:gd name="connsiteX6" fmla="*/ 1455184 w 2801670"/>
                  <a:gd name="connsiteY6" fmla="*/ 1279712 h 2185962"/>
                  <a:gd name="connsiteX7" fmla="*/ 1688266 w 2801670"/>
                  <a:gd name="connsiteY7" fmla="*/ 1378324 h 2185962"/>
                  <a:gd name="connsiteX8" fmla="*/ 1876525 w 2801670"/>
                  <a:gd name="connsiteY8" fmla="*/ 1423147 h 2185962"/>
                  <a:gd name="connsiteX9" fmla="*/ 2127536 w 2801670"/>
                  <a:gd name="connsiteY9" fmla="*/ 1351430 h 2185962"/>
                  <a:gd name="connsiteX10" fmla="*/ 2333725 w 2801670"/>
                  <a:gd name="connsiteY10" fmla="*/ 1333500 h 2185962"/>
                  <a:gd name="connsiteX11" fmla="*/ 2755066 w 2801670"/>
                  <a:gd name="connsiteY11" fmla="*/ 1127312 h 2185962"/>
                  <a:gd name="connsiteX12" fmla="*/ 2772995 w 2801670"/>
                  <a:gd name="connsiteY12" fmla="*/ 903194 h 2185962"/>
                  <a:gd name="connsiteX13" fmla="*/ 2593701 w 2801670"/>
                  <a:gd name="connsiteY13" fmla="*/ 652183 h 2185962"/>
                  <a:gd name="connsiteX14" fmla="*/ 2557842 w 2801670"/>
                  <a:gd name="connsiteY14" fmla="*/ 535641 h 2185962"/>
                  <a:gd name="connsiteX15" fmla="*/ 2360619 w 2801670"/>
                  <a:gd name="connsiteY15" fmla="*/ 24653 h 2185962"/>
                  <a:gd name="connsiteX16" fmla="*/ 2109607 w 2801670"/>
                  <a:gd name="connsiteY16" fmla="*/ 114300 h 2185962"/>
                  <a:gd name="connsiteX17" fmla="*/ 2172360 w 2801670"/>
                  <a:gd name="connsiteY17" fmla="*/ 410136 h 2185962"/>
                  <a:gd name="connsiteX18" fmla="*/ 2010995 w 2801670"/>
                  <a:gd name="connsiteY18" fmla="*/ 454959 h 2185962"/>
                  <a:gd name="connsiteX19" fmla="*/ 1571725 w 2801670"/>
                  <a:gd name="connsiteY19" fmla="*/ 652183 h 2185962"/>
                  <a:gd name="connsiteX20" fmla="*/ 1446219 w 2801670"/>
                  <a:gd name="connsiteY20" fmla="*/ 697006 h 2185962"/>
                  <a:gd name="connsiteX21" fmla="*/ 1311748 w 2801670"/>
                  <a:gd name="connsiteY21" fmla="*/ 365312 h 2185962"/>
                  <a:gd name="connsiteX22" fmla="*/ 1141419 w 2801670"/>
                  <a:gd name="connsiteY22" fmla="*/ 688041 h 2185962"/>
                  <a:gd name="connsiteX23" fmla="*/ 872478 w 2801670"/>
                  <a:gd name="connsiteY23" fmla="*/ 858371 h 2185962"/>
                  <a:gd name="connsiteX24" fmla="*/ 818689 w 2801670"/>
                  <a:gd name="connsiteY24" fmla="*/ 1118347 h 2185962"/>
                  <a:gd name="connsiteX25" fmla="*/ 209089 w 2801670"/>
                  <a:gd name="connsiteY25" fmla="*/ 1100418 h 2185962"/>
                  <a:gd name="connsiteX26" fmla="*/ 11866 w 2801670"/>
                  <a:gd name="connsiteY26" fmla="*/ 1288677 h 2185962"/>
                  <a:gd name="connsiteX27" fmla="*/ 29795 w 2801670"/>
                  <a:gd name="connsiteY27" fmla="*/ 1772771 h 2185962"/>
                  <a:gd name="connsiteX28" fmla="*/ 110478 w 2801670"/>
                  <a:gd name="connsiteY28" fmla="*/ 1978959 h 218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1670" h="2185962">
                    <a:moveTo>
                      <a:pt x="110478" y="1978959"/>
                    </a:moveTo>
                    <a:cubicBezTo>
                      <a:pt x="149325" y="2044700"/>
                      <a:pt x="213572" y="2134347"/>
                      <a:pt x="262878" y="2167218"/>
                    </a:cubicBezTo>
                    <a:cubicBezTo>
                      <a:pt x="312184" y="2200089"/>
                      <a:pt x="349537" y="2180665"/>
                      <a:pt x="406313" y="2176183"/>
                    </a:cubicBezTo>
                    <a:cubicBezTo>
                      <a:pt x="463089" y="2171701"/>
                      <a:pt x="513889" y="2212042"/>
                      <a:pt x="603536" y="2140324"/>
                    </a:cubicBezTo>
                    <a:cubicBezTo>
                      <a:pt x="693183" y="2068606"/>
                      <a:pt x="818689" y="1866900"/>
                      <a:pt x="944195" y="1745877"/>
                    </a:cubicBezTo>
                    <a:cubicBezTo>
                      <a:pt x="1069701" y="1624854"/>
                      <a:pt x="1271407" y="1491877"/>
                      <a:pt x="1356572" y="1414183"/>
                    </a:cubicBezTo>
                    <a:cubicBezTo>
                      <a:pt x="1441737" y="1336489"/>
                      <a:pt x="1399902" y="1285688"/>
                      <a:pt x="1455184" y="1279712"/>
                    </a:cubicBezTo>
                    <a:cubicBezTo>
                      <a:pt x="1510466" y="1273736"/>
                      <a:pt x="1618043" y="1354418"/>
                      <a:pt x="1688266" y="1378324"/>
                    </a:cubicBezTo>
                    <a:cubicBezTo>
                      <a:pt x="1758490" y="1402230"/>
                      <a:pt x="1803313" y="1427629"/>
                      <a:pt x="1876525" y="1423147"/>
                    </a:cubicBezTo>
                    <a:cubicBezTo>
                      <a:pt x="1949737" y="1418665"/>
                      <a:pt x="2051336" y="1366371"/>
                      <a:pt x="2127536" y="1351430"/>
                    </a:cubicBezTo>
                    <a:cubicBezTo>
                      <a:pt x="2203736" y="1336489"/>
                      <a:pt x="2229137" y="1370853"/>
                      <a:pt x="2333725" y="1333500"/>
                    </a:cubicBezTo>
                    <a:cubicBezTo>
                      <a:pt x="2438313" y="1296147"/>
                      <a:pt x="2681854" y="1199030"/>
                      <a:pt x="2755066" y="1127312"/>
                    </a:cubicBezTo>
                    <a:cubicBezTo>
                      <a:pt x="2828278" y="1055594"/>
                      <a:pt x="2799889" y="982382"/>
                      <a:pt x="2772995" y="903194"/>
                    </a:cubicBezTo>
                    <a:cubicBezTo>
                      <a:pt x="2746101" y="824006"/>
                      <a:pt x="2629560" y="713442"/>
                      <a:pt x="2593701" y="652183"/>
                    </a:cubicBezTo>
                    <a:cubicBezTo>
                      <a:pt x="2557842" y="590924"/>
                      <a:pt x="2596689" y="640229"/>
                      <a:pt x="2557842" y="535641"/>
                    </a:cubicBezTo>
                    <a:cubicBezTo>
                      <a:pt x="2518995" y="431053"/>
                      <a:pt x="2435325" y="94876"/>
                      <a:pt x="2360619" y="24653"/>
                    </a:cubicBezTo>
                    <a:cubicBezTo>
                      <a:pt x="2285913" y="-45570"/>
                      <a:pt x="2140984" y="50053"/>
                      <a:pt x="2109607" y="114300"/>
                    </a:cubicBezTo>
                    <a:cubicBezTo>
                      <a:pt x="2078231" y="178547"/>
                      <a:pt x="2188795" y="353360"/>
                      <a:pt x="2172360" y="410136"/>
                    </a:cubicBezTo>
                    <a:cubicBezTo>
                      <a:pt x="2155925" y="466912"/>
                      <a:pt x="2111101" y="414618"/>
                      <a:pt x="2010995" y="454959"/>
                    </a:cubicBezTo>
                    <a:cubicBezTo>
                      <a:pt x="1910889" y="495300"/>
                      <a:pt x="1665854" y="611842"/>
                      <a:pt x="1571725" y="652183"/>
                    </a:cubicBezTo>
                    <a:cubicBezTo>
                      <a:pt x="1477596" y="692524"/>
                      <a:pt x="1489548" y="744818"/>
                      <a:pt x="1446219" y="697006"/>
                    </a:cubicBezTo>
                    <a:cubicBezTo>
                      <a:pt x="1402890" y="649194"/>
                      <a:pt x="1362548" y="366806"/>
                      <a:pt x="1311748" y="365312"/>
                    </a:cubicBezTo>
                    <a:cubicBezTo>
                      <a:pt x="1260948" y="363818"/>
                      <a:pt x="1214631" y="605864"/>
                      <a:pt x="1141419" y="688041"/>
                    </a:cubicBezTo>
                    <a:cubicBezTo>
                      <a:pt x="1068207" y="770218"/>
                      <a:pt x="926266" y="786653"/>
                      <a:pt x="872478" y="858371"/>
                    </a:cubicBezTo>
                    <a:cubicBezTo>
                      <a:pt x="818690" y="930089"/>
                      <a:pt x="929254" y="1078006"/>
                      <a:pt x="818689" y="1118347"/>
                    </a:cubicBezTo>
                    <a:cubicBezTo>
                      <a:pt x="708124" y="1158688"/>
                      <a:pt x="343559" y="1072030"/>
                      <a:pt x="209089" y="1100418"/>
                    </a:cubicBezTo>
                    <a:cubicBezTo>
                      <a:pt x="74619" y="1128806"/>
                      <a:pt x="41748" y="1176618"/>
                      <a:pt x="11866" y="1288677"/>
                    </a:cubicBezTo>
                    <a:cubicBezTo>
                      <a:pt x="-18016" y="1400736"/>
                      <a:pt x="16348" y="1657724"/>
                      <a:pt x="29795" y="1772771"/>
                    </a:cubicBezTo>
                    <a:cubicBezTo>
                      <a:pt x="43242" y="1887818"/>
                      <a:pt x="71631" y="1913218"/>
                      <a:pt x="110478" y="1978959"/>
                    </a:cubicBezTo>
                    <a:close/>
                  </a:path>
                </a:pathLst>
              </a:custGeom>
              <a:noFill/>
              <a:ln w="38100">
                <a:solidFill>
                  <a:schemeClr val="accent6"/>
                </a:solidFill>
              </a:ln>
              <a:effectLst>
                <a:glow rad="63500">
                  <a:schemeClr val="accent6">
                    <a:satMod val="175000"/>
                    <a:alpha val="40000"/>
                  </a:schemeClr>
                </a:glo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15" name="Oval 14"/>
            <p:cNvSpPr/>
            <p:nvPr/>
          </p:nvSpPr>
          <p:spPr>
            <a:xfrm>
              <a:off x="6778081" y="3390950"/>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6" name="Oval 15"/>
            <p:cNvSpPr/>
            <p:nvPr/>
          </p:nvSpPr>
          <p:spPr>
            <a:xfrm>
              <a:off x="7441469" y="3157868"/>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6"/>
            <p:cNvSpPr/>
            <p:nvPr/>
          </p:nvSpPr>
          <p:spPr>
            <a:xfrm>
              <a:off x="8606882" y="2748547"/>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Oval 17"/>
            <p:cNvSpPr/>
            <p:nvPr/>
          </p:nvSpPr>
          <p:spPr>
            <a:xfrm>
              <a:off x="9388591" y="3231113"/>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384784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things to think about when adding controls to the map...</a:t>
            </a:r>
          </a:p>
        </p:txBody>
      </p:sp>
      <p:sp>
        <p:nvSpPr>
          <p:cNvPr id="7" name="Content Placeholder 6"/>
          <p:cNvSpPr>
            <a:spLocks noGrp="1"/>
          </p:cNvSpPr>
          <p:nvPr>
            <p:ph idx="1"/>
          </p:nvPr>
        </p:nvSpPr>
        <p:spPr/>
        <p:txBody>
          <a:bodyPr/>
          <a:lstStyle/>
          <a:p>
            <a:r>
              <a:rPr lang="en-GB" dirty="0"/>
              <a:t>Avoid dead-ends – the odd one is fine, but they quickly become tedious</a:t>
            </a:r>
          </a:p>
          <a:p>
            <a:r>
              <a:rPr lang="en-GB" dirty="0"/>
              <a:t>You don’t need to constrain yourself to the routes you have drawn – people will find routes you haven’t thought of</a:t>
            </a:r>
          </a:p>
          <a:p>
            <a:r>
              <a:rPr lang="en-GB" dirty="0"/>
              <a:t>Work on a total of about 40 controls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
        <p:nvSpPr>
          <p:cNvPr id="8" name="Rectangle 7"/>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about what you liked and didn’t like about Street </a:t>
            </a:r>
            <a:r>
              <a:rPr lang="en-US" dirty="0" err="1"/>
              <a:t>Os</a:t>
            </a:r>
            <a:r>
              <a:rPr lang="en-US" dirty="0"/>
              <a:t> you have run</a:t>
            </a:r>
          </a:p>
        </p:txBody>
      </p:sp>
      <p:sp>
        <p:nvSpPr>
          <p:cNvPr id="9" name="Rectangle 8"/>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5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outside and visit the locations to identify suitable control features</a:t>
            </a:r>
            <a:r>
              <a:rPr lang="is-IS" dirty="0"/>
              <a:t>…</a:t>
            </a:r>
            <a:endParaRPr lang="en-US" dirty="0"/>
          </a:p>
        </p:txBody>
      </p:sp>
      <p:sp>
        <p:nvSpPr>
          <p:cNvPr id="6" name="Content Placeholder 5"/>
          <p:cNvSpPr>
            <a:spLocks noGrp="1"/>
          </p:cNvSpPr>
          <p:nvPr>
            <p:ph sz="half" idx="1"/>
          </p:nvPr>
        </p:nvSpPr>
        <p:spPr>
          <a:xfrm>
            <a:off x="1097278" y="1845733"/>
            <a:ext cx="5689003" cy="4039595"/>
          </a:xfrm>
        </p:spPr>
        <p:txBody>
          <a:bodyPr numCol="1">
            <a:normAutofit fontScale="85000" lnSpcReduction="20000"/>
          </a:bodyPr>
          <a:lstStyle/>
          <a:p>
            <a:r>
              <a:rPr lang="en-GB" dirty="0"/>
              <a:t>Having determined the approximate locations of the controls, you will need to physically visit the locations and find a suitable feature</a:t>
            </a:r>
          </a:p>
          <a:p>
            <a:r>
              <a:rPr lang="en-GB" dirty="0"/>
              <a:t>These may include: </a:t>
            </a:r>
          </a:p>
          <a:p>
            <a:pPr lvl="1"/>
            <a:r>
              <a:rPr lang="en-GB" dirty="0"/>
              <a:t>Post Box, Fire Hydrant Sign, Telegraph Pole, Telephone Exchange Cabinet, Lamp Column, or any sign with some unique information on</a:t>
            </a:r>
          </a:p>
          <a:p>
            <a:r>
              <a:rPr lang="en-GB" dirty="0"/>
              <a:t>Using a mixture will make for a more interesting run and reduce annoying mistakes</a:t>
            </a:r>
          </a:p>
          <a:p>
            <a:r>
              <a:rPr lang="en-GB" dirty="0"/>
              <a:t>Avoid ambiguity – if there is more than one of a particular feature, choose something else</a:t>
            </a:r>
          </a:p>
          <a:p>
            <a:r>
              <a:rPr lang="en-GB" dirty="0"/>
              <a:t>Make sure they are legible</a:t>
            </a:r>
          </a:p>
          <a:p>
            <a:r>
              <a:rPr lang="en-GB" dirty="0"/>
              <a:t>Record the information and ideally, take a photograph</a:t>
            </a:r>
          </a:p>
          <a:p>
            <a:r>
              <a:rPr lang="en-GB" dirty="0"/>
              <a:t>Mark the correct location on the map</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grpSp>
        <p:nvGrpSpPr>
          <p:cNvPr id="16" name="Group 15"/>
          <p:cNvGrpSpPr/>
          <p:nvPr/>
        </p:nvGrpSpPr>
        <p:grpSpPr>
          <a:xfrm>
            <a:off x="7019232" y="1918446"/>
            <a:ext cx="4596663" cy="4085923"/>
            <a:chOff x="6512761" y="2154352"/>
            <a:chExt cx="4860000" cy="4320000"/>
          </a:xfrm>
        </p:grpSpPr>
        <p:pic>
          <p:nvPicPr>
            <p:cNvPr id="17" name="Picture 2" descr="C:\Users\daniel.sullivan\Downloads\IMG_167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24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daniel.sullivan\Downloads\IMG_168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786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daniel.sullivan\Downloads\IMG_17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948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aniel.sullivan\Downloads\IMG_17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86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daniel.sullivan\Downloads\IMG_17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265075"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daniel.sullivan\Downloads\IMG_170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948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p:cNvSpPr/>
          <p:nvPr/>
        </p:nvSpPr>
        <p:spPr>
          <a:xfrm>
            <a:off x="1097279" y="5879950"/>
            <a:ext cx="5689002"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24" name="Rectangle 23"/>
          <p:cNvSpPr/>
          <p:nvPr/>
        </p:nvSpPr>
        <p:spPr>
          <a:xfrm>
            <a:off x="1097279" y="5839609"/>
            <a:ext cx="56890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35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the controls</a:t>
            </a:r>
            <a:r>
              <a:rPr lang="is-IS" dirty="0"/>
              <a:t>…</a:t>
            </a:r>
            <a:endParaRPr lang="en-US" dirty="0"/>
          </a:p>
        </p:txBody>
      </p:sp>
      <p:sp>
        <p:nvSpPr>
          <p:cNvPr id="3" name="Content Placeholder 2"/>
          <p:cNvSpPr>
            <a:spLocks noGrp="1"/>
          </p:cNvSpPr>
          <p:nvPr>
            <p:ph idx="1"/>
          </p:nvPr>
        </p:nvSpPr>
        <p:spPr/>
        <p:txBody>
          <a:bodyPr>
            <a:normAutofit/>
          </a:bodyPr>
          <a:lstStyle/>
          <a:p>
            <a:r>
              <a:rPr lang="en-US" dirty="0"/>
              <a:t>Back at home, decide how many points each control is worth: 10, 20, 30 or 40</a:t>
            </a:r>
          </a:p>
          <a:p>
            <a:r>
              <a:rPr lang="en-US" dirty="0"/>
              <a:t>Controls should be assigned a higher value because they require a runner to make a route choice because of them, not necessarily because they are further from the Start</a:t>
            </a:r>
          </a:p>
          <a:p>
            <a:r>
              <a:rPr lang="en-US" dirty="0"/>
              <a:t>You could try and balance the points so that the total scores for each route are close together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5075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controls to the map in Open Orienteering Map</a:t>
            </a:r>
            <a:r>
              <a:rPr lang="is-IS" dirty="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Reopen your map in Open Orienteering Map – type your map number in the ‘Load saved map’ field at the top right of the window</a:t>
            </a:r>
          </a:p>
          <a:p>
            <a:r>
              <a:rPr lang="en-US" dirty="0"/>
              <a:t>To add a control:</a:t>
            </a:r>
          </a:p>
          <a:p>
            <a:pPr lvl="1"/>
            <a:r>
              <a:rPr lang="en-US" dirty="0"/>
              <a:t>Click the location on the map</a:t>
            </a:r>
          </a:p>
          <a:p>
            <a:pPr lvl="1"/>
            <a:r>
              <a:rPr lang="en-US" dirty="0"/>
              <a:t>Make sure ‘Control’ is selected (this is the default)</a:t>
            </a:r>
          </a:p>
          <a:p>
            <a:pPr lvl="1"/>
            <a:r>
              <a:rPr lang="en-US" dirty="0"/>
              <a:t>Enter the control number – controls should be numbered so that the first digit is equal to the decade of the score or points, for example a control worth 10 points should be numbered between 10 and 19</a:t>
            </a:r>
          </a:p>
          <a:p>
            <a:pPr lvl="1"/>
            <a:r>
              <a:rPr lang="en-US" dirty="0"/>
              <a:t>Enter the description text – this will appear on the control list, so try to be consistent</a:t>
            </a:r>
          </a:p>
          <a:p>
            <a:pPr lvl="1"/>
            <a:r>
              <a:rPr lang="en-US" dirty="0"/>
              <a:t>Adjust the label angle so as to avoid obscuring relevant map information and to avoid ambiguity with other controls</a:t>
            </a:r>
          </a:p>
        </p:txBody>
      </p:sp>
      <p:sp>
        <p:nvSpPr>
          <p:cNvPr id="7" name="Content Placeholder 6"/>
          <p:cNvSpPr>
            <a:spLocks noGrp="1"/>
          </p:cNvSpPr>
          <p:nvPr>
            <p:ph sz="half" idx="2"/>
          </p:nvPr>
        </p:nvSpPr>
        <p:spPr/>
        <p:txBody>
          <a:bodyPr>
            <a:normAutofit/>
          </a:bodyPr>
          <a:lstStyle/>
          <a:p>
            <a:endParaRPr lang="en-GB"/>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803" y="2159499"/>
            <a:ext cx="4424828"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032103" y="3037731"/>
            <a:ext cx="730655" cy="7375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22935" y="3862484"/>
            <a:ext cx="437723"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17859" y="3870145"/>
            <a:ext cx="30999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2935" y="4139087"/>
            <a:ext cx="296577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notes on Open Orienteering Map</a:t>
            </a:r>
            <a:r>
              <a:rPr lang="is-IS" dirty="0"/>
              <a:t>…</a:t>
            </a:r>
            <a:endParaRPr lang="en-US" dirty="0"/>
          </a:p>
        </p:txBody>
      </p:sp>
      <p:sp>
        <p:nvSpPr>
          <p:cNvPr id="3" name="Content Placeholder 2"/>
          <p:cNvSpPr>
            <a:spLocks noGrp="1"/>
          </p:cNvSpPr>
          <p:nvPr>
            <p:ph sz="half" idx="1"/>
          </p:nvPr>
        </p:nvSpPr>
        <p:spPr>
          <a:xfrm>
            <a:off x="1097278" y="1845734"/>
            <a:ext cx="5877263" cy="4023360"/>
          </a:xfrm>
        </p:spPr>
        <p:txBody>
          <a:bodyPr>
            <a:normAutofit/>
          </a:bodyPr>
          <a:lstStyle/>
          <a:p>
            <a:r>
              <a:rPr lang="en-US" dirty="0"/>
              <a:t>Control information can be edited by clicking on the pencil button next to control</a:t>
            </a:r>
          </a:p>
          <a:p>
            <a:r>
              <a:rPr lang="en-US" dirty="0"/>
              <a:t>It is </a:t>
            </a:r>
            <a:r>
              <a:rPr lang="en-US" b="1" u="sng" dirty="0"/>
              <a:t>not</a:t>
            </a:r>
            <a:r>
              <a:rPr lang="en-US" dirty="0"/>
              <a:t> possible to reposition the control. To move a control, you need to delete (click the bin button next to the control) the existing one and recreate it</a:t>
            </a:r>
          </a:p>
          <a:p>
            <a:r>
              <a:rPr lang="en-US" dirty="0"/>
              <a:t>The control may appear to be well placed when zoomed in to the map, but consider how it will appear when exported at the correct scale. The best way to check this is to save the map, open the PDF and check in there. You may need to go back and reposition some of the controls</a:t>
            </a:r>
          </a:p>
          <a:p>
            <a:r>
              <a:rPr lang="en-US" dirty="0"/>
              <a:t>Each time you save the map, the map # will change!</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8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Produce the control description sheet...</a:t>
            </a:r>
          </a:p>
        </p:txBody>
      </p:sp>
      <p:sp>
        <p:nvSpPr>
          <p:cNvPr id="3" name="Content Placeholder 2"/>
          <p:cNvSpPr>
            <a:spLocks noGrp="1"/>
          </p:cNvSpPr>
          <p:nvPr>
            <p:ph sz="half" idx="1"/>
          </p:nvPr>
        </p:nvSpPr>
        <p:spPr>
          <a:xfrm>
            <a:off x="1097279" y="1845735"/>
            <a:ext cx="4937760" cy="2824878"/>
          </a:xfrm>
        </p:spPr>
        <p:txBody>
          <a:bodyPr>
            <a:normAutofit lnSpcReduction="10000"/>
          </a:bodyPr>
          <a:lstStyle/>
          <a:p>
            <a:r>
              <a:rPr lang="en-GB" dirty="0"/>
              <a:t>Change the default map name to</a:t>
            </a:r>
            <a:br>
              <a:rPr lang="en-GB" dirty="0"/>
            </a:br>
            <a:r>
              <a:rPr lang="en-GB" dirty="0"/>
              <a:t>“</a:t>
            </a:r>
            <a:r>
              <a:rPr lang="en-GB" i="1" dirty="0">
                <a:solidFill>
                  <a:schemeClr val="accent1"/>
                </a:solidFill>
              </a:rPr>
              <a:t>LOCATION</a:t>
            </a:r>
            <a:r>
              <a:rPr lang="en-GB" i="1" dirty="0"/>
              <a:t> STREET O</a:t>
            </a:r>
            <a:r>
              <a:rPr lang="en-GB" dirty="0"/>
              <a:t>”</a:t>
            </a:r>
          </a:p>
          <a:p>
            <a:r>
              <a:rPr lang="en-GB" dirty="0"/>
              <a:t>Add any Race instructions, as a suggestion</a:t>
            </a:r>
            <a:br>
              <a:rPr lang="en-GB" dirty="0"/>
            </a:br>
            <a:r>
              <a:rPr lang="en-GB" dirty="0"/>
              <a:t>“</a:t>
            </a:r>
            <a:r>
              <a:rPr lang="en-GB" i="1" dirty="0"/>
              <a:t>1 hour score event. Time penalties will be incurred at </a:t>
            </a:r>
            <a:r>
              <a:rPr lang="en-GB" i="1" dirty="0">
                <a:solidFill>
                  <a:schemeClr val="accent1"/>
                </a:solidFill>
              </a:rPr>
              <a:t>10</a:t>
            </a:r>
            <a:r>
              <a:rPr lang="en-GB" i="1" dirty="0"/>
              <a:t> points per 30 seconds or part of over the 1 hour time limit.</a:t>
            </a:r>
            <a:r>
              <a:rPr lang="en-GB" dirty="0"/>
              <a:t>”</a:t>
            </a:r>
          </a:p>
          <a:p>
            <a:r>
              <a:rPr lang="en-GB" dirty="0"/>
              <a:t>Once you are happy with all the Control Descriptions, click the ‘Show clue sheet’ button to the top right of the map window</a:t>
            </a:r>
          </a:p>
        </p:txBody>
      </p:sp>
      <p:sp>
        <p:nvSpPr>
          <p:cNvPr id="4" name="Content Placeholder 3"/>
          <p:cNvSpPr>
            <a:spLocks noGrp="1"/>
          </p:cNvSpPr>
          <p:nvPr>
            <p:ph sz="half" idx="2"/>
          </p:nvPr>
        </p:nvSpPr>
        <p:spPr/>
        <p:txBody>
          <a:bodyPr>
            <a:normAutofit/>
          </a:bodyPr>
          <a:lstStyle/>
          <a:p>
            <a:r>
              <a:rPr lang="en-GB" dirty="0"/>
              <a:t>A couple of points to note:</a:t>
            </a:r>
          </a:p>
          <a:p>
            <a:pPr lvl="1"/>
            <a:r>
              <a:rPr lang="en-GB" dirty="0"/>
              <a:t>As an alternative to the clue sheet generated by Open Orienteering Map, you can use the following template – available online in MS Excel format  </a:t>
            </a:r>
            <a:r>
              <a:rPr lang="en-GB" dirty="0">
                <a:hlinkClick r:id="rId2"/>
              </a:rPr>
              <a:t>http://www.mvoc.org/Events/2017WinterSeries/StreetOScoreSheetTemplate.xlsx</a:t>
            </a:r>
            <a:r>
              <a:rPr lang="en-GB" dirty="0"/>
              <a:t>. The ‘answer’ column has been moved next to the ‘score’ column making it easier for the runner to complete</a:t>
            </a:r>
          </a:p>
          <a:p>
            <a:pPr lvl="1"/>
            <a:r>
              <a:rPr lang="en-GB" dirty="0"/>
              <a:t>You may wish to use multiple choice answer questions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grpSp>
        <p:nvGrpSpPr>
          <p:cNvPr id="12" name="Group 11"/>
          <p:cNvGrpSpPr/>
          <p:nvPr/>
        </p:nvGrpSpPr>
        <p:grpSpPr>
          <a:xfrm>
            <a:off x="1884641" y="4652993"/>
            <a:ext cx="2771775" cy="1485900"/>
            <a:chOff x="7873064" y="2815232"/>
            <a:chExt cx="2771775" cy="148590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139082" y="3432831"/>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39082" y="2863887"/>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913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the map and risk assessment reviewed by the risk assessor</a:t>
            </a:r>
            <a:r>
              <a:rPr lang="is-IS" dirty="0"/>
              <a:t>…</a:t>
            </a:r>
            <a:endParaRPr lang="en-US" dirty="0"/>
          </a:p>
        </p:txBody>
      </p:sp>
      <p:sp>
        <p:nvSpPr>
          <p:cNvPr id="3" name="Content Placeholder 2"/>
          <p:cNvSpPr>
            <a:spLocks noGrp="1"/>
          </p:cNvSpPr>
          <p:nvPr>
            <p:ph idx="1"/>
          </p:nvPr>
        </p:nvSpPr>
        <p:spPr/>
        <p:txBody>
          <a:bodyPr/>
          <a:lstStyle/>
          <a:p>
            <a:r>
              <a:rPr lang="en-US" dirty="0"/>
              <a:t>You will need to complete a copy of the Risk Assessment</a:t>
            </a:r>
          </a:p>
          <a:p>
            <a:pPr lvl="1"/>
            <a:r>
              <a:rPr lang="en-US" dirty="0"/>
              <a:t>Having already reviewed this, completing it should be relatively straightforward</a:t>
            </a:r>
          </a:p>
          <a:p>
            <a:pPr lvl="1"/>
            <a:r>
              <a:rPr lang="en-US" dirty="0"/>
              <a:t>Any questions or queries, speak with the Risk Assessor or Series Coordinator</a:t>
            </a:r>
          </a:p>
          <a:p>
            <a:r>
              <a:rPr lang="en-US" dirty="0"/>
              <a:t>You will need to send a draft copy of the Risk Assessment and Map to the Risk Assessor</a:t>
            </a:r>
          </a:p>
          <a:p>
            <a:pPr lvl="1"/>
            <a:r>
              <a:rPr lang="en-US" dirty="0"/>
              <a:t>Give them time to review both – ideally 2 weeks before the event</a:t>
            </a:r>
          </a:p>
          <a:p>
            <a:pPr lvl="1"/>
            <a:r>
              <a:rPr lang="en-US" dirty="0"/>
              <a:t>Send the Risk Assessment in MS Word format, so that they can make minor changes</a:t>
            </a:r>
          </a:p>
          <a:p>
            <a:r>
              <a:rPr lang="en-US" dirty="0"/>
              <a:t>Take a copy of the completed Risk Assessment and the Street O Safety Notes Document with you on the night</a:t>
            </a:r>
          </a:p>
          <a:p>
            <a:pPr lvl="1"/>
            <a:r>
              <a:rPr lang="en-US" dirty="0"/>
              <a:t>A boiler plate version of the Safety Notes Document is available here – </a:t>
            </a:r>
            <a:r>
              <a:rPr lang="en-US" dirty="0">
                <a:hlinkClick r:id="rId2"/>
              </a:rPr>
              <a:t>http://www.mvoc.org/Events/2017WinterSeries/StreetOSafetyNotesTemplate.doc</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112044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Log</a:t>
            </a:r>
          </a:p>
        </p:txBody>
      </p:sp>
      <p:sp>
        <p:nvSpPr>
          <p:cNvPr id="3" name="Content Placeholder 2"/>
          <p:cNvSpPr>
            <a:spLocks noGrp="1"/>
          </p:cNvSpPr>
          <p:nvPr>
            <p:ph sz="half" idx="1"/>
          </p:nvPr>
        </p:nvSpPr>
        <p:spPr/>
        <p:txBody>
          <a:bodyPr/>
          <a:lstStyle/>
          <a:p>
            <a:r>
              <a:rPr lang="en-GB" dirty="0"/>
              <a:t>V1.0 (June 2016)</a:t>
            </a:r>
          </a:p>
          <a:p>
            <a:pPr lvl="1"/>
            <a:r>
              <a:rPr lang="en-GB" dirty="0"/>
              <a:t>First Draft for 2016 Winter Series</a:t>
            </a:r>
          </a:p>
          <a:p>
            <a:r>
              <a:rPr lang="en-GB" dirty="0"/>
              <a:t>V1.1 (May 2017)</a:t>
            </a:r>
          </a:p>
          <a:p>
            <a:pPr lvl="1"/>
            <a:r>
              <a:rPr lang="en-GB" dirty="0"/>
              <a:t>Minor updates following feedback</a:t>
            </a:r>
          </a:p>
          <a:p>
            <a:pPr lvl="1"/>
            <a:r>
              <a:rPr lang="en-GB" dirty="0"/>
              <a:t>Addition of the Useful Links slide</a:t>
            </a:r>
          </a:p>
          <a:p>
            <a:pPr lvl="1"/>
            <a:r>
              <a:rPr lang="en-GB" dirty="0"/>
              <a:t>Addition of Marking </a:t>
            </a:r>
            <a:r>
              <a:rPr lang="en-GB"/>
              <a:t>Guidelines slid</a:t>
            </a:r>
            <a:endParaRPr lang="en-GB" dirty="0"/>
          </a:p>
          <a:p>
            <a:pPr lvl="1"/>
            <a:r>
              <a:rPr lang="en-GB" dirty="0"/>
              <a:t>Completion of the Checklist slide</a:t>
            </a:r>
          </a:p>
          <a:p>
            <a:pPr lvl="1"/>
            <a:r>
              <a:rPr lang="en-GB" dirty="0"/>
              <a:t>Updated links to latest documentation</a:t>
            </a:r>
          </a:p>
          <a:p>
            <a:pPr lvl="1"/>
            <a:endParaRPr lang="en-GB" dirty="0"/>
          </a:p>
        </p:txBody>
      </p:sp>
      <p:sp>
        <p:nvSpPr>
          <p:cNvPr id="6" name="Content Placeholder 5"/>
          <p:cNvSpPr>
            <a:spLocks noGrp="1"/>
          </p:cNvSpPr>
          <p:nvPr>
            <p:ph sz="half" idx="2"/>
          </p:nvPr>
        </p:nvSpPr>
        <p:spPr/>
        <p:txBody>
          <a:bodyPr/>
          <a:lstStyle/>
          <a:p>
            <a:endParaRPr lang="en-GB"/>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45402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pre-entries and arrange for maps to be printed</a:t>
            </a:r>
            <a:r>
              <a:rPr lang="is-IS" dirty="0"/>
              <a:t>…</a:t>
            </a:r>
            <a:endParaRPr lang="en-US" dirty="0"/>
          </a:p>
        </p:txBody>
      </p:sp>
      <p:sp>
        <p:nvSpPr>
          <p:cNvPr id="3" name="Content Placeholder 2"/>
          <p:cNvSpPr>
            <a:spLocks noGrp="1"/>
          </p:cNvSpPr>
          <p:nvPr>
            <p:ph idx="1"/>
          </p:nvPr>
        </p:nvSpPr>
        <p:spPr/>
        <p:txBody>
          <a:bodyPr/>
          <a:lstStyle/>
          <a:p>
            <a:r>
              <a:rPr lang="en-US" dirty="0"/>
              <a:t>Keep a list of pre-entries</a:t>
            </a:r>
          </a:p>
          <a:p>
            <a:pPr lvl="1"/>
            <a:r>
              <a:rPr lang="en-US" dirty="0"/>
              <a:t>It will make the job of the person processing the results easier if you type the pre-entries into this Excel Spreadsheet – </a:t>
            </a:r>
            <a:r>
              <a:rPr lang="en-US" dirty="0">
                <a:hlinkClick r:id="rId2"/>
              </a:rPr>
              <a:t>http://www.mvoc.org/Events/2017WinterSeries/</a:t>
            </a:r>
            <a:r>
              <a:rPr lang="en-US" dirty="0" err="1">
                <a:hlinkClick r:id="rId2"/>
              </a:rPr>
              <a:t>StreetOResultsTemplate.xlsx</a:t>
            </a:r>
            <a:endParaRPr lang="en-US" dirty="0">
              <a:solidFill>
                <a:srgbClr val="FF0000"/>
              </a:solidFill>
            </a:endParaRPr>
          </a:p>
          <a:p>
            <a:r>
              <a:rPr lang="en-US" dirty="0"/>
              <a:t>Agree printing arrangements at least 1 week before the event, this includes by when you need to confirm map numbers</a:t>
            </a:r>
          </a:p>
          <a:p>
            <a:pPr lvl="1"/>
            <a:r>
              <a:rPr lang="en-US" dirty="0"/>
              <a:t>Mike Elliot - </a:t>
            </a:r>
            <a:r>
              <a:rPr lang="en-US" dirty="0">
                <a:hlinkClick r:id="rId3"/>
              </a:rPr>
              <a:t>mike.i.elliot@btinternet.com </a:t>
            </a:r>
            <a:endParaRPr lang="en-US" dirty="0"/>
          </a:p>
          <a:p>
            <a:pPr lvl="1"/>
            <a:r>
              <a:rPr lang="en-US" dirty="0"/>
              <a:t>Philip Gristwood - </a:t>
            </a:r>
            <a:r>
              <a:rPr lang="en-GB" dirty="0">
                <a:hlinkClick r:id="rId4"/>
              </a:rPr>
              <a:t>pgristwood@btinternet.com</a:t>
            </a:r>
            <a:endParaRPr lang="en-GB" dirty="0"/>
          </a:p>
          <a:p>
            <a:r>
              <a:rPr lang="en-US" dirty="0"/>
              <a:t>Confirm number of maps required with the printer</a:t>
            </a:r>
          </a:p>
          <a:p>
            <a:pPr lvl="1"/>
            <a:r>
              <a:rPr lang="en-US" dirty="0"/>
              <a:t>Allow for runners turning up unannounced on the night</a:t>
            </a:r>
          </a:p>
          <a:p>
            <a:pPr lvl="1"/>
            <a:r>
              <a:rPr lang="en-US" dirty="0"/>
              <a:t>Numbers approaching 50 were seen last year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76631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night, </a:t>
            </a:r>
            <a:r>
              <a:rPr lang="en-GB" dirty="0"/>
              <a:t>give yourself time to setup...</a:t>
            </a:r>
            <a:endParaRPr lang="en-US" dirty="0"/>
          </a:p>
        </p:txBody>
      </p:sp>
      <p:sp>
        <p:nvSpPr>
          <p:cNvPr id="3" name="Content Placeholder 2"/>
          <p:cNvSpPr>
            <a:spLocks noGrp="1"/>
          </p:cNvSpPr>
          <p:nvPr>
            <p:ph sz="half" idx="1"/>
          </p:nvPr>
        </p:nvSpPr>
        <p:spPr>
          <a:xfrm>
            <a:off x="1097279" y="1845734"/>
            <a:ext cx="4937760" cy="3842372"/>
          </a:xfrm>
        </p:spPr>
        <p:txBody>
          <a:bodyPr>
            <a:normAutofit/>
          </a:bodyPr>
          <a:lstStyle/>
          <a:p>
            <a:r>
              <a:rPr lang="en-US" dirty="0"/>
              <a:t>Arrive early – ideally by 18:00</a:t>
            </a:r>
          </a:p>
          <a:p>
            <a:r>
              <a:rPr lang="en-US" dirty="0"/>
              <a:t>Introduce yourself to the Pub Staff</a:t>
            </a:r>
          </a:p>
          <a:p>
            <a:r>
              <a:rPr lang="en-US" dirty="0"/>
              <a:t>Position the ‘Finish’ Control and ‘Start/Finish’ kite somewhere prominent outside</a:t>
            </a:r>
          </a:p>
          <a:p>
            <a:pPr lvl="1"/>
            <a:r>
              <a:rPr lang="en-US" dirty="0"/>
              <a:t>Secure the Finish Control</a:t>
            </a:r>
          </a:p>
          <a:p>
            <a:r>
              <a:rPr lang="en-US" dirty="0"/>
              <a:t>Find somewhere suitable to setup inside</a:t>
            </a:r>
          </a:p>
          <a:p>
            <a:endParaRPr lang="en-US" dirty="0"/>
          </a:p>
        </p:txBody>
      </p:sp>
      <p:sp>
        <p:nvSpPr>
          <p:cNvPr id="9" name="Content Placeholder 8"/>
          <p:cNvSpPr>
            <a:spLocks noGrp="1"/>
          </p:cNvSpPr>
          <p:nvPr>
            <p:ph sz="half" idx="2"/>
          </p:nvPr>
        </p:nvSpPr>
        <p:spPr>
          <a:xfrm>
            <a:off x="6217920" y="1845735"/>
            <a:ext cx="4937760" cy="3882712"/>
          </a:xfrm>
        </p:spPr>
        <p:txBody>
          <a:bodyPr>
            <a:normAutofit/>
          </a:bodyPr>
          <a:lstStyle/>
          <a:p>
            <a:r>
              <a:rPr lang="en-US" dirty="0"/>
              <a:t>You will need in front of you:</a:t>
            </a:r>
          </a:p>
          <a:p>
            <a:pPr lvl="1"/>
            <a:r>
              <a:rPr lang="en-US" dirty="0"/>
              <a:t>The runner list for checking people off and recording their scores + a writing implement</a:t>
            </a:r>
          </a:p>
          <a:p>
            <a:pPr lvl="1"/>
            <a:r>
              <a:rPr lang="en-US" dirty="0"/>
              <a:t>The ‘Check’ and ‘Start’ controls</a:t>
            </a:r>
          </a:p>
          <a:p>
            <a:pPr lvl="1"/>
            <a:r>
              <a:rPr lang="en-US" dirty="0"/>
              <a:t>Blank map showing the Start</a:t>
            </a:r>
          </a:p>
          <a:p>
            <a:pPr lvl="1"/>
            <a:r>
              <a:rPr lang="en-US" dirty="0"/>
              <a:t>The Safety Notice</a:t>
            </a:r>
          </a:p>
          <a:p>
            <a:pPr lvl="1"/>
            <a:r>
              <a:rPr lang="en-US" dirty="0"/>
              <a:t>A small kitty</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12545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entries, manage the starts and record the scores</a:t>
            </a:r>
            <a:r>
              <a:rPr lang="is-IS" dirty="0"/>
              <a:t>…</a:t>
            </a:r>
            <a:endParaRPr lang="en-US" dirty="0"/>
          </a:p>
        </p:txBody>
      </p:sp>
      <p:sp>
        <p:nvSpPr>
          <p:cNvPr id="3" name="Content Placeholder 2"/>
          <p:cNvSpPr>
            <a:spLocks noGrp="1"/>
          </p:cNvSpPr>
          <p:nvPr>
            <p:ph sz="half" idx="1"/>
          </p:nvPr>
        </p:nvSpPr>
        <p:spPr>
          <a:xfrm>
            <a:off x="1097279" y="1845734"/>
            <a:ext cx="4937760" cy="3842372"/>
          </a:xfrm>
        </p:spPr>
        <p:txBody>
          <a:bodyPr>
            <a:normAutofit fontScale="85000" lnSpcReduction="20000"/>
          </a:bodyPr>
          <a:lstStyle/>
          <a:p>
            <a:r>
              <a:rPr lang="en-US" dirty="0"/>
              <a:t>When someone arrives:</a:t>
            </a:r>
          </a:p>
          <a:p>
            <a:pPr lvl="1"/>
            <a:r>
              <a:rPr lang="en-US" dirty="0"/>
              <a:t>Check they are a member of MVOC or are a supporter and have paid for the year, if not collect £2</a:t>
            </a:r>
          </a:p>
          <a:p>
            <a:pPr lvl="1"/>
            <a:r>
              <a:rPr lang="en-US" dirty="0"/>
              <a:t>Check them off if they have pre-entered or add their name and club</a:t>
            </a:r>
          </a:p>
          <a:p>
            <a:pPr lvl="1"/>
            <a:r>
              <a:rPr lang="en-US" dirty="0"/>
              <a:t>If they need a dibber, loan them one and record the dibber number against their name</a:t>
            </a:r>
          </a:p>
          <a:p>
            <a:pPr lvl="1"/>
            <a:r>
              <a:rPr lang="en-US" dirty="0"/>
              <a:t>Instruct them to read the safety notice and inform them of any alterations/corrections to the map</a:t>
            </a:r>
          </a:p>
          <a:p>
            <a:pPr lvl="1"/>
            <a:r>
              <a:rPr lang="en-US" dirty="0"/>
              <a:t>If they are a newcomer, make sure to explain how it works, what the start looks like, how long they have, what a score event is</a:t>
            </a:r>
          </a:p>
          <a:p>
            <a:r>
              <a:rPr lang="en-US" dirty="0"/>
              <a:t> Before a runner starts, make sure:</a:t>
            </a:r>
          </a:p>
          <a:p>
            <a:pPr lvl="1"/>
            <a:r>
              <a:rPr lang="en-US" dirty="0"/>
              <a:t>They have read the safety notice</a:t>
            </a:r>
          </a:p>
          <a:p>
            <a:pPr lvl="1"/>
            <a:r>
              <a:rPr lang="en-US" dirty="0"/>
              <a:t>They know where the finish control is located</a:t>
            </a:r>
          </a:p>
          <a:p>
            <a:pPr lvl="1"/>
            <a:r>
              <a:rPr lang="en-US" dirty="0"/>
              <a:t>They have cleared</a:t>
            </a:r>
          </a:p>
          <a:p>
            <a:pPr lvl="1"/>
            <a:r>
              <a:rPr lang="en-US" dirty="0"/>
              <a:t>When they dib the Start Control, give them the map</a:t>
            </a:r>
          </a:p>
          <a:p>
            <a:pPr marL="0" indent="0">
              <a:buNone/>
            </a:pPr>
            <a:endParaRPr lang="en-US" dirty="0"/>
          </a:p>
        </p:txBody>
      </p:sp>
      <p:sp>
        <p:nvSpPr>
          <p:cNvPr id="9" name="Content Placeholder 8"/>
          <p:cNvSpPr>
            <a:spLocks noGrp="1"/>
          </p:cNvSpPr>
          <p:nvPr>
            <p:ph sz="half" idx="2"/>
          </p:nvPr>
        </p:nvSpPr>
        <p:spPr>
          <a:xfrm>
            <a:off x="6217920" y="1845735"/>
            <a:ext cx="4937760" cy="3882712"/>
          </a:xfrm>
        </p:spPr>
        <p:txBody>
          <a:bodyPr>
            <a:normAutofit lnSpcReduction="10000"/>
          </a:bodyPr>
          <a:lstStyle/>
          <a:p>
            <a:r>
              <a:rPr lang="en-US" dirty="0"/>
              <a:t>When a runner finishes:</a:t>
            </a:r>
          </a:p>
          <a:p>
            <a:pPr lvl="1"/>
            <a:r>
              <a:rPr lang="en-US" dirty="0"/>
              <a:t>It will get busy – a helper is extremely useful</a:t>
            </a:r>
          </a:p>
          <a:p>
            <a:pPr lvl="1"/>
            <a:r>
              <a:rPr lang="en-US" dirty="0"/>
              <a:t>Ask the runner to download – write their name on the print out</a:t>
            </a:r>
          </a:p>
          <a:p>
            <a:pPr lvl="1"/>
            <a:r>
              <a:rPr lang="en-US" dirty="0"/>
              <a:t>Make sure their name is on the map and record their time on the map and any penalty</a:t>
            </a:r>
          </a:p>
          <a:p>
            <a:pPr lvl="1"/>
            <a:r>
              <a:rPr lang="en-US" dirty="0"/>
              <a:t>It is easier to mark the maps with an example map filled in correctly</a:t>
            </a:r>
          </a:p>
          <a:p>
            <a:pPr lvl="1"/>
            <a:r>
              <a:rPr lang="en-US" dirty="0"/>
              <a:t>Run down the map and mark correct answers with a tick</a:t>
            </a:r>
          </a:p>
          <a:p>
            <a:pPr lvl="1"/>
            <a:r>
              <a:rPr lang="en-US" dirty="0"/>
              <a:t>If two answers have bee obviously transposed it is at your discretion at to whether you award them the points – just make sure that you are consistent</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22</a:t>
            </a:fld>
            <a:endParaRPr lang="en-US" dirty="0"/>
          </a:p>
        </p:txBody>
      </p:sp>
      <p:sp>
        <p:nvSpPr>
          <p:cNvPr id="6" name="Rectangle 5"/>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an eye out for newcomers and make sure they know what they are doing</a:t>
            </a:r>
          </a:p>
        </p:txBody>
      </p:sp>
      <p:sp>
        <p:nvSpPr>
          <p:cNvPr id="7" name="Rectangle 6"/>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39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Things to consider when marking…</a:t>
            </a:r>
          </a:p>
        </p:txBody>
      </p:sp>
      <p:sp>
        <p:nvSpPr>
          <p:cNvPr id="2" name="Content Placeholder 1">
            <a:extLst>
              <a:ext uri="{FF2B5EF4-FFF2-40B4-BE49-F238E27FC236}">
                <a16:creationId xmlns:a16="http://schemas.microsoft.com/office/drawing/2014/main" id="{1478C80A-92A9-4802-ADE9-AC709F795187}"/>
              </a:ext>
            </a:extLst>
          </p:cNvPr>
          <p:cNvSpPr>
            <a:spLocks noGrp="1"/>
          </p:cNvSpPr>
          <p:nvPr>
            <p:ph sz="half" idx="1"/>
          </p:nvPr>
        </p:nvSpPr>
        <p:spPr/>
        <p:txBody>
          <a:bodyPr>
            <a:normAutofit/>
          </a:bodyPr>
          <a:lstStyle/>
          <a:p>
            <a:r>
              <a:rPr lang="en-GB" b="1" dirty="0"/>
              <a:t>The key is to be consistent</a:t>
            </a:r>
            <a:r>
              <a:rPr lang="en-GB" dirty="0"/>
              <a:t>; the only thing that upsets competitors more than getting an answer wrong is giving someone else the benefit of the doubt and not them.</a:t>
            </a:r>
          </a:p>
          <a:p>
            <a:r>
              <a:rPr lang="en-GB" dirty="0"/>
              <a:t>Ultimately, it is down to the organisers judgement as to how lenient or not they choose to be.</a:t>
            </a:r>
          </a:p>
          <a:p>
            <a:r>
              <a:rPr lang="en-GB" dirty="0"/>
              <a:t>Recording the answer to the clue is akin to punching an orienteering control. Getting an incorrect answer is the same as punching the wrong control.</a:t>
            </a:r>
          </a:p>
        </p:txBody>
      </p:sp>
      <p:sp>
        <p:nvSpPr>
          <p:cNvPr id="3" name="Content Placeholder 2">
            <a:extLst>
              <a:ext uri="{FF2B5EF4-FFF2-40B4-BE49-F238E27FC236}">
                <a16:creationId xmlns:a16="http://schemas.microsoft.com/office/drawing/2014/main" id="{700CBDAC-FB8B-4E3B-9FF3-61DE201D3AE4}"/>
              </a:ext>
            </a:extLst>
          </p:cNvPr>
          <p:cNvSpPr>
            <a:spLocks noGrp="1"/>
          </p:cNvSpPr>
          <p:nvPr>
            <p:ph sz="half" idx="2"/>
          </p:nvPr>
        </p:nvSpPr>
        <p:spPr/>
        <p:txBody>
          <a:bodyPr>
            <a:normAutofit/>
          </a:bodyPr>
          <a:lstStyle/>
          <a:p>
            <a:r>
              <a:rPr lang="en-GB" dirty="0"/>
              <a:t>However, Street </a:t>
            </a:r>
            <a:r>
              <a:rPr lang="en-GB" dirty="0" err="1"/>
              <a:t>Os</a:t>
            </a:r>
            <a:r>
              <a:rPr lang="en-GB" dirty="0"/>
              <a:t> are meant to be fun events suitable for beginners, so sometimes a little discretion is required.</a:t>
            </a:r>
          </a:p>
          <a:p>
            <a:r>
              <a:rPr lang="en-GB" dirty="0"/>
              <a:t>If you find many/all competitors return with the same wrong answer, it’s possible that the control was ambiguous. In this situation, you may choose to mark them ALL right.</a:t>
            </a:r>
          </a:p>
          <a:p>
            <a:r>
              <a:rPr lang="en-GB" dirty="0"/>
              <a:t>But, if some competitors have got it right, it may be because they took more care.</a:t>
            </a:r>
          </a:p>
          <a:p>
            <a:r>
              <a:rPr lang="en-GB" dirty="0"/>
              <a:t>Whatever your decision, stand by it.</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69044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a:t>
            </a:r>
          </a:p>
        </p:txBody>
      </p:sp>
      <p:sp>
        <p:nvSpPr>
          <p:cNvPr id="6" name="Content Placeholder 5"/>
          <p:cNvSpPr>
            <a:spLocks noGrp="1"/>
          </p:cNvSpPr>
          <p:nvPr>
            <p:ph sz="half" idx="1"/>
          </p:nvPr>
        </p:nvSpPr>
        <p:spPr/>
        <p:txBody>
          <a:bodyPr numCol="2" spcCol="180000">
            <a:normAutofit/>
          </a:bodyPr>
          <a:lstStyle/>
          <a:p>
            <a:pPr marL="288000" indent="-288000">
              <a:lnSpc>
                <a:spcPct val="100000"/>
              </a:lnSpc>
              <a:spcBef>
                <a:spcPts val="300"/>
              </a:spcBef>
              <a:spcAft>
                <a:spcPts val="0"/>
              </a:spcAft>
              <a:buSzPct val="125000"/>
              <a:buFont typeface="Wingdings" panose="05000000000000000000" pitchFamily="2" charset="2"/>
              <a:buChar char="q"/>
            </a:pPr>
            <a:r>
              <a:rPr lang="en-GB" sz="1400" dirty="0"/>
              <a:t>Choose a location and HQ</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Confirm the location and date with the series coordinator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Review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Contact your Risk Assessor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event flyer and send to Mike Bolton and Dan Sullivan</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Choose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Recce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Plan the course – control location and points</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map</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control description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Complete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Risk Assessment to Risk Assessor for review</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Setup the pre-entry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for maps to be printed</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collection of the start, finish, clear, check controls and printer…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Know what time to arrive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Make sure you have everything you will need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Pay-in money</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results to Dan Sullivan</a:t>
            </a:r>
          </a:p>
        </p:txBody>
      </p:sp>
      <p:sp>
        <p:nvSpPr>
          <p:cNvPr id="7" name="Content Placeholder 6"/>
          <p:cNvSpPr>
            <a:spLocks noGrp="1"/>
          </p:cNvSpPr>
          <p:nvPr>
            <p:ph sz="half" idx="2"/>
          </p:nvPr>
        </p:nvSpPr>
        <p:spPr>
          <a:xfrm>
            <a:off x="6217920" y="3545633"/>
            <a:ext cx="4937760" cy="2323462"/>
          </a:xfrm>
        </p:spPr>
        <p:txBody>
          <a:bodyPr>
            <a:normAutofit/>
          </a:bodyPr>
          <a:lstStyle/>
          <a:p>
            <a:r>
              <a:rPr lang="en-GB" sz="1800" dirty="0"/>
              <a:t>Useful Contacts</a:t>
            </a:r>
          </a:p>
          <a:p>
            <a:r>
              <a:rPr lang="en-GB" sz="1400" dirty="0"/>
              <a:t>Series Coordinator: Deborah Sullivan </a:t>
            </a:r>
            <a:r>
              <a:rPr lang="en-GB" sz="1400" dirty="0">
                <a:hlinkClick r:id="rId2"/>
              </a:rPr>
              <a:t>chair@mvoc.org</a:t>
            </a:r>
            <a:endParaRPr lang="en-GB" sz="1400" dirty="0"/>
          </a:p>
          <a:p>
            <a:r>
              <a:rPr lang="en-GB" sz="1400" dirty="0"/>
              <a:t>Membership Sec.: Mike Bolton </a:t>
            </a:r>
            <a:r>
              <a:rPr lang="en-GB" sz="1400" dirty="0">
                <a:hlinkClick r:id="rId3"/>
              </a:rPr>
              <a:t>membership@mvoc.org</a:t>
            </a:r>
            <a:endParaRPr lang="en-GB" sz="1400" dirty="0"/>
          </a:p>
          <a:p>
            <a:r>
              <a:rPr lang="en-GB" sz="1400" dirty="0"/>
              <a:t>Webmaster: Daniel Sullivan </a:t>
            </a:r>
            <a:r>
              <a:rPr lang="en-GB" sz="1400" dirty="0">
                <a:hlinkClick r:id="rId4"/>
              </a:rPr>
              <a:t>web@mvoc.org</a:t>
            </a:r>
            <a:endParaRPr lang="en-GB" sz="1400" dirty="0"/>
          </a:p>
          <a:p>
            <a:r>
              <a:rPr lang="en-GB" sz="1400" dirty="0"/>
              <a:t>Map Printing:</a:t>
            </a:r>
          </a:p>
          <a:p>
            <a:pPr lvl="1"/>
            <a:r>
              <a:rPr lang="en-GB" sz="1200" dirty="0"/>
              <a:t>Mike Elliot </a:t>
            </a:r>
            <a:r>
              <a:rPr lang="en-GB" sz="1200" dirty="0">
                <a:hlinkClick r:id="rId5"/>
              </a:rPr>
              <a:t>mike.i.elliot@btinternet.com</a:t>
            </a:r>
            <a:endParaRPr lang="en-GB" sz="1200" dirty="0"/>
          </a:p>
          <a:p>
            <a:pPr lvl="1"/>
            <a:r>
              <a:rPr lang="en-GB" sz="1200" dirty="0"/>
              <a:t>Philip Gristwood </a:t>
            </a:r>
            <a:r>
              <a:rPr lang="en-GB" sz="1200" dirty="0">
                <a:hlinkClick r:id="rId6"/>
              </a:rPr>
              <a:t>pgristwood@btinternet.com </a:t>
            </a:r>
            <a:endParaRPr lang="en-GB" sz="1200"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0299599"/>
              </p:ext>
            </p:extLst>
          </p:nvPr>
        </p:nvGraphicFramePr>
        <p:xfrm>
          <a:off x="6234942" y="1860730"/>
          <a:ext cx="4548094" cy="1483360"/>
        </p:xfrm>
        <a:graphic>
          <a:graphicData uri="http://schemas.openxmlformats.org/drawingml/2006/table">
            <a:tbl>
              <a:tblPr>
                <a:tableStyleId>{5DA37D80-6434-44D0-A028-1B22A696006F}</a:tableStyleId>
              </a:tblPr>
              <a:tblGrid>
                <a:gridCol w="1795929">
                  <a:extLst>
                    <a:ext uri="{9D8B030D-6E8A-4147-A177-3AD203B41FA5}">
                      <a16:colId xmlns:a16="http://schemas.microsoft.com/office/drawing/2014/main" val="20000"/>
                    </a:ext>
                  </a:extLst>
                </a:gridCol>
                <a:gridCol w="2752165">
                  <a:extLst>
                    <a:ext uri="{9D8B030D-6E8A-4147-A177-3AD203B41FA5}">
                      <a16:colId xmlns:a16="http://schemas.microsoft.com/office/drawing/2014/main" val="20001"/>
                    </a:ext>
                  </a:extLst>
                </a:gridCol>
              </a:tblGrid>
              <a:tr h="370840">
                <a:tc>
                  <a:txBody>
                    <a:bodyPr/>
                    <a:lstStyle/>
                    <a:p>
                      <a:r>
                        <a:rPr lang="en-GB" dirty="0"/>
                        <a:t>Event Location</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Date</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HQ</a:t>
                      </a:r>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Risk Assessor</a:t>
                      </a:r>
                    </a:p>
                  </a:txBody>
                  <a:tcPr/>
                </a:tc>
                <a:tc>
                  <a:txBody>
                    <a:bodyPr/>
                    <a:lstStyle/>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670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Useful Links</a:t>
            </a:r>
          </a:p>
        </p:txBody>
      </p:sp>
      <p:sp>
        <p:nvSpPr>
          <p:cNvPr id="8" name="Content Placeholder 7"/>
          <p:cNvSpPr>
            <a:spLocks noGrp="1"/>
          </p:cNvSpPr>
          <p:nvPr>
            <p:ph idx="1"/>
          </p:nvPr>
        </p:nvSpPr>
        <p:spPr/>
        <p:txBody>
          <a:bodyPr>
            <a:normAutofit fontScale="92500" lnSpcReduction="20000"/>
          </a:bodyPr>
          <a:lstStyle/>
          <a:p>
            <a:r>
              <a:rPr lang="en-GB" dirty="0"/>
              <a:t>Guide to Planning and Organising an Evening Street O (This Presentation) – </a:t>
            </a:r>
            <a:r>
              <a:rPr lang="en-GB" dirty="0">
                <a:hlinkClick r:id="rId2" invalidUrl="http://www.mvoc.org/Events/2017WinterSeries/Guide to planning and organising an Evening Street O V1-1.pptx"/>
              </a:rPr>
              <a:t>http://www.mvoc.org/Events/2017WinterSeries/Guide to planning and organising an Evening Street O V1-1.pptx</a:t>
            </a:r>
            <a:endParaRPr lang="en-GB" dirty="0">
              <a:solidFill>
                <a:srgbClr val="FF0000"/>
              </a:solidFill>
            </a:endParaRPr>
          </a:p>
          <a:p>
            <a:r>
              <a:rPr lang="en-GB" dirty="0"/>
              <a:t>Risk Assessment Template – </a:t>
            </a:r>
            <a:r>
              <a:rPr lang="en-GB" dirty="0">
                <a:hlinkClick r:id="rId3"/>
              </a:rPr>
              <a:t>https://www.britishorienteering.org.uk/images/uploaded/downloads/events_forms_riskassessment_v1.doc</a:t>
            </a:r>
            <a:endParaRPr lang="en-GB" dirty="0"/>
          </a:p>
          <a:p>
            <a:r>
              <a:rPr lang="en-GB" dirty="0"/>
              <a:t>Event Details Flyer Template – </a:t>
            </a:r>
            <a:r>
              <a:rPr lang="en-GB" dirty="0">
                <a:hlinkClick r:id="rId4"/>
              </a:rPr>
              <a:t>http://www.mvoc.org/Events/2017WinterSeries/20YYMMDDDetails.docx</a:t>
            </a:r>
            <a:endParaRPr lang="en-GB" dirty="0"/>
          </a:p>
          <a:p>
            <a:r>
              <a:rPr lang="en-GB" dirty="0"/>
              <a:t>Open Orienteering Map - </a:t>
            </a:r>
            <a:r>
              <a:rPr lang="en-GB" dirty="0">
                <a:hlinkClick r:id="rId5"/>
              </a:rPr>
              <a:t>http://oomap.co.uk/uk.php</a:t>
            </a:r>
            <a:endParaRPr lang="en-GB" dirty="0"/>
          </a:p>
          <a:p>
            <a:r>
              <a:rPr lang="en-GB" dirty="0"/>
              <a:t>Score Sheet Template (Alternative to the one created using </a:t>
            </a:r>
            <a:r>
              <a:rPr lang="en-GB" dirty="0" err="1"/>
              <a:t>oomap</a:t>
            </a:r>
            <a:r>
              <a:rPr lang="en-GB" dirty="0"/>
              <a:t>) - </a:t>
            </a:r>
            <a:r>
              <a:rPr lang="en-GB" dirty="0">
                <a:hlinkClick r:id="rId6"/>
              </a:rPr>
              <a:t>http://www.mvoc.org/Events/2017WinterSeries/StreetOScoreSheetTemplate.xlsx</a:t>
            </a:r>
            <a:endParaRPr lang="en-GB" dirty="0"/>
          </a:p>
          <a:p>
            <a:r>
              <a:rPr lang="en-GB" dirty="0"/>
              <a:t>Safety Notes Boilerplate – </a:t>
            </a:r>
            <a:r>
              <a:rPr lang="en-GB" dirty="0">
                <a:hlinkClick r:id="rId7"/>
              </a:rPr>
              <a:t>http://www.mvoc.org/Events/2017WinterSeries/StreetOSafetyNotesTemplate.doc</a:t>
            </a:r>
            <a:endParaRPr lang="en-GB" dirty="0"/>
          </a:p>
          <a:p>
            <a:r>
              <a:rPr lang="en-GB" dirty="0"/>
              <a:t>Results Template – </a:t>
            </a:r>
            <a:r>
              <a:rPr lang="en-GB" dirty="0">
                <a:hlinkClick r:id="rId8"/>
              </a:rPr>
              <a:t>http://www.mvoc.org/Events/2017WinterSeries/StreetOResultsTemplate.xlsx</a:t>
            </a:r>
            <a:endParaRPr lang="en-GB" dirty="0">
              <a:solidFill>
                <a:srgbClr val="FF0000"/>
              </a:solidFill>
            </a:endParaRP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9696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By the end of this presentation you will know how to plan and organise an Evening Street O</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a:t>Timeline of Events</a:t>
            </a:r>
          </a:p>
          <a:p>
            <a:pPr>
              <a:buFont typeface="Courier New" panose="02070309020205020404" pitchFamily="49" charset="0"/>
              <a:buChar char="o"/>
            </a:pPr>
            <a:r>
              <a:rPr lang="en-GB" dirty="0"/>
              <a:t>Choosing a location and HQ</a:t>
            </a:r>
          </a:p>
          <a:p>
            <a:pPr>
              <a:buFont typeface="Courier New" panose="02070309020205020404" pitchFamily="49" charset="0"/>
              <a:buChar char="o"/>
            </a:pPr>
            <a:r>
              <a:rPr lang="en-GB" dirty="0"/>
              <a:t>Completing the Risk Assessment</a:t>
            </a:r>
          </a:p>
          <a:p>
            <a:pPr>
              <a:buFont typeface="Courier New" panose="02070309020205020404" pitchFamily="49" charset="0"/>
              <a:buChar char="o"/>
            </a:pPr>
            <a:r>
              <a:rPr lang="en-GB" dirty="0"/>
              <a:t>Publicising the Event</a:t>
            </a:r>
          </a:p>
          <a:p>
            <a:pPr>
              <a:buFont typeface="Courier New" panose="02070309020205020404" pitchFamily="49" charset="0"/>
              <a:buChar char="o"/>
            </a:pPr>
            <a:r>
              <a:rPr lang="en-GB" dirty="0"/>
              <a:t>Producing the Map</a:t>
            </a:r>
          </a:p>
          <a:p>
            <a:pPr>
              <a:buFont typeface="Courier New" panose="02070309020205020404" pitchFamily="49" charset="0"/>
              <a:buChar char="o"/>
            </a:pPr>
            <a:r>
              <a:rPr lang="en-GB" dirty="0"/>
              <a:t>What to do on the Night</a:t>
            </a:r>
          </a:p>
          <a:p>
            <a:pPr>
              <a:buFont typeface="Courier New" panose="02070309020205020404" pitchFamily="49" charset="0"/>
              <a:buChar char="o"/>
            </a:pPr>
            <a:r>
              <a:rPr lang="en-GB" dirty="0"/>
              <a:t>Marking – right or wrong?</a:t>
            </a:r>
          </a:p>
          <a:p>
            <a:pPr>
              <a:buFont typeface="Courier New" panose="02070309020205020404" pitchFamily="49" charset="0"/>
              <a:buChar char="o"/>
            </a:pPr>
            <a:r>
              <a:rPr lang="en-GB" dirty="0"/>
              <a:t>A handy Checklist</a:t>
            </a:r>
          </a:p>
          <a:p>
            <a:pPr>
              <a:buFont typeface="Courier New" panose="02070309020205020404" pitchFamily="49" charset="0"/>
              <a:buChar char="o"/>
            </a:pPr>
            <a:r>
              <a:rPr lang="en-GB" dirty="0"/>
              <a:t>Useful Links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68709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events</a:t>
            </a:r>
            <a:r>
              <a:rPr lang="is-IS" dirty="0"/>
              <a:t>…</a:t>
            </a:r>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cxnSp>
        <p:nvCxnSpPr>
          <p:cNvPr id="7" name="Straight Connector 6"/>
          <p:cNvCxnSpPr/>
          <p:nvPr/>
        </p:nvCxnSpPr>
        <p:spPr>
          <a:xfrm>
            <a:off x="1097280" y="3462954"/>
            <a:ext cx="10058400" cy="0"/>
          </a:xfrm>
          <a:prstGeom prst="line">
            <a:avLst/>
          </a:prstGeom>
          <a:effectLst/>
        </p:spPr>
        <p:style>
          <a:lnRef idx="3">
            <a:schemeClr val="accent1"/>
          </a:lnRef>
          <a:fillRef idx="0">
            <a:schemeClr val="accent1"/>
          </a:fillRef>
          <a:effectRef idx="2">
            <a:schemeClr val="accent1"/>
          </a:effectRef>
          <a:fontRef idx="minor">
            <a:schemeClr val="tx1"/>
          </a:fontRef>
        </p:style>
      </p:cxnSp>
      <p:grpSp>
        <p:nvGrpSpPr>
          <p:cNvPr id="49" name="Group 48"/>
          <p:cNvGrpSpPr/>
          <p:nvPr/>
        </p:nvGrpSpPr>
        <p:grpSpPr>
          <a:xfrm>
            <a:off x="343200" y="1964352"/>
            <a:ext cx="1378607" cy="2473177"/>
            <a:chOff x="343200" y="1964352"/>
            <a:chExt cx="1378607" cy="2473177"/>
          </a:xfrm>
        </p:grpSpPr>
        <p:cxnSp>
          <p:nvCxnSpPr>
            <p:cNvPr id="15" name="Straight Connector 14"/>
            <p:cNvCxnSpPr>
              <a:endCxn id="16" idx="2"/>
            </p:cNvCxnSpPr>
            <p:nvPr/>
          </p:nvCxnSpPr>
          <p:spPr>
            <a:xfrm flipV="1">
              <a:off x="1521752" y="3325905"/>
              <a:ext cx="0" cy="111162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21697" y="1964352"/>
              <a:ext cx="400110" cy="1361553"/>
            </a:xfrm>
            <a:prstGeom prst="rect">
              <a:avLst/>
            </a:prstGeom>
            <a:noFill/>
          </p:spPr>
          <p:txBody>
            <a:bodyPr vert="vert270" wrap="square" rtlCol="0">
              <a:spAutoFit/>
            </a:bodyPr>
            <a:lstStyle/>
            <a:p>
              <a:r>
                <a:rPr lang="en-GB" sz="1400" dirty="0"/>
                <a:t>August</a:t>
              </a:r>
            </a:p>
          </p:txBody>
        </p:sp>
        <p:sp>
          <p:nvSpPr>
            <p:cNvPr id="17" name="TextBox 16"/>
            <p:cNvSpPr txBox="1"/>
            <p:nvPr/>
          </p:nvSpPr>
          <p:spPr>
            <a:xfrm>
              <a:off x="343200" y="3606532"/>
              <a:ext cx="1178552" cy="830997"/>
            </a:xfrm>
            <a:prstGeom prst="rect">
              <a:avLst/>
            </a:prstGeom>
            <a:noFill/>
          </p:spPr>
          <p:txBody>
            <a:bodyPr vert="horz" wrap="square" rtlCol="0">
              <a:spAutoFit/>
            </a:bodyPr>
            <a:lstStyle/>
            <a:p>
              <a:pPr algn="r"/>
              <a:r>
                <a:rPr lang="en-GB" sz="1200" dirty="0"/>
                <a:t>Choose location and confirm date with series coordinator</a:t>
              </a:r>
            </a:p>
          </p:txBody>
        </p:sp>
      </p:grpSp>
      <p:grpSp>
        <p:nvGrpSpPr>
          <p:cNvPr id="48" name="Group 47"/>
          <p:cNvGrpSpPr/>
          <p:nvPr/>
        </p:nvGrpSpPr>
        <p:grpSpPr>
          <a:xfrm>
            <a:off x="1212924" y="1964352"/>
            <a:ext cx="1486329" cy="2867624"/>
            <a:chOff x="1114309" y="1964352"/>
            <a:chExt cx="1486329" cy="2867624"/>
          </a:xfrm>
        </p:grpSpPr>
        <p:cxnSp>
          <p:nvCxnSpPr>
            <p:cNvPr id="22" name="Straight Connector 21"/>
            <p:cNvCxnSpPr>
              <a:endCxn id="23" idx="2"/>
            </p:cNvCxnSpPr>
            <p:nvPr/>
          </p:nvCxnSpPr>
          <p:spPr>
            <a:xfrm flipV="1">
              <a:off x="2292861" y="3325905"/>
              <a:ext cx="1"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85085" y="1964352"/>
              <a:ext cx="615553" cy="1361553"/>
            </a:xfrm>
            <a:prstGeom prst="rect">
              <a:avLst/>
            </a:prstGeom>
            <a:noFill/>
          </p:spPr>
          <p:txBody>
            <a:bodyPr vert="vert270" wrap="square" rtlCol="0">
              <a:spAutoFit/>
            </a:bodyPr>
            <a:lstStyle/>
            <a:p>
              <a:r>
                <a:rPr lang="en-GB" sz="1400" dirty="0"/>
                <a:t>3 months before the event</a:t>
              </a:r>
            </a:p>
          </p:txBody>
        </p:sp>
        <p:sp>
          <p:nvSpPr>
            <p:cNvPr id="24" name="TextBox 23"/>
            <p:cNvSpPr txBox="1"/>
            <p:nvPr/>
          </p:nvSpPr>
          <p:spPr>
            <a:xfrm>
              <a:off x="1114309" y="4554977"/>
              <a:ext cx="1178552" cy="276999"/>
            </a:xfrm>
            <a:prstGeom prst="rect">
              <a:avLst/>
            </a:prstGeom>
            <a:noFill/>
          </p:spPr>
          <p:txBody>
            <a:bodyPr vert="horz" wrap="square" rtlCol="0">
              <a:spAutoFit/>
            </a:bodyPr>
            <a:lstStyle/>
            <a:p>
              <a:pPr algn="r"/>
              <a:r>
                <a:rPr lang="en-GB" sz="1200" dirty="0"/>
                <a:t>Book the HQ</a:t>
              </a:r>
            </a:p>
          </p:txBody>
        </p:sp>
      </p:grpSp>
      <p:grpSp>
        <p:nvGrpSpPr>
          <p:cNvPr id="46" name="Group 45"/>
          <p:cNvGrpSpPr/>
          <p:nvPr/>
        </p:nvGrpSpPr>
        <p:grpSpPr>
          <a:xfrm>
            <a:off x="4055972" y="1964351"/>
            <a:ext cx="1486329" cy="3996035"/>
            <a:chOff x="3527037" y="1964351"/>
            <a:chExt cx="1486329" cy="3996035"/>
          </a:xfrm>
        </p:grpSpPr>
        <p:cxnSp>
          <p:nvCxnSpPr>
            <p:cNvPr id="26" name="Straight Connector 25"/>
            <p:cNvCxnSpPr>
              <a:endCxn id="27" idx="2"/>
            </p:cNvCxnSpPr>
            <p:nvPr/>
          </p:nvCxnSpPr>
          <p:spPr>
            <a:xfrm flipV="1">
              <a:off x="3834814" y="3325904"/>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27037" y="1964351"/>
              <a:ext cx="615553" cy="1361553"/>
            </a:xfrm>
            <a:prstGeom prst="rect">
              <a:avLst/>
            </a:prstGeom>
            <a:noFill/>
          </p:spPr>
          <p:txBody>
            <a:bodyPr vert="vert270" wrap="square" rtlCol="0">
              <a:spAutoFit/>
            </a:bodyPr>
            <a:lstStyle/>
            <a:p>
              <a:r>
                <a:rPr lang="en-GB" sz="1400" dirty="0"/>
                <a:t>1 month before the event</a:t>
              </a:r>
            </a:p>
          </p:txBody>
        </p:sp>
        <p:sp>
          <p:nvSpPr>
            <p:cNvPr id="28" name="TextBox 27"/>
            <p:cNvSpPr txBox="1"/>
            <p:nvPr/>
          </p:nvSpPr>
          <p:spPr>
            <a:xfrm>
              <a:off x="3834814" y="4944723"/>
              <a:ext cx="1178552" cy="1015663"/>
            </a:xfrm>
            <a:prstGeom prst="rect">
              <a:avLst/>
            </a:prstGeom>
            <a:noFill/>
          </p:spPr>
          <p:txBody>
            <a:bodyPr vert="horz" wrap="square" rtlCol="0">
              <a:spAutoFit/>
            </a:bodyPr>
            <a:lstStyle/>
            <a:p>
              <a:r>
                <a:rPr lang="en-GB" sz="1200" dirty="0"/>
                <a:t>Produce the Event Flyer and distribute to Member Sec and Webmaster</a:t>
              </a:r>
            </a:p>
          </p:txBody>
        </p:sp>
      </p:grpSp>
      <p:grpSp>
        <p:nvGrpSpPr>
          <p:cNvPr id="47" name="Group 46"/>
          <p:cNvGrpSpPr/>
          <p:nvPr/>
        </p:nvGrpSpPr>
        <p:grpSpPr>
          <a:xfrm>
            <a:off x="2151584" y="1964351"/>
            <a:ext cx="1486328" cy="3451003"/>
            <a:chOff x="1900564" y="1964351"/>
            <a:chExt cx="1486328" cy="3451003"/>
          </a:xfrm>
        </p:grpSpPr>
        <p:cxnSp>
          <p:nvCxnSpPr>
            <p:cNvPr id="20" name="Straight Connector 19"/>
            <p:cNvCxnSpPr>
              <a:endCxn id="21" idx="2"/>
            </p:cNvCxnSpPr>
            <p:nvPr/>
          </p:nvCxnSpPr>
          <p:spPr>
            <a:xfrm flipV="1">
              <a:off x="3079115" y="3325904"/>
              <a:ext cx="1" cy="208945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71339" y="1964351"/>
              <a:ext cx="615553" cy="1361553"/>
            </a:xfrm>
            <a:prstGeom prst="rect">
              <a:avLst/>
            </a:prstGeom>
            <a:noFill/>
          </p:spPr>
          <p:txBody>
            <a:bodyPr vert="vert270" wrap="square" rtlCol="0">
              <a:spAutoFit/>
            </a:bodyPr>
            <a:lstStyle/>
            <a:p>
              <a:r>
                <a:rPr lang="en-GB" sz="1400" dirty="0"/>
                <a:t>2 months before the event</a:t>
              </a:r>
            </a:p>
          </p:txBody>
        </p:sp>
        <p:sp>
          <p:nvSpPr>
            <p:cNvPr id="25" name="TextBox 24"/>
            <p:cNvSpPr txBox="1"/>
            <p:nvPr/>
          </p:nvSpPr>
          <p:spPr>
            <a:xfrm>
              <a:off x="1900564" y="4953688"/>
              <a:ext cx="1178552" cy="461665"/>
            </a:xfrm>
            <a:prstGeom prst="rect">
              <a:avLst/>
            </a:prstGeom>
            <a:noFill/>
          </p:spPr>
          <p:txBody>
            <a:bodyPr vert="horz" wrap="square" rtlCol="0">
              <a:spAutoFit/>
            </a:bodyPr>
            <a:lstStyle/>
            <a:p>
              <a:pPr algn="r"/>
              <a:r>
                <a:rPr lang="en-GB" sz="1200" dirty="0"/>
                <a:t>Start planning the map</a:t>
              </a:r>
            </a:p>
          </p:txBody>
        </p:sp>
      </p:grpSp>
      <p:grpSp>
        <p:nvGrpSpPr>
          <p:cNvPr id="45" name="Group 44"/>
          <p:cNvGrpSpPr/>
          <p:nvPr/>
        </p:nvGrpSpPr>
        <p:grpSpPr>
          <a:xfrm>
            <a:off x="5057035" y="1964351"/>
            <a:ext cx="1484233" cy="2805307"/>
            <a:chOff x="4151570" y="1964351"/>
            <a:chExt cx="1484233" cy="2805307"/>
          </a:xfrm>
        </p:grpSpPr>
        <p:cxnSp>
          <p:nvCxnSpPr>
            <p:cNvPr id="29" name="Straight Connector 28"/>
            <p:cNvCxnSpPr>
              <a:endCxn id="30" idx="2"/>
            </p:cNvCxnSpPr>
            <p:nvPr/>
          </p:nvCxnSpPr>
          <p:spPr>
            <a:xfrm flipV="1">
              <a:off x="5328027" y="3325904"/>
              <a:ext cx="0" cy="144375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20250" y="1964351"/>
              <a:ext cx="615553" cy="1361553"/>
            </a:xfrm>
            <a:prstGeom prst="rect">
              <a:avLst/>
            </a:prstGeom>
            <a:noFill/>
          </p:spPr>
          <p:txBody>
            <a:bodyPr vert="vert270" wrap="square" rtlCol="0">
              <a:spAutoFit/>
            </a:bodyPr>
            <a:lstStyle/>
            <a:p>
              <a:r>
                <a:rPr lang="en-GB" sz="1400" dirty="0"/>
                <a:t>2 weeks before the event</a:t>
              </a:r>
            </a:p>
          </p:txBody>
        </p:sp>
        <p:sp>
          <p:nvSpPr>
            <p:cNvPr id="31" name="TextBox 30"/>
            <p:cNvSpPr txBox="1"/>
            <p:nvPr/>
          </p:nvSpPr>
          <p:spPr>
            <a:xfrm>
              <a:off x="4151570" y="3753995"/>
              <a:ext cx="1178552" cy="1015663"/>
            </a:xfrm>
            <a:prstGeom prst="rect">
              <a:avLst/>
            </a:prstGeom>
            <a:noFill/>
          </p:spPr>
          <p:txBody>
            <a:bodyPr vert="horz" wrap="square" rtlCol="0">
              <a:spAutoFit/>
            </a:bodyPr>
            <a:lstStyle/>
            <a:p>
              <a:pPr algn="r"/>
              <a:r>
                <a:rPr lang="en-GB" sz="1200" dirty="0"/>
                <a:t>Finalise the map and risk assessment – provide copies to Risk Assessor</a:t>
              </a:r>
            </a:p>
          </p:txBody>
        </p:sp>
      </p:grpSp>
      <p:grpSp>
        <p:nvGrpSpPr>
          <p:cNvPr id="19" name="Group 18"/>
          <p:cNvGrpSpPr/>
          <p:nvPr/>
        </p:nvGrpSpPr>
        <p:grpSpPr>
          <a:xfrm>
            <a:off x="6314176" y="1964352"/>
            <a:ext cx="2363111" cy="3996035"/>
            <a:chOff x="5328026" y="1964352"/>
            <a:chExt cx="2363111" cy="3996035"/>
          </a:xfrm>
        </p:grpSpPr>
        <p:cxnSp>
          <p:nvCxnSpPr>
            <p:cNvPr id="32" name="Straight Connector 31"/>
            <p:cNvCxnSpPr>
              <a:endCxn id="33" idx="2"/>
            </p:cNvCxnSpPr>
            <p:nvPr/>
          </p:nvCxnSpPr>
          <p:spPr>
            <a:xfrm flipV="1">
              <a:off x="6506579"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98802" y="1964352"/>
              <a:ext cx="615553" cy="1361553"/>
            </a:xfrm>
            <a:prstGeom prst="rect">
              <a:avLst/>
            </a:prstGeom>
            <a:noFill/>
          </p:spPr>
          <p:txBody>
            <a:bodyPr vert="vert270" wrap="square" rtlCol="0">
              <a:spAutoFit/>
            </a:bodyPr>
            <a:lstStyle/>
            <a:p>
              <a:r>
                <a:rPr lang="en-GB" sz="1400" dirty="0"/>
                <a:t>1 week before the event</a:t>
              </a:r>
            </a:p>
          </p:txBody>
        </p:sp>
        <p:sp>
          <p:nvSpPr>
            <p:cNvPr id="34" name="TextBox 33"/>
            <p:cNvSpPr txBox="1"/>
            <p:nvPr/>
          </p:nvSpPr>
          <p:spPr>
            <a:xfrm>
              <a:off x="6506579" y="3848107"/>
              <a:ext cx="1178552" cy="461665"/>
            </a:xfrm>
            <a:prstGeom prst="rect">
              <a:avLst/>
            </a:prstGeom>
            <a:noFill/>
          </p:spPr>
          <p:txBody>
            <a:bodyPr vert="horz" wrap="square" rtlCol="0">
              <a:spAutoFit/>
            </a:bodyPr>
            <a:lstStyle/>
            <a:p>
              <a:r>
                <a:rPr lang="en-GB" sz="1200" dirty="0"/>
                <a:t>Confirm HQ booking</a:t>
              </a:r>
            </a:p>
          </p:txBody>
        </p:sp>
        <p:sp>
          <p:nvSpPr>
            <p:cNvPr id="35" name="TextBox 34"/>
            <p:cNvSpPr txBox="1"/>
            <p:nvPr/>
          </p:nvSpPr>
          <p:spPr>
            <a:xfrm>
              <a:off x="6512585" y="4446493"/>
              <a:ext cx="1178552" cy="646331"/>
            </a:xfrm>
            <a:prstGeom prst="rect">
              <a:avLst/>
            </a:prstGeom>
            <a:noFill/>
          </p:spPr>
          <p:txBody>
            <a:bodyPr vert="horz" wrap="square" rtlCol="0">
              <a:spAutoFit/>
            </a:bodyPr>
            <a:lstStyle/>
            <a:p>
              <a:r>
                <a:rPr lang="en-GB" sz="1200" dirty="0"/>
                <a:t>Record pre-entries in spreadsheet</a:t>
              </a:r>
            </a:p>
          </p:txBody>
        </p:sp>
        <p:sp>
          <p:nvSpPr>
            <p:cNvPr id="36" name="TextBox 35"/>
            <p:cNvSpPr txBox="1"/>
            <p:nvPr/>
          </p:nvSpPr>
          <p:spPr>
            <a:xfrm>
              <a:off x="6512585" y="5305762"/>
              <a:ext cx="1178552" cy="646331"/>
            </a:xfrm>
            <a:prstGeom prst="rect">
              <a:avLst/>
            </a:prstGeom>
            <a:noFill/>
          </p:spPr>
          <p:txBody>
            <a:bodyPr vert="horz" wrap="square" rtlCol="0">
              <a:spAutoFit/>
            </a:bodyPr>
            <a:lstStyle/>
            <a:p>
              <a:r>
                <a:rPr lang="en-GB" sz="1200" dirty="0"/>
                <a:t>Confirm printing arrangements</a:t>
              </a:r>
            </a:p>
          </p:txBody>
        </p:sp>
        <p:sp>
          <p:nvSpPr>
            <p:cNvPr id="37" name="TextBox 36"/>
            <p:cNvSpPr txBox="1"/>
            <p:nvPr/>
          </p:nvSpPr>
          <p:spPr>
            <a:xfrm>
              <a:off x="5328026" y="5129390"/>
              <a:ext cx="1178552" cy="830997"/>
            </a:xfrm>
            <a:prstGeom prst="rect">
              <a:avLst/>
            </a:prstGeom>
            <a:noFill/>
          </p:spPr>
          <p:txBody>
            <a:bodyPr vert="horz" wrap="square" rtlCol="0">
              <a:spAutoFit/>
            </a:bodyPr>
            <a:lstStyle/>
            <a:p>
              <a:pPr algn="r"/>
              <a:r>
                <a:rPr lang="en-GB" sz="1200" dirty="0"/>
                <a:t>Confirm Start and Finish Controls available</a:t>
              </a:r>
            </a:p>
          </p:txBody>
        </p:sp>
      </p:grpSp>
      <p:grpSp>
        <p:nvGrpSpPr>
          <p:cNvPr id="18" name="Group 17"/>
          <p:cNvGrpSpPr/>
          <p:nvPr/>
        </p:nvGrpSpPr>
        <p:grpSpPr>
          <a:xfrm>
            <a:off x="8515000" y="1964352"/>
            <a:ext cx="1486328" cy="2867942"/>
            <a:chOff x="7959170" y="1964352"/>
            <a:chExt cx="1486328" cy="2867942"/>
          </a:xfrm>
        </p:grpSpPr>
        <p:cxnSp>
          <p:nvCxnSpPr>
            <p:cNvPr id="9" name="Straight Connector 8"/>
            <p:cNvCxnSpPr>
              <a:endCxn id="12" idx="2"/>
            </p:cNvCxnSpPr>
            <p:nvPr/>
          </p:nvCxnSpPr>
          <p:spPr>
            <a:xfrm flipV="1">
              <a:off x="9137722" y="3325905"/>
              <a:ext cx="0"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29945" y="1964352"/>
              <a:ext cx="615553" cy="1361553"/>
            </a:xfrm>
            <a:prstGeom prst="rect">
              <a:avLst/>
            </a:prstGeom>
            <a:noFill/>
          </p:spPr>
          <p:txBody>
            <a:bodyPr vert="vert270" wrap="square" rtlCol="0">
              <a:spAutoFit/>
            </a:bodyPr>
            <a:lstStyle/>
            <a:p>
              <a:r>
                <a:rPr lang="en-GB" sz="1400" dirty="0"/>
                <a:t>Evening of the Event</a:t>
              </a:r>
            </a:p>
          </p:txBody>
        </p:sp>
        <p:sp>
          <p:nvSpPr>
            <p:cNvPr id="38" name="TextBox 37"/>
            <p:cNvSpPr txBox="1"/>
            <p:nvPr/>
          </p:nvSpPr>
          <p:spPr>
            <a:xfrm>
              <a:off x="7959170" y="3753995"/>
              <a:ext cx="1178552" cy="461665"/>
            </a:xfrm>
            <a:prstGeom prst="rect">
              <a:avLst/>
            </a:prstGeom>
            <a:noFill/>
          </p:spPr>
          <p:txBody>
            <a:bodyPr vert="horz" wrap="square" rtlCol="0">
              <a:spAutoFit/>
            </a:bodyPr>
            <a:lstStyle/>
            <a:p>
              <a:pPr algn="r"/>
              <a:r>
                <a:rPr lang="en-GB" sz="1200" dirty="0"/>
                <a:t>Record entries and scores</a:t>
              </a:r>
            </a:p>
          </p:txBody>
        </p:sp>
        <p:sp>
          <p:nvSpPr>
            <p:cNvPr id="40" name="TextBox 39"/>
            <p:cNvSpPr txBox="1"/>
            <p:nvPr/>
          </p:nvSpPr>
          <p:spPr>
            <a:xfrm>
              <a:off x="7959170" y="4370629"/>
              <a:ext cx="1178552" cy="461665"/>
            </a:xfrm>
            <a:prstGeom prst="rect">
              <a:avLst/>
            </a:prstGeom>
            <a:noFill/>
          </p:spPr>
          <p:txBody>
            <a:bodyPr vert="horz" wrap="square" rtlCol="0">
              <a:spAutoFit/>
            </a:bodyPr>
            <a:lstStyle/>
            <a:p>
              <a:pPr algn="r"/>
              <a:r>
                <a:rPr lang="en-GB" sz="1200" dirty="0"/>
                <a:t>Help any newcomers</a:t>
              </a:r>
            </a:p>
          </p:txBody>
        </p:sp>
      </p:grpSp>
      <p:grpSp>
        <p:nvGrpSpPr>
          <p:cNvPr id="51" name="Group 50"/>
          <p:cNvGrpSpPr/>
          <p:nvPr/>
        </p:nvGrpSpPr>
        <p:grpSpPr>
          <a:xfrm>
            <a:off x="9442196" y="1964352"/>
            <a:ext cx="1486328" cy="4001203"/>
            <a:chOff x="9442196" y="1964352"/>
            <a:chExt cx="1486328" cy="4001203"/>
          </a:xfrm>
        </p:grpSpPr>
        <p:cxnSp>
          <p:nvCxnSpPr>
            <p:cNvPr id="41" name="Straight Connector 40"/>
            <p:cNvCxnSpPr>
              <a:endCxn id="42" idx="2"/>
            </p:cNvCxnSpPr>
            <p:nvPr/>
          </p:nvCxnSpPr>
          <p:spPr>
            <a:xfrm flipV="1">
              <a:off x="10620748"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0312971" y="1964352"/>
              <a:ext cx="615553" cy="1361553"/>
            </a:xfrm>
            <a:prstGeom prst="rect">
              <a:avLst/>
            </a:prstGeom>
            <a:noFill/>
          </p:spPr>
          <p:txBody>
            <a:bodyPr vert="vert270" wrap="square" rtlCol="0">
              <a:spAutoFit/>
            </a:bodyPr>
            <a:lstStyle/>
            <a:p>
              <a:r>
                <a:rPr lang="en-GB" sz="1400" dirty="0"/>
                <a:t>Within 1 day of the event</a:t>
              </a:r>
            </a:p>
          </p:txBody>
        </p:sp>
        <p:sp>
          <p:nvSpPr>
            <p:cNvPr id="43" name="TextBox 42"/>
            <p:cNvSpPr txBox="1"/>
            <p:nvPr/>
          </p:nvSpPr>
          <p:spPr>
            <a:xfrm>
              <a:off x="9442196" y="5134558"/>
              <a:ext cx="1178552" cy="830997"/>
            </a:xfrm>
            <a:prstGeom prst="rect">
              <a:avLst/>
            </a:prstGeom>
            <a:noFill/>
          </p:spPr>
          <p:txBody>
            <a:bodyPr vert="horz" wrap="square" rtlCol="0">
              <a:spAutoFit/>
            </a:bodyPr>
            <a:lstStyle/>
            <a:p>
              <a:pPr algn="r"/>
              <a:r>
                <a:rPr lang="en-GB" sz="1200" dirty="0"/>
                <a:t>Send results to Webmaster and Series Coordinator</a:t>
              </a:r>
            </a:p>
          </p:txBody>
        </p:sp>
      </p:grpSp>
    </p:spTree>
    <p:extLst>
      <p:ext uri="{BB962C8B-B14F-4D97-AF65-F5344CB8AC3E}">
        <p14:creationId xmlns:p14="http://schemas.microsoft.com/office/powerpoint/2010/main" val="63588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 location and suitable HQ</a:t>
            </a:r>
            <a:r>
              <a:rPr lang="is-IS" dirty="0"/>
              <a:t>…</a:t>
            </a:r>
            <a:endParaRPr lang="en-US" dirty="0"/>
          </a:p>
        </p:txBody>
      </p:sp>
      <p:sp>
        <p:nvSpPr>
          <p:cNvPr id="3" name="Content Placeholder 2"/>
          <p:cNvSpPr>
            <a:spLocks noGrp="1"/>
          </p:cNvSpPr>
          <p:nvPr>
            <p:ph idx="1"/>
          </p:nvPr>
        </p:nvSpPr>
        <p:spPr/>
        <p:txBody>
          <a:bodyPr>
            <a:normAutofit lnSpcReduction="10000"/>
          </a:bodyPr>
          <a:lstStyle/>
          <a:p>
            <a:r>
              <a:rPr lang="en-US" dirty="0"/>
              <a:t>Things to consider when choosing a location:</a:t>
            </a:r>
          </a:p>
          <a:p>
            <a:pPr lvl="1"/>
            <a:r>
              <a:rPr lang="en-US" dirty="0"/>
              <a:t>The location should be within the Mole Valley OC area – this stretches from Horsham all the way to Beddington Park</a:t>
            </a:r>
          </a:p>
          <a:p>
            <a:pPr lvl="1"/>
            <a:r>
              <a:rPr lang="en-US" dirty="0"/>
              <a:t>The location should be easily accessible, i.e. nearby train station</a:t>
            </a:r>
          </a:p>
          <a:p>
            <a:pPr lvl="1"/>
            <a:r>
              <a:rPr lang="en-US" dirty="0"/>
              <a:t>The running area should be interesting, for example extensive road networks allowing for multiple route choices</a:t>
            </a:r>
          </a:p>
          <a:p>
            <a:r>
              <a:rPr lang="en-US" dirty="0"/>
              <a:t>Things to consider when choosing an HQ:</a:t>
            </a:r>
          </a:p>
          <a:p>
            <a:pPr lvl="1"/>
            <a:r>
              <a:rPr lang="en-US" dirty="0"/>
              <a:t>Large enough to accommodate the likely number of runners</a:t>
            </a:r>
          </a:p>
          <a:p>
            <a:pPr lvl="1"/>
            <a:r>
              <a:rPr lang="en-US" dirty="0"/>
              <a:t>The staff need to be accommodating to runners (particularly in short shorts)</a:t>
            </a:r>
          </a:p>
          <a:p>
            <a:pPr lvl="1"/>
            <a:r>
              <a:rPr lang="en-US" dirty="0"/>
              <a:t>Ideally, there should be plenty of parking</a:t>
            </a:r>
          </a:p>
          <a:p>
            <a:pPr lvl="1"/>
            <a:r>
              <a:rPr lang="en-US" dirty="0"/>
              <a:t>Ideally, there should be food available</a:t>
            </a:r>
          </a:p>
          <a:p>
            <a:r>
              <a:rPr lang="en-US" dirty="0"/>
              <a:t>Once you have chosen your location, you will need to inform the series coordinator</a:t>
            </a:r>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209828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the risk assessment</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Available online in MS Word format: </a:t>
            </a:r>
            <a:r>
              <a:rPr lang="en-GB" dirty="0">
                <a:hlinkClick r:id="rId2"/>
              </a:rPr>
              <a:t>https://www.britishorienteering.org.uk/images/uploaded/downloads/events_forms_riskassessment_v1.doc</a:t>
            </a:r>
            <a:endParaRPr lang="en-GB" dirty="0"/>
          </a:p>
          <a:p>
            <a:r>
              <a:rPr lang="en-US" dirty="0"/>
              <a:t>This is important and your life will be easier if you consider this from the start</a:t>
            </a:r>
          </a:p>
          <a:p>
            <a:r>
              <a:rPr lang="en-US" dirty="0"/>
              <a:t>The club is required to produce a risk assessment for any competition event registered with BOF</a:t>
            </a:r>
          </a:p>
          <a:p>
            <a:r>
              <a:rPr lang="en-US" dirty="0"/>
              <a:t>You will be paired with someone who can sign off the risk assessment – make contact with them early and keep them informed</a:t>
            </a:r>
          </a:p>
          <a:p>
            <a:r>
              <a:rPr lang="en-US" dirty="0"/>
              <a:t>Some specific points to consider:</a:t>
            </a:r>
          </a:p>
          <a:p>
            <a:pPr lvl="1"/>
            <a:r>
              <a:rPr lang="en-US" dirty="0"/>
              <a:t>Main Roads – place controls close to pedestrian crossings to give runners the option of using the crossing</a:t>
            </a:r>
          </a:p>
          <a:p>
            <a:pPr lvl="1"/>
            <a:r>
              <a:rPr lang="en-US" dirty="0"/>
              <a:t>Railway Lines – level crossings must be avoided</a:t>
            </a:r>
          </a:p>
          <a:p>
            <a:pPr lvl="1"/>
            <a:r>
              <a:rPr lang="en-US" dirty="0"/>
              <a:t>Ponds and rivers – controls must not be placed close to unlit or unfenced bodies of water</a:t>
            </a:r>
          </a:p>
          <a:p>
            <a:pPr lvl="1"/>
            <a:r>
              <a:rPr lang="en-US" dirty="0"/>
              <a:t>Alleyways – avoid using unlit or ones that have barriers</a:t>
            </a:r>
          </a:p>
          <a:p>
            <a:pPr lvl="1"/>
            <a:r>
              <a:rPr lang="en-US" dirty="0"/>
              <a:t>Open areas – avoid unlit areas as vulnerable competitors may find these intimidating</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7192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 the event flyer and forward to Mike Bolton and Dan Sullivan</a:t>
            </a:r>
            <a:r>
              <a:rPr lang="is-IS" dirty="0"/>
              <a:t>…</a:t>
            </a:r>
            <a:endParaRPr lang="en-US" dirty="0"/>
          </a:p>
        </p:txBody>
      </p:sp>
      <p:sp>
        <p:nvSpPr>
          <p:cNvPr id="3" name="Content Placeholder 2"/>
          <p:cNvSpPr>
            <a:spLocks noGrp="1"/>
          </p:cNvSpPr>
          <p:nvPr>
            <p:ph sz="half" idx="1"/>
          </p:nvPr>
        </p:nvSpPr>
        <p:spPr>
          <a:xfrm>
            <a:off x="1097278" y="1845734"/>
            <a:ext cx="6065522" cy="4023360"/>
          </a:xfrm>
        </p:spPr>
        <p:txBody>
          <a:bodyPr>
            <a:normAutofit fontScale="92500" lnSpcReduction="20000"/>
          </a:bodyPr>
          <a:lstStyle/>
          <a:p>
            <a:r>
              <a:rPr lang="en-US" dirty="0"/>
              <a:t>Start with the flyer template – a copy in MS Word format is available online here: </a:t>
            </a:r>
            <a:r>
              <a:rPr lang="en-US" dirty="0">
                <a:hlinkClick r:id="rId2"/>
              </a:rPr>
              <a:t>http://www.mvoc.org/Events/2017WinterSeries/20YYMMDDDetails.docx</a:t>
            </a:r>
            <a:endParaRPr lang="en-US" dirty="0">
              <a:solidFill>
                <a:srgbClr val="FF0000"/>
              </a:solidFill>
            </a:endParaRPr>
          </a:p>
          <a:p>
            <a:r>
              <a:rPr lang="en-US" dirty="0"/>
              <a:t>Rename the file in the following format:</a:t>
            </a:r>
          </a:p>
          <a:p>
            <a:pPr lvl="1"/>
            <a:r>
              <a:rPr lang="en-US" dirty="0"/>
              <a:t>20</a:t>
            </a:r>
            <a:r>
              <a:rPr lang="en-US" dirty="0">
                <a:solidFill>
                  <a:srgbClr val="FF0000"/>
                </a:solidFill>
              </a:rPr>
              <a:t>YYMMDD</a:t>
            </a:r>
            <a:r>
              <a:rPr lang="en-US" dirty="0"/>
              <a:t>Details.docx</a:t>
            </a:r>
          </a:p>
          <a:p>
            <a:r>
              <a:rPr lang="en-US" dirty="0"/>
              <a:t>The template has been created as a form, this means only the fields can be edited</a:t>
            </a:r>
          </a:p>
          <a:p>
            <a:pPr lvl="1"/>
            <a:r>
              <a:rPr lang="en-US" dirty="0"/>
              <a:t>Simply click on a field and enter the relevant information</a:t>
            </a:r>
          </a:p>
          <a:p>
            <a:pPr lvl="1"/>
            <a:r>
              <a:rPr lang="en-US" dirty="0"/>
              <a:t>The tab key can be used to move to the next field</a:t>
            </a:r>
          </a:p>
          <a:p>
            <a:pPr lvl="1"/>
            <a:r>
              <a:rPr lang="en-US" dirty="0"/>
              <a:t>Should you need to change anything else, speak to Dan</a:t>
            </a:r>
          </a:p>
          <a:p>
            <a:r>
              <a:rPr lang="en-US" dirty="0"/>
              <a:t>Once complete, email a copy to:</a:t>
            </a:r>
          </a:p>
          <a:p>
            <a:pPr lvl="1"/>
            <a:r>
              <a:rPr lang="en-US" dirty="0"/>
              <a:t>Mike Bolton (Membership Sec.) </a:t>
            </a:r>
            <a:r>
              <a:rPr lang="en-US" dirty="0">
                <a:hlinkClick r:id="rId3"/>
              </a:rPr>
              <a:t>membership@mvoc.org</a:t>
            </a:r>
            <a:endParaRPr lang="en-US" dirty="0"/>
          </a:p>
          <a:p>
            <a:pPr lvl="1"/>
            <a:r>
              <a:rPr lang="en-US" dirty="0"/>
              <a:t>Dan Sullivan (Webmaster) </a:t>
            </a:r>
            <a:r>
              <a:rPr lang="en-US" dirty="0">
                <a:hlinkClick r:id="rId4"/>
              </a:rPr>
              <a:t>web@mvoc.org</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pic>
        <p:nvPicPr>
          <p:cNvPr id="1026"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683996" y="1845734"/>
            <a:ext cx="3270880" cy="437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3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Open Orienteering Map</a:t>
            </a:r>
            <a:r>
              <a:rPr lang="is-IS" dirty="0"/>
              <a:t>…</a:t>
            </a:r>
            <a:endParaRPr lang="en-US" dirty="0"/>
          </a:p>
        </p:txBody>
      </p:sp>
      <p:sp>
        <p:nvSpPr>
          <p:cNvPr id="3" name="Content Placeholder 2"/>
          <p:cNvSpPr>
            <a:spLocks noGrp="1"/>
          </p:cNvSpPr>
          <p:nvPr>
            <p:ph sz="half" idx="1"/>
          </p:nvPr>
        </p:nvSpPr>
        <p:spPr>
          <a:xfrm>
            <a:off x="1097280" y="1845734"/>
            <a:ext cx="3874120" cy="4023360"/>
          </a:xfrm>
        </p:spPr>
        <p:txBody>
          <a:bodyPr/>
          <a:lstStyle/>
          <a:p>
            <a:r>
              <a:rPr lang="en-US" dirty="0"/>
              <a:t>Open Orienteering Map is the tool for producing the map - </a:t>
            </a:r>
            <a:r>
              <a:rPr lang="en-US" dirty="0">
                <a:hlinkClick r:id="rId2"/>
              </a:rPr>
              <a:t>http://oomap.co.uk/uk.php</a:t>
            </a:r>
            <a:endParaRPr lang="en-US" dirty="0"/>
          </a:p>
          <a:p>
            <a:endParaRPr lang="en-US" dirty="0"/>
          </a:p>
          <a:p>
            <a:r>
              <a:rPr lang="en-US" dirty="0"/>
              <a:t>Overview of the different windows</a:t>
            </a:r>
          </a:p>
          <a:p>
            <a:pPr marL="457200" indent="-457200">
              <a:buFont typeface="+mj-lt"/>
              <a:buAutoNum type="arabicPeriod"/>
            </a:pPr>
            <a:r>
              <a:rPr lang="en-US" dirty="0"/>
              <a:t>Map settings</a:t>
            </a:r>
          </a:p>
          <a:p>
            <a:pPr marL="457200" indent="-457200">
              <a:buFont typeface="+mj-lt"/>
              <a:buAutoNum type="arabicPeriod"/>
            </a:pPr>
            <a:r>
              <a:rPr lang="en-US" dirty="0"/>
              <a:t>Save a map</a:t>
            </a:r>
          </a:p>
          <a:p>
            <a:pPr marL="457200" indent="-457200">
              <a:buFont typeface="+mj-lt"/>
              <a:buAutoNum type="arabicPeriod"/>
            </a:pPr>
            <a:r>
              <a:rPr lang="en-US" dirty="0"/>
              <a:t>Load an existing map</a:t>
            </a:r>
          </a:p>
          <a:p>
            <a:pPr marL="457200" indent="-457200">
              <a:buFont typeface="+mj-lt"/>
              <a:buAutoNum type="arabicPeriod"/>
            </a:pPr>
            <a:r>
              <a:rPr lang="en-US" dirty="0"/>
              <a:t>Map window</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grpSp>
        <p:nvGrpSpPr>
          <p:cNvPr id="6" name="Group 5"/>
          <p:cNvGrpSpPr/>
          <p:nvPr/>
        </p:nvGrpSpPr>
        <p:grpSpPr>
          <a:xfrm>
            <a:off x="5105394" y="1845734"/>
            <a:ext cx="6786282" cy="4311985"/>
            <a:chOff x="5302624" y="1845734"/>
            <a:chExt cx="6786282" cy="4311985"/>
          </a:xfrm>
        </p:grpSpPr>
        <p:pic>
          <p:nvPicPr>
            <p:cNvPr id="29" name="Content Placeholder 1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02624" y="1845734"/>
              <a:ext cx="6786282" cy="4311985"/>
            </a:xfrm>
            <a:prstGeom prst="rect">
              <a:avLst/>
            </a:prstGeom>
            <a:effectLst/>
          </p:spPr>
        </p:pic>
        <p:sp>
          <p:nvSpPr>
            <p:cNvPr id="30" name="Rectangle 29"/>
            <p:cNvSpPr/>
            <p:nvPr/>
          </p:nvSpPr>
          <p:spPr>
            <a:xfrm>
              <a:off x="9278471" y="2043953"/>
              <a:ext cx="2810435" cy="2706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3</a:t>
              </a:r>
            </a:p>
          </p:txBody>
        </p:sp>
        <p:sp>
          <p:nvSpPr>
            <p:cNvPr id="31" name="Rectangle 30"/>
            <p:cNvSpPr/>
            <p:nvPr/>
          </p:nvSpPr>
          <p:spPr>
            <a:xfrm>
              <a:off x="5302624" y="2314610"/>
              <a:ext cx="4217894"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dirty="0">
                  <a:solidFill>
                    <a:schemeClr val="accent1"/>
                  </a:solidFill>
                </a:rPr>
                <a:t>1</a:t>
              </a:r>
            </a:p>
          </p:txBody>
        </p:sp>
        <p:sp>
          <p:nvSpPr>
            <p:cNvPr id="32" name="Rectangle 31"/>
            <p:cNvSpPr/>
            <p:nvPr/>
          </p:nvSpPr>
          <p:spPr>
            <a:xfrm>
              <a:off x="9520517" y="2314609"/>
              <a:ext cx="1210235"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2</a:t>
              </a:r>
            </a:p>
          </p:txBody>
        </p:sp>
        <p:sp>
          <p:nvSpPr>
            <p:cNvPr id="33" name="Rectangle 32"/>
            <p:cNvSpPr/>
            <p:nvPr/>
          </p:nvSpPr>
          <p:spPr>
            <a:xfrm>
              <a:off x="5302624" y="2891860"/>
              <a:ext cx="4997823" cy="32658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endParaRPr lang="en-US" dirty="0">
                <a:solidFill>
                  <a:schemeClr val="accent1"/>
                </a:solidFill>
              </a:endParaRPr>
            </a:p>
            <a:p>
              <a:endParaRPr lang="en-US" dirty="0">
                <a:solidFill>
                  <a:schemeClr val="accent1"/>
                </a:solidFill>
              </a:endParaRPr>
            </a:p>
            <a:p>
              <a:r>
                <a:rPr lang="en-US" dirty="0">
                  <a:solidFill>
                    <a:schemeClr val="accent1"/>
                  </a:solidFill>
                </a:rPr>
                <a:t>4</a:t>
              </a:r>
            </a:p>
          </p:txBody>
        </p:sp>
      </p:grpSp>
    </p:spTree>
    <p:extLst>
      <p:ext uri="{BB962C8B-B14F-4D97-AF65-F5344CB8AC3E}">
        <p14:creationId xmlns:p14="http://schemas.microsoft.com/office/powerpoint/2010/main" val="72521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map settings to start with</a:t>
            </a:r>
            <a:r>
              <a:rPr lang="is-IS" dirty="0"/>
              <a:t>…</a:t>
            </a:r>
            <a:endParaRPr lang="en-US" dirty="0"/>
          </a:p>
        </p:txBody>
      </p:sp>
      <p:sp>
        <p:nvSpPr>
          <p:cNvPr id="3" name="Content Placeholder 2"/>
          <p:cNvSpPr>
            <a:spLocks noGrp="1"/>
          </p:cNvSpPr>
          <p:nvPr>
            <p:ph idx="1"/>
          </p:nvPr>
        </p:nvSpPr>
        <p:spPr/>
        <p:txBody>
          <a:bodyPr/>
          <a:lstStyle/>
          <a:p>
            <a:r>
              <a:rPr lang="en-US" dirty="0"/>
              <a:t>Make sure the following are selected:</a:t>
            </a:r>
          </a:p>
          <a:p>
            <a:pPr lvl="1"/>
            <a:r>
              <a:rPr lang="en-US" dirty="0"/>
              <a:t>Street O as the map type</a:t>
            </a:r>
          </a:p>
          <a:p>
            <a:pPr lvl="1"/>
            <a:r>
              <a:rPr lang="en-US" dirty="0"/>
              <a:t>A4 sheet size</a:t>
            </a:r>
          </a:p>
          <a:p>
            <a:pPr lvl="1"/>
            <a:r>
              <a:rPr lang="en-US" dirty="0"/>
              <a:t>10000 as the Scale</a:t>
            </a:r>
          </a:p>
          <a:p>
            <a:r>
              <a:rPr lang="en-US" dirty="0"/>
              <a:t>Portrait or landscape is optional depending on the desired map area</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grpSp>
        <p:nvGrpSpPr>
          <p:cNvPr id="16" name="Group 15"/>
          <p:cNvGrpSpPr/>
          <p:nvPr/>
        </p:nvGrpSpPr>
        <p:grpSpPr>
          <a:xfrm>
            <a:off x="1066800" y="4020665"/>
            <a:ext cx="10058400" cy="1333641"/>
            <a:chOff x="1066800" y="2918011"/>
            <a:chExt cx="10058400" cy="1333641"/>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918011"/>
              <a:ext cx="10058400" cy="1333641"/>
            </a:xfrm>
            <a:prstGeom prst="rect">
              <a:avLst/>
            </a:prstGeom>
          </p:spPr>
        </p:pic>
        <p:sp>
          <p:nvSpPr>
            <p:cNvPr id="11" name="Rectangle 10"/>
            <p:cNvSpPr/>
            <p:nvPr/>
          </p:nvSpPr>
          <p:spPr>
            <a:xfrm>
              <a:off x="5916706" y="3402105"/>
              <a:ext cx="510988"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60024" y="3025588"/>
              <a:ext cx="748552" cy="3765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19200" y="3025587"/>
              <a:ext cx="1013012" cy="10757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51376" y="3410019"/>
              <a:ext cx="2191870"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9703170"/>
      </p:ext>
    </p:extLst>
  </p:cSld>
  <p:clrMapOvr>
    <a:masterClrMapping/>
  </p:clrMapOvr>
</p:sld>
</file>

<file path=ppt/theme/theme1.xml><?xml version="1.0" encoding="utf-8"?>
<a:theme xmlns:a="http://schemas.openxmlformats.org/drawingml/2006/main" name="Retrospect">
  <a:themeElements>
    <a:clrScheme name="MVOC 1">
      <a:dk1>
        <a:srgbClr val="000000"/>
      </a:dk1>
      <a:lt1>
        <a:srgbClr val="FFFFFF"/>
      </a:lt1>
      <a:dk2>
        <a:srgbClr val="44546A"/>
      </a:dk2>
      <a:lt2>
        <a:srgbClr val="E7E6E6"/>
      </a:lt2>
      <a:accent1>
        <a:srgbClr val="E93E33"/>
      </a:accent1>
      <a:accent2>
        <a:srgbClr val="419FCB"/>
      </a:accent2>
      <a:accent3>
        <a:srgbClr val="A5A5A5"/>
      </a:accent3>
      <a:accent4>
        <a:srgbClr val="FFC000"/>
      </a:accent4>
      <a:accent5>
        <a:srgbClr val="4472C4"/>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496</TotalTime>
  <Words>3010</Words>
  <Application>Microsoft Office PowerPoint</Application>
  <PresentationFormat>Widescreen</PresentationFormat>
  <Paragraphs>307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Guide to planning and organising an evening Street O</vt:lpstr>
      <vt:lpstr>Change Log</vt:lpstr>
      <vt:lpstr>By the end of this presentation you will know how to plan and organise an Evening Street O</vt:lpstr>
      <vt:lpstr>Timeline of events…</vt:lpstr>
      <vt:lpstr>Choose a location and suitable HQ…</vt:lpstr>
      <vt:lpstr>Review the risk assessment…</vt:lpstr>
      <vt:lpstr>Produce the event flyer and forward to Mike Bolton and Dan Sullivan…</vt:lpstr>
      <vt:lpstr>Getting started with Open Orienteering Map…</vt:lpstr>
      <vt:lpstr>Basic map settings to start with…</vt:lpstr>
      <vt:lpstr>Change the map centre and orientation to produce an interesting map area…</vt:lpstr>
      <vt:lpstr>Adding the Start and saving the map…</vt:lpstr>
      <vt:lpstr>Consider route options and identify approximate locations for the controls…</vt:lpstr>
      <vt:lpstr>Some things to think about when adding controls to the map...</vt:lpstr>
      <vt:lpstr>Go outside and visit the locations to identify suitable control features…</vt:lpstr>
      <vt:lpstr>Value the controls…</vt:lpstr>
      <vt:lpstr>Add the controls to the map in Open Orienteering Map…</vt:lpstr>
      <vt:lpstr>Some notes on Open Orienteering Map…</vt:lpstr>
      <vt:lpstr>Produce the control description sheet...</vt:lpstr>
      <vt:lpstr>Have the map and risk assessment reviewed by the risk assessor…</vt:lpstr>
      <vt:lpstr>Record pre-entries and arrange for maps to be printed…</vt:lpstr>
      <vt:lpstr>On the night, give yourself time to setup...</vt:lpstr>
      <vt:lpstr>Record entries, manage the starts and record the scores…</vt:lpstr>
      <vt:lpstr>Things to consider when marking…</vt:lpstr>
      <vt:lpstr>Checklist</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Sullivan</dc:creator>
  <cp:lastModifiedBy>Daniel Sullivan</cp:lastModifiedBy>
  <cp:revision>55</cp:revision>
  <dcterms:created xsi:type="dcterms:W3CDTF">2016-06-07T18:43:56Z</dcterms:created>
  <dcterms:modified xsi:type="dcterms:W3CDTF">2017-06-21T17:48:31Z</dcterms:modified>
</cp:coreProperties>
</file>